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5"/>
  </p:notesMasterIdLst>
  <p:handoutMasterIdLst>
    <p:handoutMasterId r:id="rId106"/>
  </p:handoutMasterIdLst>
  <p:sldIdLst>
    <p:sldId id="257" r:id="rId2"/>
    <p:sldId id="501" r:id="rId3"/>
    <p:sldId id="383" r:id="rId4"/>
    <p:sldId id="385" r:id="rId5"/>
    <p:sldId id="500" r:id="rId6"/>
    <p:sldId id="485" r:id="rId7"/>
    <p:sldId id="471" r:id="rId8"/>
    <p:sldId id="388" r:id="rId9"/>
    <p:sldId id="490" r:id="rId10"/>
    <p:sldId id="258" r:id="rId11"/>
    <p:sldId id="389" r:id="rId12"/>
    <p:sldId id="390" r:id="rId13"/>
    <p:sldId id="391" r:id="rId14"/>
    <p:sldId id="464" r:id="rId15"/>
    <p:sldId id="465" r:id="rId16"/>
    <p:sldId id="466" r:id="rId17"/>
    <p:sldId id="472" r:id="rId18"/>
    <p:sldId id="263" r:id="rId19"/>
    <p:sldId id="493" r:id="rId20"/>
    <p:sldId id="486" r:id="rId21"/>
    <p:sldId id="393" r:id="rId22"/>
    <p:sldId id="394" r:id="rId23"/>
    <p:sldId id="395" r:id="rId24"/>
    <p:sldId id="396" r:id="rId25"/>
    <p:sldId id="397" r:id="rId26"/>
    <p:sldId id="398" r:id="rId27"/>
    <p:sldId id="399" r:id="rId28"/>
    <p:sldId id="400" r:id="rId29"/>
    <p:sldId id="401" r:id="rId30"/>
    <p:sldId id="402" r:id="rId31"/>
    <p:sldId id="403" r:id="rId32"/>
    <p:sldId id="404" r:id="rId33"/>
    <p:sldId id="405" r:id="rId34"/>
    <p:sldId id="406" r:id="rId35"/>
    <p:sldId id="407" r:id="rId36"/>
    <p:sldId id="408" r:id="rId37"/>
    <p:sldId id="409" r:id="rId38"/>
    <p:sldId id="410" r:id="rId39"/>
    <p:sldId id="473" r:id="rId40"/>
    <p:sldId id="413" r:id="rId41"/>
    <p:sldId id="414" r:id="rId42"/>
    <p:sldId id="458" r:id="rId43"/>
    <p:sldId id="416" r:id="rId44"/>
    <p:sldId id="499" r:id="rId45"/>
    <p:sldId id="470" r:id="rId46"/>
    <p:sldId id="453" r:id="rId47"/>
    <p:sldId id="454" r:id="rId48"/>
    <p:sldId id="455" r:id="rId49"/>
    <p:sldId id="456" r:id="rId50"/>
    <p:sldId id="459" r:id="rId51"/>
    <p:sldId id="496" r:id="rId52"/>
    <p:sldId id="264" r:id="rId53"/>
    <p:sldId id="360" r:id="rId54"/>
    <p:sldId id="419" r:id="rId55"/>
    <p:sldId id="420" r:id="rId56"/>
    <p:sldId id="421" r:id="rId57"/>
    <p:sldId id="422" r:id="rId58"/>
    <p:sldId id="423" r:id="rId59"/>
    <p:sldId id="424" r:id="rId60"/>
    <p:sldId id="474" r:id="rId61"/>
    <p:sldId id="270" r:id="rId62"/>
    <p:sldId id="271" r:id="rId63"/>
    <p:sldId id="442" r:id="rId64"/>
    <p:sldId id="451" r:id="rId65"/>
    <p:sldId id="452" r:id="rId66"/>
    <p:sldId id="462" r:id="rId67"/>
    <p:sldId id="427" r:id="rId68"/>
    <p:sldId id="475" r:id="rId69"/>
    <p:sldId id="428" r:id="rId70"/>
    <p:sldId id="443" r:id="rId71"/>
    <p:sldId id="444" r:id="rId72"/>
    <p:sldId id="445" r:id="rId73"/>
    <p:sldId id="484" r:id="rId74"/>
    <p:sldId id="482" r:id="rId75"/>
    <p:sldId id="477" r:id="rId76"/>
    <p:sldId id="478" r:id="rId77"/>
    <p:sldId id="479" r:id="rId78"/>
    <p:sldId id="480" r:id="rId79"/>
    <p:sldId id="481" r:id="rId80"/>
    <p:sldId id="476" r:id="rId81"/>
    <p:sldId id="429" r:id="rId82"/>
    <p:sldId id="329" r:id="rId83"/>
    <p:sldId id="330" r:id="rId84"/>
    <p:sldId id="431" r:id="rId85"/>
    <p:sldId id="432" r:id="rId86"/>
    <p:sldId id="436" r:id="rId87"/>
    <p:sldId id="362" r:id="rId88"/>
    <p:sldId id="363" r:id="rId89"/>
    <p:sldId id="364" r:id="rId90"/>
    <p:sldId id="365" r:id="rId91"/>
    <p:sldId id="366" r:id="rId92"/>
    <p:sldId id="367" r:id="rId93"/>
    <p:sldId id="368" r:id="rId94"/>
    <p:sldId id="369" r:id="rId95"/>
    <p:sldId id="487" r:id="rId96"/>
    <p:sldId id="488" r:id="rId97"/>
    <p:sldId id="489" r:id="rId98"/>
    <p:sldId id="497" r:id="rId99"/>
    <p:sldId id="498" r:id="rId100"/>
    <p:sldId id="467" r:id="rId101"/>
    <p:sldId id="440" r:id="rId102"/>
    <p:sldId id="468" r:id="rId103"/>
    <p:sldId id="469" r:id="rId10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CFC"/>
    <a:srgbClr val="E34A5F"/>
    <a:srgbClr val="FFE702"/>
    <a:srgbClr val="246C4A"/>
    <a:srgbClr val="35A67D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280" autoAdjust="0"/>
  </p:normalViewPr>
  <p:slideViewPr>
    <p:cSldViewPr snapToGrid="0">
      <p:cViewPr>
        <p:scale>
          <a:sx n="75" d="100"/>
          <a:sy n="75" d="100"/>
        </p:scale>
        <p:origin x="540" y="-42"/>
      </p:cViewPr>
      <p:guideLst/>
    </p:cSldViewPr>
  </p:slideViewPr>
  <p:outlineViewPr>
    <p:cViewPr>
      <p:scale>
        <a:sx n="33" d="100"/>
        <a:sy n="33" d="100"/>
      </p:scale>
      <p:origin x="0" y="-10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98"/>
    </p:cViewPr>
  </p:sorterViewPr>
  <p:notesViewPr>
    <p:cSldViewPr snapToGrid="0">
      <p:cViewPr varScale="1">
        <p:scale>
          <a:sx n="57" d="100"/>
          <a:sy n="57" d="100"/>
        </p:scale>
        <p:origin x="283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56D0BD-E52E-47C3-BCE2-2CC385CD80C9}" type="datetimeFigureOut">
              <a:rPr lang="zh-TW" altLang="en-US" smtClean="0"/>
              <a:t>2020/7/16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A0521D-E4F5-40D9-8FD0-6DC96F9137E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87282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ED7D76-E306-40C5-9C21-9118967AE201}" type="datetimeFigureOut">
              <a:rPr lang="zh-TW" altLang="en-US" smtClean="0"/>
              <a:t>2020/7/16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B372E-664A-4C65-986A-F563CE972B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3492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Q1</a:t>
            </a:r>
          </a:p>
          <a:p>
            <a:r>
              <a:rPr lang="zh-TW" altLang="en-US" dirty="0"/>
              <a:t>總資產：</a:t>
            </a:r>
            <a:r>
              <a:rPr lang="en-US" altLang="zh-TW" dirty="0"/>
              <a:t>8</a:t>
            </a:r>
            <a:r>
              <a:rPr lang="zh-TW" altLang="en-US" dirty="0"/>
              <a:t>萬億韓幣</a:t>
            </a:r>
            <a:endParaRPr lang="en-US" altLang="zh-TW" dirty="0"/>
          </a:p>
          <a:p>
            <a:r>
              <a:rPr lang="zh-TW" altLang="en-US" dirty="0"/>
              <a:t>淨營業收入：</a:t>
            </a:r>
            <a:r>
              <a:rPr lang="en-US" altLang="zh-TW" dirty="0"/>
              <a:t>230</a:t>
            </a:r>
            <a:r>
              <a:rPr lang="zh-TW" altLang="en-US" dirty="0"/>
              <a:t>億韓幣 </a:t>
            </a:r>
            <a:endParaRPr lang="en-US" altLang="zh-TW" dirty="0"/>
          </a:p>
          <a:p>
            <a:r>
              <a:rPr lang="zh-TW" altLang="en-US" dirty="0"/>
              <a:t>稅前利潤：</a:t>
            </a:r>
            <a:r>
              <a:rPr lang="en-US" altLang="zh-TW" dirty="0"/>
              <a:t>-50</a:t>
            </a:r>
            <a:r>
              <a:rPr lang="zh-TW" altLang="en-US" dirty="0"/>
              <a:t>億韓幣</a:t>
            </a:r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B372E-664A-4C65-986A-F563CE972B5E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2649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B372E-664A-4C65-986A-F563CE972B5E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4566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B372E-664A-4C65-986A-F563CE972B5E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2914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B372E-664A-4C65-986A-F563CE972B5E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8041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隱藏圖案線條輸入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根據設備的不同，非</a:t>
            </a:r>
            <a:r>
              <a:rPr lang="en-US" altLang="zh-TW" dirty="0"/>
              <a:t>SE</a:t>
            </a:r>
            <a:r>
              <a:rPr lang="zh-TW" altLang="en-US" dirty="0"/>
              <a:t>支持操作系統每天可以增加高達</a:t>
            </a:r>
            <a:r>
              <a:rPr lang="en-US" altLang="zh-TW" dirty="0"/>
              <a:t>1000</a:t>
            </a:r>
            <a:r>
              <a:rPr lang="zh-TW" altLang="en-US" dirty="0"/>
              <a:t>萬韓元的傳輸限制，並且可以通過輸入高達每天</a:t>
            </a:r>
            <a:r>
              <a:rPr lang="en-US" altLang="zh-TW" dirty="0"/>
              <a:t>5000</a:t>
            </a:r>
            <a:r>
              <a:rPr lang="zh-TW" altLang="en-US" dirty="0"/>
              <a:t>萬韓元的傳輸限制的身份驗證密碼來增加</a:t>
            </a:r>
            <a:r>
              <a:rPr lang="en-US" altLang="zh-TW" dirty="0"/>
              <a:t>SE</a:t>
            </a:r>
            <a:r>
              <a:rPr lang="zh-TW" altLang="en-US" dirty="0"/>
              <a:t>支持的操作系統。如果您想將每日轉移限額從</a:t>
            </a:r>
            <a:r>
              <a:rPr lang="en-US" altLang="zh-TW" dirty="0"/>
              <a:t>5000</a:t>
            </a:r>
            <a:r>
              <a:rPr lang="zh-TW" altLang="en-US" dirty="0"/>
              <a:t>萬韓元增加到不到</a:t>
            </a:r>
            <a:r>
              <a:rPr lang="en-US" altLang="zh-TW" dirty="0"/>
              <a:t>5</a:t>
            </a:r>
            <a:r>
              <a:rPr lang="zh-TW" altLang="en-US" dirty="0"/>
              <a:t>億韓元，您必須註冊</a:t>
            </a:r>
            <a:r>
              <a:rPr lang="en-US" altLang="zh-TW" dirty="0"/>
              <a:t>OTP</a:t>
            </a:r>
            <a:r>
              <a:rPr lang="zh-TW" altLang="en-US" dirty="0"/>
              <a:t>。但是，如果您只有一個限制帳戶（沒有其他常規帳戶），您將無法更改（減少或增加）您的應用轉移限制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B372E-664A-4C65-986A-F563CE972B5E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57625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B372E-664A-4C65-986A-F563CE972B5E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75389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cheonsei</a:t>
            </a:r>
            <a:r>
              <a:rPr lang="zh-CN" altLang="en-US" dirty="0"/>
              <a:t>税款的贷款到期日与租赁合同到期日相同，贷款期限为</a:t>
            </a:r>
            <a:r>
              <a:rPr lang="en-US" altLang="zh-CN" dirty="0"/>
              <a:t>1</a:t>
            </a:r>
            <a:r>
              <a:rPr lang="zh-CN" altLang="en-US" dirty="0"/>
              <a:t>年至</a:t>
            </a:r>
            <a:r>
              <a:rPr lang="en-US" altLang="zh-CN" dirty="0"/>
              <a:t>3</a:t>
            </a:r>
            <a:r>
              <a:rPr lang="zh-CN" altLang="en-US" dirty="0"/>
              <a:t>年。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B372E-664A-4C65-986A-F563CE972B5E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4418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貼息貸款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B372E-664A-4C65-986A-F563CE972B5E}" type="slidenum">
              <a:rPr lang="zh-TW" altLang="en-US" smtClean="0"/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147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使用人數超過南韓最大銀行 國民銀行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12.4</a:t>
            </a:r>
            <a:r>
              <a:rPr lang="zh-TW" altLang="en-US" dirty="0"/>
              <a:t>％ </a:t>
            </a:r>
            <a:r>
              <a:rPr lang="en-US" altLang="zh-TW" dirty="0"/>
              <a:t>17-30</a:t>
            </a:r>
            <a:r>
              <a:rPr lang="zh-TW" altLang="en-US" dirty="0"/>
              <a:t>歲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29.7</a:t>
            </a:r>
            <a:r>
              <a:rPr lang="zh-TW" altLang="en-US" dirty="0"/>
              <a:t>％ </a:t>
            </a:r>
            <a:r>
              <a:rPr lang="en-US" altLang="zh-TW" dirty="0"/>
              <a:t>30-40</a:t>
            </a:r>
            <a:r>
              <a:rPr lang="zh-TW" altLang="en-US" dirty="0"/>
              <a:t>歲 </a:t>
            </a:r>
            <a:endParaRPr lang="en-US" altLang="zh-TW" dirty="0"/>
          </a:p>
          <a:p>
            <a:r>
              <a:rPr lang="en-US" altLang="zh-TW" dirty="0"/>
              <a:t>34.4</a:t>
            </a:r>
            <a:r>
              <a:rPr lang="zh-TW" altLang="en-US" dirty="0"/>
              <a:t>％ </a:t>
            </a:r>
            <a:r>
              <a:rPr lang="en-US" altLang="zh-TW" dirty="0"/>
              <a:t>40-50</a:t>
            </a:r>
            <a:r>
              <a:rPr lang="zh-TW" altLang="en-US" dirty="0"/>
              <a:t>歲</a:t>
            </a:r>
            <a:endParaRPr lang="en-US" altLang="zh-TW" dirty="0"/>
          </a:p>
          <a:p>
            <a:r>
              <a:rPr lang="en-US" altLang="zh-TW" dirty="0"/>
              <a:t>23.5</a:t>
            </a:r>
            <a:r>
              <a:rPr lang="zh-TW" altLang="en-US" dirty="0"/>
              <a:t>％ </a:t>
            </a:r>
            <a:r>
              <a:rPr lang="en-US" altLang="zh-TW" dirty="0"/>
              <a:t>50</a:t>
            </a:r>
            <a:r>
              <a:rPr lang="zh-TW" altLang="en-US" dirty="0"/>
              <a:t>多歲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活躍率：每個月使用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B372E-664A-4C65-986A-F563CE972B5E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4195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因為您可以看到所有這些？當然，我沒有錯過安全。首先，您不能使用“ 安全帳號 ”功能公開您的帳號。當非帳戶持有人看到詳細信息時，我們將使用“ 交易名稱處理 ”功能保護其他會員的個人信息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B372E-664A-4C65-986A-F563CE972B5E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受邀成員可以通過發送的</a:t>
            </a:r>
            <a:r>
              <a:rPr lang="en-US" altLang="zh-TW" dirty="0"/>
              <a:t>KakaoTalk</a:t>
            </a:r>
            <a:r>
              <a:rPr lang="zh-TW" altLang="en-US" dirty="0"/>
              <a:t>消息參與。即使您不使用可可銀行，即使您沒有帳戶，也可以參與並查看您的帳戶。以這種方式註冊的所有成員都可以查看帳簿的詳細信息並支付會費。我可以輕鬆創建和參與總務會議成員嗎？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B372E-664A-4C65-986A-F563CE972B5E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6880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B372E-664A-4C65-986A-F563CE972B5E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392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Kakao</a:t>
            </a:r>
            <a:r>
              <a:rPr lang="zh-TW" altLang="en-US" dirty="0"/>
              <a:t>銀行朋友支票卡可以發給持有</a:t>
            </a:r>
            <a:r>
              <a:rPr lang="en-US" altLang="zh-TW" dirty="0"/>
              <a:t>17</a:t>
            </a:r>
            <a:r>
              <a:rPr lang="zh-TW" altLang="en-US" dirty="0"/>
              <a:t>歲以上居民登記卡的</a:t>
            </a:r>
            <a:r>
              <a:rPr lang="en-US" altLang="zh-TW" dirty="0" err="1"/>
              <a:t>Kakao</a:t>
            </a:r>
            <a:r>
              <a:rPr lang="zh-TW" altLang="en-US" dirty="0"/>
              <a:t>銀行會員，但如果他們未滿</a:t>
            </a:r>
            <a:r>
              <a:rPr lang="en-US" altLang="zh-TW" dirty="0"/>
              <a:t>18</a:t>
            </a:r>
            <a:r>
              <a:rPr lang="zh-TW" altLang="en-US" dirty="0"/>
              <a:t>歲，則不能使用後付運卡功能。如果您未滿</a:t>
            </a:r>
            <a:r>
              <a:rPr lang="en-US" altLang="zh-TW" dirty="0"/>
              <a:t>18</a:t>
            </a:r>
            <a:r>
              <a:rPr lang="zh-TW" altLang="en-US" dirty="0"/>
              <a:t>歲，請申請</a:t>
            </a:r>
            <a:r>
              <a:rPr lang="en-US" altLang="zh-TW" dirty="0"/>
              <a:t>Ryan</a:t>
            </a:r>
            <a:r>
              <a:rPr lang="zh-TW" altLang="en-US" dirty="0"/>
              <a:t>或</a:t>
            </a:r>
            <a:r>
              <a:rPr lang="en-US" altLang="zh-TW" dirty="0" err="1"/>
              <a:t>Apeach</a:t>
            </a:r>
            <a:r>
              <a:rPr lang="zh-TW" altLang="en-US" dirty="0"/>
              <a:t>卡。</a:t>
            </a:r>
          </a:p>
          <a:p>
            <a:endParaRPr lang="en-US" altLang="zh-TW" dirty="0"/>
          </a:p>
          <a:p>
            <a:r>
              <a:rPr lang="zh-TW" altLang="en-US" dirty="0"/>
              <a:t>交通卡後付功能：本月</a:t>
            </a:r>
            <a:r>
              <a:rPr lang="en-US" altLang="zh-TW" dirty="0"/>
              <a:t>1-30</a:t>
            </a:r>
            <a:r>
              <a:rPr lang="zh-TW" altLang="en-US" dirty="0"/>
              <a:t>號使用，在下個月</a:t>
            </a:r>
            <a:r>
              <a:rPr lang="en-US" altLang="zh-TW" dirty="0"/>
              <a:t>10</a:t>
            </a:r>
            <a:r>
              <a:rPr lang="zh-TW" altLang="en-US" dirty="0"/>
              <a:t>號前付款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B372E-664A-4C65-986A-F563CE972B5E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7108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B372E-664A-4C65-986A-F563CE972B5E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1629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B372E-664A-4C65-986A-F563CE972B5E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4049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B372E-664A-4C65-986A-F563CE972B5E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5030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4BF3-D642-426B-97A1-8930B1AE551E}" type="datetimeFigureOut">
              <a:rPr lang="zh-TW" altLang="en-US" smtClean="0"/>
              <a:t>2020/7/16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A4F25-FFB0-4263-8A89-F6D4512056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8409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4BF3-D642-426B-97A1-8930B1AE551E}" type="datetimeFigureOut">
              <a:rPr lang="zh-TW" altLang="en-US" smtClean="0"/>
              <a:t>2020/7/16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A4F25-FFB0-4263-8A89-F6D4512056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0958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4BF3-D642-426B-97A1-8930B1AE551E}" type="datetimeFigureOut">
              <a:rPr lang="zh-TW" altLang="en-US" smtClean="0"/>
              <a:t>2020/7/16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A4F25-FFB0-4263-8A89-F6D4512056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5814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4BF3-D642-426B-97A1-8930B1AE551E}" type="datetimeFigureOut">
              <a:rPr lang="zh-TW" altLang="en-US" smtClean="0"/>
              <a:t>2020/7/16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A4F25-FFB0-4263-8A89-F6D4512056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8337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4BF3-D642-426B-97A1-8930B1AE551E}" type="datetimeFigureOut">
              <a:rPr lang="zh-TW" altLang="en-US" smtClean="0"/>
              <a:t>2020/7/16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A4F25-FFB0-4263-8A89-F6D4512056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0617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4BF3-D642-426B-97A1-8930B1AE551E}" type="datetimeFigureOut">
              <a:rPr lang="zh-TW" altLang="en-US" smtClean="0"/>
              <a:t>2020/7/16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A4F25-FFB0-4263-8A89-F6D4512056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1318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4BF3-D642-426B-97A1-8930B1AE551E}" type="datetimeFigureOut">
              <a:rPr lang="zh-TW" altLang="en-US" smtClean="0"/>
              <a:t>2020/7/16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A4F25-FFB0-4263-8A89-F6D4512056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4968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4BF3-D642-426B-97A1-8930B1AE551E}" type="datetimeFigureOut">
              <a:rPr lang="zh-TW" altLang="en-US" smtClean="0"/>
              <a:t>2020/7/16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A4F25-FFB0-4263-8A89-F6D4512056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9975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4BF3-D642-426B-97A1-8930B1AE551E}" type="datetimeFigureOut">
              <a:rPr lang="zh-TW" altLang="en-US" smtClean="0"/>
              <a:t>2020/7/16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A4F25-FFB0-4263-8A89-F6D4512056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3605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4BF3-D642-426B-97A1-8930B1AE551E}" type="datetimeFigureOut">
              <a:rPr lang="zh-TW" altLang="en-US" smtClean="0"/>
              <a:t>2020/7/16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A4F25-FFB0-4263-8A89-F6D4512056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140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74BF3-D642-426B-97A1-8930B1AE551E}" type="datetimeFigureOut">
              <a:rPr lang="zh-TW" altLang="en-US" smtClean="0"/>
              <a:t>2020/7/16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A4F25-FFB0-4263-8A89-F6D4512056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2706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74BF3-D642-426B-97A1-8930B1AE551E}" type="datetimeFigureOut">
              <a:rPr lang="zh-TW" altLang="en-US" smtClean="0"/>
              <a:t>2020/7/16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8A4F25-FFB0-4263-8A89-F6D4512056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8965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3.png"/><Relationship Id="rId7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7.gif"/><Relationship Id="rId4" Type="http://schemas.openxmlformats.org/officeDocument/2006/relationships/image" Target="../media/image21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14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4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43.png"/><Relationship Id="rId5" Type="http://schemas.openxmlformats.org/officeDocument/2006/relationships/image" Target="../media/image15.png"/><Relationship Id="rId10" Type="http://schemas.openxmlformats.org/officeDocument/2006/relationships/image" Target="../media/image42.png"/><Relationship Id="rId4" Type="http://schemas.openxmlformats.org/officeDocument/2006/relationships/image" Target="../media/image14.png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6.png"/><Relationship Id="rId7" Type="http://schemas.openxmlformats.org/officeDocument/2006/relationships/image" Target="../media/image1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47.png"/><Relationship Id="rId4" Type="http://schemas.openxmlformats.org/officeDocument/2006/relationships/image" Target="../media/image12.png"/><Relationship Id="rId9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2.png"/><Relationship Id="rId7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49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7.png"/><Relationship Id="rId18" Type="http://schemas.openxmlformats.org/officeDocument/2006/relationships/image" Target="../media/image71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2.png"/><Relationship Id="rId17" Type="http://schemas.openxmlformats.org/officeDocument/2006/relationships/image" Target="../media/image70.png"/><Relationship Id="rId2" Type="http://schemas.openxmlformats.org/officeDocument/2006/relationships/image" Target="../media/image12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1.png"/><Relationship Id="rId5" Type="http://schemas.openxmlformats.org/officeDocument/2006/relationships/image" Target="../media/image57.png"/><Relationship Id="rId15" Type="http://schemas.openxmlformats.org/officeDocument/2006/relationships/image" Target="../media/image63.png"/><Relationship Id="rId10" Type="http://schemas.openxmlformats.org/officeDocument/2006/relationships/image" Target="../media/image60.png"/><Relationship Id="rId4" Type="http://schemas.openxmlformats.org/officeDocument/2006/relationships/image" Target="../media/image56.png"/><Relationship Id="rId9" Type="http://schemas.openxmlformats.org/officeDocument/2006/relationships/image" Target="../media/image66.png"/><Relationship Id="rId1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2.png"/><Relationship Id="rId18" Type="http://schemas.openxmlformats.org/officeDocument/2006/relationships/image" Target="../media/image70.png"/><Relationship Id="rId3" Type="http://schemas.openxmlformats.org/officeDocument/2006/relationships/image" Target="../media/image12.png"/><Relationship Id="rId7" Type="http://schemas.openxmlformats.org/officeDocument/2006/relationships/image" Target="../media/image58.png"/><Relationship Id="rId12" Type="http://schemas.openxmlformats.org/officeDocument/2006/relationships/image" Target="../media/image61.pn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0.png"/><Relationship Id="rId5" Type="http://schemas.openxmlformats.org/officeDocument/2006/relationships/image" Target="../media/image56.png"/><Relationship Id="rId15" Type="http://schemas.openxmlformats.org/officeDocument/2006/relationships/image" Target="../media/image68.png"/><Relationship Id="rId10" Type="http://schemas.openxmlformats.org/officeDocument/2006/relationships/image" Target="../media/image66.png"/><Relationship Id="rId19" Type="http://schemas.openxmlformats.org/officeDocument/2006/relationships/image" Target="../media/image72.png"/><Relationship Id="rId4" Type="http://schemas.openxmlformats.org/officeDocument/2006/relationships/image" Target="../media/image55.png"/><Relationship Id="rId9" Type="http://schemas.openxmlformats.org/officeDocument/2006/relationships/image" Target="../media/image65.png"/><Relationship Id="rId1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7.png"/><Relationship Id="rId18" Type="http://schemas.openxmlformats.org/officeDocument/2006/relationships/image" Target="../media/image73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2.png"/><Relationship Id="rId17" Type="http://schemas.openxmlformats.org/officeDocument/2006/relationships/image" Target="../media/image70.png"/><Relationship Id="rId2" Type="http://schemas.openxmlformats.org/officeDocument/2006/relationships/image" Target="../media/image12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1.png"/><Relationship Id="rId5" Type="http://schemas.openxmlformats.org/officeDocument/2006/relationships/image" Target="../media/image57.png"/><Relationship Id="rId15" Type="http://schemas.openxmlformats.org/officeDocument/2006/relationships/image" Target="../media/image63.png"/><Relationship Id="rId10" Type="http://schemas.openxmlformats.org/officeDocument/2006/relationships/image" Target="../media/image60.png"/><Relationship Id="rId4" Type="http://schemas.openxmlformats.org/officeDocument/2006/relationships/image" Target="../media/image56.png"/><Relationship Id="rId9" Type="http://schemas.openxmlformats.org/officeDocument/2006/relationships/image" Target="../media/image66.png"/><Relationship Id="rId1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7.png"/><Relationship Id="rId18" Type="http://schemas.openxmlformats.org/officeDocument/2006/relationships/image" Target="../media/image74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2.png"/><Relationship Id="rId17" Type="http://schemas.openxmlformats.org/officeDocument/2006/relationships/image" Target="../media/image70.png"/><Relationship Id="rId2" Type="http://schemas.openxmlformats.org/officeDocument/2006/relationships/image" Target="../media/image12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1.png"/><Relationship Id="rId5" Type="http://schemas.openxmlformats.org/officeDocument/2006/relationships/image" Target="../media/image57.png"/><Relationship Id="rId15" Type="http://schemas.openxmlformats.org/officeDocument/2006/relationships/image" Target="../media/image63.png"/><Relationship Id="rId10" Type="http://schemas.openxmlformats.org/officeDocument/2006/relationships/image" Target="../media/image60.png"/><Relationship Id="rId4" Type="http://schemas.openxmlformats.org/officeDocument/2006/relationships/image" Target="../media/image56.png"/><Relationship Id="rId9" Type="http://schemas.openxmlformats.org/officeDocument/2006/relationships/image" Target="../media/image66.png"/><Relationship Id="rId1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7.png"/><Relationship Id="rId18" Type="http://schemas.openxmlformats.org/officeDocument/2006/relationships/image" Target="../media/image75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2.png"/><Relationship Id="rId17" Type="http://schemas.openxmlformats.org/officeDocument/2006/relationships/image" Target="../media/image70.png"/><Relationship Id="rId2" Type="http://schemas.openxmlformats.org/officeDocument/2006/relationships/image" Target="../media/image12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1.png"/><Relationship Id="rId5" Type="http://schemas.openxmlformats.org/officeDocument/2006/relationships/image" Target="../media/image57.png"/><Relationship Id="rId15" Type="http://schemas.openxmlformats.org/officeDocument/2006/relationships/image" Target="../media/image63.png"/><Relationship Id="rId10" Type="http://schemas.openxmlformats.org/officeDocument/2006/relationships/image" Target="../media/image60.png"/><Relationship Id="rId4" Type="http://schemas.openxmlformats.org/officeDocument/2006/relationships/image" Target="../media/image56.png"/><Relationship Id="rId9" Type="http://schemas.openxmlformats.org/officeDocument/2006/relationships/image" Target="../media/image66.png"/><Relationship Id="rId1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7.png"/><Relationship Id="rId18" Type="http://schemas.openxmlformats.org/officeDocument/2006/relationships/image" Target="../media/image75.png"/><Relationship Id="rId3" Type="http://schemas.openxmlformats.org/officeDocument/2006/relationships/image" Target="../media/image55.png"/><Relationship Id="rId21" Type="http://schemas.openxmlformats.org/officeDocument/2006/relationships/image" Target="../media/image77.png"/><Relationship Id="rId7" Type="http://schemas.openxmlformats.org/officeDocument/2006/relationships/image" Target="../media/image59.png"/><Relationship Id="rId12" Type="http://schemas.openxmlformats.org/officeDocument/2006/relationships/image" Target="../media/image62.png"/><Relationship Id="rId17" Type="http://schemas.openxmlformats.org/officeDocument/2006/relationships/image" Target="../media/image70.png"/><Relationship Id="rId2" Type="http://schemas.openxmlformats.org/officeDocument/2006/relationships/image" Target="../media/image12.png"/><Relationship Id="rId16" Type="http://schemas.openxmlformats.org/officeDocument/2006/relationships/image" Target="../media/image69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1.png"/><Relationship Id="rId5" Type="http://schemas.openxmlformats.org/officeDocument/2006/relationships/image" Target="../media/image57.png"/><Relationship Id="rId15" Type="http://schemas.openxmlformats.org/officeDocument/2006/relationships/image" Target="../media/image63.png"/><Relationship Id="rId10" Type="http://schemas.openxmlformats.org/officeDocument/2006/relationships/image" Target="../media/image60.png"/><Relationship Id="rId19" Type="http://schemas.openxmlformats.org/officeDocument/2006/relationships/image" Target="../media/image50.png"/><Relationship Id="rId4" Type="http://schemas.openxmlformats.org/officeDocument/2006/relationships/image" Target="../media/image56.png"/><Relationship Id="rId9" Type="http://schemas.openxmlformats.org/officeDocument/2006/relationships/image" Target="../media/image66.png"/><Relationship Id="rId1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2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3.png"/><Relationship Id="rId7" Type="http://schemas.openxmlformats.org/officeDocument/2006/relationships/image" Target="../media/image9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88.png"/><Relationship Id="rId4" Type="http://schemas.openxmlformats.org/officeDocument/2006/relationships/image" Target="../media/image1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3.png"/><Relationship Id="rId7" Type="http://schemas.openxmlformats.org/officeDocument/2006/relationships/image" Target="../media/image9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88.png"/><Relationship Id="rId4" Type="http://schemas.openxmlformats.org/officeDocument/2006/relationships/image" Target="../media/image14.png"/><Relationship Id="rId9" Type="http://schemas.openxmlformats.org/officeDocument/2006/relationships/image" Target="../media/image10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2.png"/><Relationship Id="rId18" Type="http://schemas.openxmlformats.org/officeDocument/2006/relationships/image" Target="../media/image70.png"/><Relationship Id="rId3" Type="http://schemas.openxmlformats.org/officeDocument/2006/relationships/image" Target="../media/image12.png"/><Relationship Id="rId21" Type="http://schemas.openxmlformats.org/officeDocument/2006/relationships/image" Target="../media/image106.png"/><Relationship Id="rId7" Type="http://schemas.openxmlformats.org/officeDocument/2006/relationships/image" Target="../media/image58.png"/><Relationship Id="rId12" Type="http://schemas.openxmlformats.org/officeDocument/2006/relationships/image" Target="../media/image61.pn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3.pn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0.png"/><Relationship Id="rId24" Type="http://schemas.openxmlformats.org/officeDocument/2006/relationships/image" Target="../media/image109.png"/><Relationship Id="rId5" Type="http://schemas.openxmlformats.org/officeDocument/2006/relationships/image" Target="../media/image56.png"/><Relationship Id="rId15" Type="http://schemas.openxmlformats.org/officeDocument/2006/relationships/image" Target="../media/image68.png"/><Relationship Id="rId23" Type="http://schemas.openxmlformats.org/officeDocument/2006/relationships/image" Target="../media/image108.png"/><Relationship Id="rId10" Type="http://schemas.openxmlformats.org/officeDocument/2006/relationships/image" Target="../media/image66.png"/><Relationship Id="rId19" Type="http://schemas.openxmlformats.org/officeDocument/2006/relationships/image" Target="../media/image104.png"/><Relationship Id="rId4" Type="http://schemas.openxmlformats.org/officeDocument/2006/relationships/image" Target="../media/image55.png"/><Relationship Id="rId9" Type="http://schemas.openxmlformats.org/officeDocument/2006/relationships/image" Target="../media/image65.png"/><Relationship Id="rId14" Type="http://schemas.openxmlformats.org/officeDocument/2006/relationships/image" Target="../media/image67.png"/><Relationship Id="rId22" Type="http://schemas.openxmlformats.org/officeDocument/2006/relationships/image" Target="../media/image10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7.png"/><Relationship Id="rId18" Type="http://schemas.openxmlformats.org/officeDocument/2006/relationships/image" Target="../media/image104.png"/><Relationship Id="rId3" Type="http://schemas.openxmlformats.org/officeDocument/2006/relationships/image" Target="../media/image55.png"/><Relationship Id="rId21" Type="http://schemas.openxmlformats.org/officeDocument/2006/relationships/image" Target="../media/image111.png"/><Relationship Id="rId7" Type="http://schemas.openxmlformats.org/officeDocument/2006/relationships/image" Target="../media/image59.png"/><Relationship Id="rId12" Type="http://schemas.openxmlformats.org/officeDocument/2006/relationships/image" Target="../media/image62.png"/><Relationship Id="rId17" Type="http://schemas.openxmlformats.org/officeDocument/2006/relationships/image" Target="../media/image70.png"/><Relationship Id="rId2" Type="http://schemas.openxmlformats.org/officeDocument/2006/relationships/image" Target="../media/image12.png"/><Relationship Id="rId16" Type="http://schemas.openxmlformats.org/officeDocument/2006/relationships/image" Target="../media/image69.png"/><Relationship Id="rId20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1.png"/><Relationship Id="rId5" Type="http://schemas.openxmlformats.org/officeDocument/2006/relationships/image" Target="../media/image57.png"/><Relationship Id="rId15" Type="http://schemas.openxmlformats.org/officeDocument/2006/relationships/image" Target="../media/image63.png"/><Relationship Id="rId10" Type="http://schemas.openxmlformats.org/officeDocument/2006/relationships/image" Target="../media/image60.png"/><Relationship Id="rId19" Type="http://schemas.openxmlformats.org/officeDocument/2006/relationships/image" Target="../media/image105.png"/><Relationship Id="rId4" Type="http://schemas.openxmlformats.org/officeDocument/2006/relationships/image" Target="../media/image56.png"/><Relationship Id="rId9" Type="http://schemas.openxmlformats.org/officeDocument/2006/relationships/image" Target="../media/image66.png"/><Relationship Id="rId14" Type="http://schemas.openxmlformats.org/officeDocument/2006/relationships/image" Target="../media/image68.png"/><Relationship Id="rId22" Type="http://schemas.openxmlformats.org/officeDocument/2006/relationships/image" Target="../media/image10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19.png"/><Relationship Id="rId18" Type="http://schemas.openxmlformats.org/officeDocument/2006/relationships/image" Target="../media/image124.png"/><Relationship Id="rId3" Type="http://schemas.openxmlformats.org/officeDocument/2006/relationships/image" Target="../media/image55.png"/><Relationship Id="rId7" Type="http://schemas.openxmlformats.org/officeDocument/2006/relationships/image" Target="../media/image114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image" Target="../media/image12.png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117.png"/><Relationship Id="rId5" Type="http://schemas.openxmlformats.org/officeDocument/2006/relationships/image" Target="../media/image57.png"/><Relationship Id="rId15" Type="http://schemas.openxmlformats.org/officeDocument/2006/relationships/image" Target="../media/image121.png"/><Relationship Id="rId10" Type="http://schemas.openxmlformats.org/officeDocument/2006/relationships/image" Target="../media/image65.png"/><Relationship Id="rId4" Type="http://schemas.openxmlformats.org/officeDocument/2006/relationships/image" Target="../media/image56.png"/><Relationship Id="rId9" Type="http://schemas.openxmlformats.org/officeDocument/2006/relationships/image" Target="../media/image116.png"/><Relationship Id="rId14" Type="http://schemas.openxmlformats.org/officeDocument/2006/relationships/image" Target="../media/image12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3" Type="http://schemas.openxmlformats.org/officeDocument/2006/relationships/image" Target="../media/image55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" Type="http://schemas.openxmlformats.org/officeDocument/2006/relationships/image" Target="../media/image12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118.png"/><Relationship Id="rId5" Type="http://schemas.openxmlformats.org/officeDocument/2006/relationships/image" Target="../media/image57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56.png"/><Relationship Id="rId9" Type="http://schemas.openxmlformats.org/officeDocument/2006/relationships/image" Target="../media/image65.png"/><Relationship Id="rId14" Type="http://schemas.openxmlformats.org/officeDocument/2006/relationships/image" Target="../media/image12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3" Type="http://schemas.openxmlformats.org/officeDocument/2006/relationships/image" Target="../media/image55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" Type="http://schemas.openxmlformats.org/officeDocument/2006/relationships/image" Target="../media/image12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118.png"/><Relationship Id="rId5" Type="http://schemas.openxmlformats.org/officeDocument/2006/relationships/image" Target="../media/image57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19" Type="http://schemas.openxmlformats.org/officeDocument/2006/relationships/image" Target="../media/image126.png"/><Relationship Id="rId4" Type="http://schemas.openxmlformats.org/officeDocument/2006/relationships/image" Target="../media/image56.png"/><Relationship Id="rId9" Type="http://schemas.openxmlformats.org/officeDocument/2006/relationships/image" Target="../media/image65.png"/><Relationship Id="rId14" Type="http://schemas.openxmlformats.org/officeDocument/2006/relationships/image" Target="../media/image12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18" Type="http://schemas.openxmlformats.org/officeDocument/2006/relationships/image" Target="../media/image124.png"/><Relationship Id="rId3" Type="http://schemas.openxmlformats.org/officeDocument/2006/relationships/image" Target="../media/image12.png"/><Relationship Id="rId21" Type="http://schemas.openxmlformats.org/officeDocument/2006/relationships/image" Target="../media/image127.png"/><Relationship Id="rId7" Type="http://schemas.openxmlformats.org/officeDocument/2006/relationships/image" Target="../media/image58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22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117.png"/><Relationship Id="rId5" Type="http://schemas.openxmlformats.org/officeDocument/2006/relationships/image" Target="../media/image56.png"/><Relationship Id="rId15" Type="http://schemas.openxmlformats.org/officeDocument/2006/relationships/image" Target="../media/image121.png"/><Relationship Id="rId23" Type="http://schemas.openxmlformats.org/officeDocument/2006/relationships/image" Target="../media/image129.png"/><Relationship Id="rId10" Type="http://schemas.openxmlformats.org/officeDocument/2006/relationships/image" Target="../media/image65.png"/><Relationship Id="rId19" Type="http://schemas.openxmlformats.org/officeDocument/2006/relationships/image" Target="../media/image125.png"/><Relationship Id="rId4" Type="http://schemas.openxmlformats.org/officeDocument/2006/relationships/image" Target="../media/image55.png"/><Relationship Id="rId9" Type="http://schemas.openxmlformats.org/officeDocument/2006/relationships/image" Target="../media/image116.png"/><Relationship Id="rId14" Type="http://schemas.openxmlformats.org/officeDocument/2006/relationships/image" Target="../media/image120.png"/><Relationship Id="rId22" Type="http://schemas.openxmlformats.org/officeDocument/2006/relationships/image" Target="../media/image12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38.png"/><Relationship Id="rId4" Type="http://schemas.openxmlformats.org/officeDocument/2006/relationships/image" Target="../media/image14.png"/><Relationship Id="rId9" Type="http://schemas.openxmlformats.org/officeDocument/2006/relationships/image" Target="../media/image13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0" Type="http://schemas.openxmlformats.org/officeDocument/2006/relationships/image" Target="../media/image141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44.png"/><Relationship Id="rId4" Type="http://schemas.openxmlformats.org/officeDocument/2006/relationships/image" Target="../media/image13.png"/><Relationship Id="rId9" Type="http://schemas.openxmlformats.org/officeDocument/2006/relationships/image" Target="../media/image14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51.gif"/><Relationship Id="rId4" Type="http://schemas.openxmlformats.org/officeDocument/2006/relationships/image" Target="../media/image15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gif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59.png"/><Relationship Id="rId4" Type="http://schemas.openxmlformats.org/officeDocument/2006/relationships/image" Target="../media/image14.png"/><Relationship Id="rId9" Type="http://schemas.openxmlformats.org/officeDocument/2006/relationships/image" Target="../media/image137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6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15.png"/><Relationship Id="rId10" Type="http://schemas.openxmlformats.org/officeDocument/2006/relationships/image" Target="../media/image161.gif"/><Relationship Id="rId4" Type="http://schemas.openxmlformats.org/officeDocument/2006/relationships/image" Target="../media/image14.png"/><Relationship Id="rId9" Type="http://schemas.openxmlformats.org/officeDocument/2006/relationships/image" Target="../media/image13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16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175.png"/><Relationship Id="rId3" Type="http://schemas.openxmlformats.org/officeDocument/2006/relationships/image" Target="../media/image12.png"/><Relationship Id="rId7" Type="http://schemas.openxmlformats.org/officeDocument/2006/relationships/image" Target="../media/image58.png"/><Relationship Id="rId12" Type="http://schemas.openxmlformats.org/officeDocument/2006/relationships/image" Target="../media/image119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0.png"/><Relationship Id="rId5" Type="http://schemas.openxmlformats.org/officeDocument/2006/relationships/image" Target="../media/image56.png"/><Relationship Id="rId15" Type="http://schemas.openxmlformats.org/officeDocument/2006/relationships/image" Target="../media/image177.png"/><Relationship Id="rId10" Type="http://schemas.openxmlformats.org/officeDocument/2006/relationships/image" Target="../media/image66.png"/><Relationship Id="rId4" Type="http://schemas.openxmlformats.org/officeDocument/2006/relationships/image" Target="../media/image55.png"/><Relationship Id="rId9" Type="http://schemas.openxmlformats.org/officeDocument/2006/relationships/image" Target="../media/image65.png"/><Relationship Id="rId14" Type="http://schemas.openxmlformats.org/officeDocument/2006/relationships/image" Target="../media/image176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59.png"/><Relationship Id="rId18" Type="http://schemas.openxmlformats.org/officeDocument/2006/relationships/image" Target="../media/image34.png"/><Relationship Id="rId3" Type="http://schemas.openxmlformats.org/officeDocument/2006/relationships/image" Target="../media/image55.png"/><Relationship Id="rId7" Type="http://schemas.openxmlformats.org/officeDocument/2006/relationships/image" Target="../media/image175.png"/><Relationship Id="rId12" Type="http://schemas.openxmlformats.org/officeDocument/2006/relationships/image" Target="../media/image58.png"/><Relationship Id="rId17" Type="http://schemas.openxmlformats.org/officeDocument/2006/relationships/image" Target="../media/image61.png"/><Relationship Id="rId2" Type="http://schemas.openxmlformats.org/officeDocument/2006/relationships/image" Target="../media/image12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11" Type="http://schemas.openxmlformats.org/officeDocument/2006/relationships/image" Target="../media/image179.png"/><Relationship Id="rId5" Type="http://schemas.openxmlformats.org/officeDocument/2006/relationships/image" Target="../media/image57.png"/><Relationship Id="rId15" Type="http://schemas.openxmlformats.org/officeDocument/2006/relationships/image" Target="../media/image66.png"/><Relationship Id="rId10" Type="http://schemas.openxmlformats.org/officeDocument/2006/relationships/image" Target="../media/image178.png"/><Relationship Id="rId4" Type="http://schemas.openxmlformats.org/officeDocument/2006/relationships/image" Target="../media/image56.png"/><Relationship Id="rId9" Type="http://schemas.openxmlformats.org/officeDocument/2006/relationships/image" Target="../media/image177.png"/><Relationship Id="rId14" Type="http://schemas.openxmlformats.org/officeDocument/2006/relationships/image" Target="../media/image65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7.png"/><Relationship Id="rId18" Type="http://schemas.openxmlformats.org/officeDocument/2006/relationships/image" Target="../media/image34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2.png"/><Relationship Id="rId17" Type="http://schemas.openxmlformats.org/officeDocument/2006/relationships/image" Target="../media/image182.png"/><Relationship Id="rId2" Type="http://schemas.openxmlformats.org/officeDocument/2006/relationships/image" Target="../media/image12.png"/><Relationship Id="rId16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1.png"/><Relationship Id="rId5" Type="http://schemas.openxmlformats.org/officeDocument/2006/relationships/image" Target="../media/image57.png"/><Relationship Id="rId15" Type="http://schemas.openxmlformats.org/officeDocument/2006/relationships/image" Target="../media/image180.png"/><Relationship Id="rId10" Type="http://schemas.openxmlformats.org/officeDocument/2006/relationships/image" Target="../media/image60.png"/><Relationship Id="rId4" Type="http://schemas.openxmlformats.org/officeDocument/2006/relationships/image" Target="../media/image56.png"/><Relationship Id="rId9" Type="http://schemas.openxmlformats.org/officeDocument/2006/relationships/image" Target="../media/image66.png"/><Relationship Id="rId14" Type="http://schemas.openxmlformats.org/officeDocument/2006/relationships/image" Target="../media/image6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176.png"/><Relationship Id="rId18" Type="http://schemas.openxmlformats.org/officeDocument/2006/relationships/image" Target="../media/image185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175.png"/><Relationship Id="rId17" Type="http://schemas.openxmlformats.org/officeDocument/2006/relationships/image" Target="../media/image184.png"/><Relationship Id="rId2" Type="http://schemas.openxmlformats.org/officeDocument/2006/relationships/image" Target="../media/image12.png"/><Relationship Id="rId16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119.png"/><Relationship Id="rId5" Type="http://schemas.openxmlformats.org/officeDocument/2006/relationships/image" Target="../media/image57.png"/><Relationship Id="rId15" Type="http://schemas.openxmlformats.org/officeDocument/2006/relationships/image" Target="../media/image178.png"/><Relationship Id="rId10" Type="http://schemas.openxmlformats.org/officeDocument/2006/relationships/image" Target="../media/image60.png"/><Relationship Id="rId19" Type="http://schemas.openxmlformats.org/officeDocument/2006/relationships/image" Target="../media/image186.png"/><Relationship Id="rId4" Type="http://schemas.openxmlformats.org/officeDocument/2006/relationships/image" Target="../media/image56.png"/><Relationship Id="rId9" Type="http://schemas.openxmlformats.org/officeDocument/2006/relationships/image" Target="../media/image66.png"/><Relationship Id="rId14" Type="http://schemas.openxmlformats.org/officeDocument/2006/relationships/image" Target="../media/image177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176.png"/><Relationship Id="rId18" Type="http://schemas.openxmlformats.org/officeDocument/2006/relationships/image" Target="../media/image185.png"/><Relationship Id="rId3" Type="http://schemas.openxmlformats.org/officeDocument/2006/relationships/image" Target="../media/image55.png"/><Relationship Id="rId21" Type="http://schemas.openxmlformats.org/officeDocument/2006/relationships/image" Target="../media/image188.png"/><Relationship Id="rId7" Type="http://schemas.openxmlformats.org/officeDocument/2006/relationships/image" Target="../media/image59.png"/><Relationship Id="rId12" Type="http://schemas.openxmlformats.org/officeDocument/2006/relationships/image" Target="../media/image175.png"/><Relationship Id="rId17" Type="http://schemas.openxmlformats.org/officeDocument/2006/relationships/image" Target="../media/image184.png"/><Relationship Id="rId2" Type="http://schemas.openxmlformats.org/officeDocument/2006/relationships/image" Target="../media/image12.png"/><Relationship Id="rId16" Type="http://schemas.openxmlformats.org/officeDocument/2006/relationships/image" Target="../media/image183.png"/><Relationship Id="rId20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119.png"/><Relationship Id="rId5" Type="http://schemas.openxmlformats.org/officeDocument/2006/relationships/image" Target="../media/image57.png"/><Relationship Id="rId15" Type="http://schemas.openxmlformats.org/officeDocument/2006/relationships/image" Target="../media/image178.png"/><Relationship Id="rId23" Type="http://schemas.openxmlformats.org/officeDocument/2006/relationships/image" Target="../media/image190.png"/><Relationship Id="rId10" Type="http://schemas.openxmlformats.org/officeDocument/2006/relationships/image" Target="../media/image60.png"/><Relationship Id="rId19" Type="http://schemas.openxmlformats.org/officeDocument/2006/relationships/image" Target="../media/image186.png"/><Relationship Id="rId4" Type="http://schemas.openxmlformats.org/officeDocument/2006/relationships/image" Target="../media/image56.png"/><Relationship Id="rId9" Type="http://schemas.openxmlformats.org/officeDocument/2006/relationships/image" Target="../media/image66.png"/><Relationship Id="rId14" Type="http://schemas.openxmlformats.org/officeDocument/2006/relationships/image" Target="../media/image177.png"/><Relationship Id="rId22" Type="http://schemas.openxmlformats.org/officeDocument/2006/relationships/image" Target="../media/image189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178.png"/><Relationship Id="rId18" Type="http://schemas.openxmlformats.org/officeDocument/2006/relationships/image" Target="../media/image192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175.png"/><Relationship Id="rId17" Type="http://schemas.openxmlformats.org/officeDocument/2006/relationships/image" Target="../media/image191.png"/><Relationship Id="rId2" Type="http://schemas.openxmlformats.org/officeDocument/2006/relationships/image" Target="../media/image12.png"/><Relationship Id="rId16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119.png"/><Relationship Id="rId5" Type="http://schemas.openxmlformats.org/officeDocument/2006/relationships/image" Target="../media/image57.png"/><Relationship Id="rId15" Type="http://schemas.openxmlformats.org/officeDocument/2006/relationships/image" Target="../media/image184.png"/><Relationship Id="rId10" Type="http://schemas.openxmlformats.org/officeDocument/2006/relationships/image" Target="../media/image60.png"/><Relationship Id="rId19" Type="http://schemas.openxmlformats.org/officeDocument/2006/relationships/image" Target="../media/image193.png"/><Relationship Id="rId4" Type="http://schemas.openxmlformats.org/officeDocument/2006/relationships/image" Target="../media/image56.png"/><Relationship Id="rId9" Type="http://schemas.openxmlformats.org/officeDocument/2006/relationships/image" Target="../media/image66.png"/><Relationship Id="rId14" Type="http://schemas.openxmlformats.org/officeDocument/2006/relationships/image" Target="../media/image18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3.png"/><Relationship Id="rId7" Type="http://schemas.openxmlformats.org/officeDocument/2006/relationships/image" Target="../media/image20.png"/><Relationship Id="rId12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2.png"/><Relationship Id="rId5" Type="http://schemas.openxmlformats.org/officeDocument/2006/relationships/image" Target="../media/image15.png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176.png"/><Relationship Id="rId18" Type="http://schemas.openxmlformats.org/officeDocument/2006/relationships/image" Target="../media/image185.png"/><Relationship Id="rId3" Type="http://schemas.openxmlformats.org/officeDocument/2006/relationships/image" Target="../media/image55.png"/><Relationship Id="rId21" Type="http://schemas.openxmlformats.org/officeDocument/2006/relationships/image" Target="../media/image195.png"/><Relationship Id="rId7" Type="http://schemas.openxmlformats.org/officeDocument/2006/relationships/image" Target="../media/image59.png"/><Relationship Id="rId12" Type="http://schemas.openxmlformats.org/officeDocument/2006/relationships/image" Target="../media/image175.png"/><Relationship Id="rId17" Type="http://schemas.openxmlformats.org/officeDocument/2006/relationships/image" Target="../media/image184.png"/><Relationship Id="rId2" Type="http://schemas.openxmlformats.org/officeDocument/2006/relationships/image" Target="../media/image12.png"/><Relationship Id="rId16" Type="http://schemas.openxmlformats.org/officeDocument/2006/relationships/image" Target="../media/image183.png"/><Relationship Id="rId20" Type="http://schemas.openxmlformats.org/officeDocument/2006/relationships/image" Target="../media/image1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119.png"/><Relationship Id="rId5" Type="http://schemas.openxmlformats.org/officeDocument/2006/relationships/image" Target="../media/image57.png"/><Relationship Id="rId15" Type="http://schemas.openxmlformats.org/officeDocument/2006/relationships/image" Target="../media/image178.png"/><Relationship Id="rId23" Type="http://schemas.openxmlformats.org/officeDocument/2006/relationships/image" Target="../media/image197.png"/><Relationship Id="rId10" Type="http://schemas.openxmlformats.org/officeDocument/2006/relationships/image" Target="../media/image60.png"/><Relationship Id="rId19" Type="http://schemas.openxmlformats.org/officeDocument/2006/relationships/image" Target="../media/image186.png"/><Relationship Id="rId4" Type="http://schemas.openxmlformats.org/officeDocument/2006/relationships/image" Target="../media/image56.png"/><Relationship Id="rId9" Type="http://schemas.openxmlformats.org/officeDocument/2006/relationships/image" Target="../media/image66.png"/><Relationship Id="rId14" Type="http://schemas.openxmlformats.org/officeDocument/2006/relationships/image" Target="../media/image177.png"/><Relationship Id="rId22" Type="http://schemas.openxmlformats.org/officeDocument/2006/relationships/image" Target="../media/image196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176.png"/><Relationship Id="rId18" Type="http://schemas.openxmlformats.org/officeDocument/2006/relationships/image" Target="../media/image185.png"/><Relationship Id="rId3" Type="http://schemas.openxmlformats.org/officeDocument/2006/relationships/image" Target="../media/image55.png"/><Relationship Id="rId21" Type="http://schemas.openxmlformats.org/officeDocument/2006/relationships/image" Target="../media/image199.png"/><Relationship Id="rId7" Type="http://schemas.openxmlformats.org/officeDocument/2006/relationships/image" Target="../media/image59.png"/><Relationship Id="rId12" Type="http://schemas.openxmlformats.org/officeDocument/2006/relationships/image" Target="../media/image175.png"/><Relationship Id="rId17" Type="http://schemas.openxmlformats.org/officeDocument/2006/relationships/image" Target="../media/image184.png"/><Relationship Id="rId2" Type="http://schemas.openxmlformats.org/officeDocument/2006/relationships/image" Target="../media/image12.png"/><Relationship Id="rId16" Type="http://schemas.openxmlformats.org/officeDocument/2006/relationships/image" Target="../media/image183.png"/><Relationship Id="rId20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119.png"/><Relationship Id="rId5" Type="http://schemas.openxmlformats.org/officeDocument/2006/relationships/image" Target="../media/image57.png"/><Relationship Id="rId15" Type="http://schemas.openxmlformats.org/officeDocument/2006/relationships/image" Target="../media/image178.png"/><Relationship Id="rId23" Type="http://schemas.openxmlformats.org/officeDocument/2006/relationships/image" Target="../media/image201.png"/><Relationship Id="rId10" Type="http://schemas.openxmlformats.org/officeDocument/2006/relationships/image" Target="../media/image60.png"/><Relationship Id="rId19" Type="http://schemas.openxmlformats.org/officeDocument/2006/relationships/image" Target="../media/image186.png"/><Relationship Id="rId4" Type="http://schemas.openxmlformats.org/officeDocument/2006/relationships/image" Target="../media/image56.png"/><Relationship Id="rId9" Type="http://schemas.openxmlformats.org/officeDocument/2006/relationships/image" Target="../media/image66.png"/><Relationship Id="rId14" Type="http://schemas.openxmlformats.org/officeDocument/2006/relationships/image" Target="../media/image177.png"/><Relationship Id="rId22" Type="http://schemas.openxmlformats.org/officeDocument/2006/relationships/image" Target="../media/image200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176.png"/><Relationship Id="rId18" Type="http://schemas.openxmlformats.org/officeDocument/2006/relationships/image" Target="../media/image185.png"/><Relationship Id="rId3" Type="http://schemas.openxmlformats.org/officeDocument/2006/relationships/image" Target="../media/image55.png"/><Relationship Id="rId21" Type="http://schemas.openxmlformats.org/officeDocument/2006/relationships/image" Target="../media/image203.png"/><Relationship Id="rId7" Type="http://schemas.openxmlformats.org/officeDocument/2006/relationships/image" Target="../media/image59.png"/><Relationship Id="rId12" Type="http://schemas.openxmlformats.org/officeDocument/2006/relationships/image" Target="../media/image175.png"/><Relationship Id="rId17" Type="http://schemas.openxmlformats.org/officeDocument/2006/relationships/image" Target="../media/image184.png"/><Relationship Id="rId2" Type="http://schemas.openxmlformats.org/officeDocument/2006/relationships/image" Target="../media/image12.png"/><Relationship Id="rId16" Type="http://schemas.openxmlformats.org/officeDocument/2006/relationships/image" Target="../media/image183.png"/><Relationship Id="rId20" Type="http://schemas.openxmlformats.org/officeDocument/2006/relationships/image" Target="../media/image2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119.png"/><Relationship Id="rId5" Type="http://schemas.openxmlformats.org/officeDocument/2006/relationships/image" Target="../media/image57.png"/><Relationship Id="rId15" Type="http://schemas.openxmlformats.org/officeDocument/2006/relationships/image" Target="../media/image178.png"/><Relationship Id="rId23" Type="http://schemas.openxmlformats.org/officeDocument/2006/relationships/image" Target="../media/image205.png"/><Relationship Id="rId10" Type="http://schemas.openxmlformats.org/officeDocument/2006/relationships/image" Target="../media/image60.png"/><Relationship Id="rId19" Type="http://schemas.openxmlformats.org/officeDocument/2006/relationships/image" Target="../media/image186.png"/><Relationship Id="rId4" Type="http://schemas.openxmlformats.org/officeDocument/2006/relationships/image" Target="../media/image56.png"/><Relationship Id="rId9" Type="http://schemas.openxmlformats.org/officeDocument/2006/relationships/image" Target="../media/image66.png"/><Relationship Id="rId14" Type="http://schemas.openxmlformats.org/officeDocument/2006/relationships/image" Target="../media/image177.png"/><Relationship Id="rId22" Type="http://schemas.openxmlformats.org/officeDocument/2006/relationships/image" Target="../media/image204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7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1.png"/><Relationship Id="rId5" Type="http://schemas.openxmlformats.org/officeDocument/2006/relationships/image" Target="../media/image57.png"/><Relationship Id="rId15" Type="http://schemas.openxmlformats.org/officeDocument/2006/relationships/image" Target="../media/image209.png"/><Relationship Id="rId10" Type="http://schemas.openxmlformats.org/officeDocument/2006/relationships/image" Target="../media/image60.png"/><Relationship Id="rId4" Type="http://schemas.openxmlformats.org/officeDocument/2006/relationships/image" Target="../media/image56.png"/><Relationship Id="rId9" Type="http://schemas.openxmlformats.org/officeDocument/2006/relationships/image" Target="../media/image66.png"/><Relationship Id="rId14" Type="http://schemas.openxmlformats.org/officeDocument/2006/relationships/image" Target="../media/image68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7.png"/><Relationship Id="rId18" Type="http://schemas.openxmlformats.org/officeDocument/2006/relationships/image" Target="../media/image21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2.png"/><Relationship Id="rId17" Type="http://schemas.openxmlformats.org/officeDocument/2006/relationships/image" Target="../media/image70.png"/><Relationship Id="rId2" Type="http://schemas.openxmlformats.org/officeDocument/2006/relationships/image" Target="../media/image12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1.png"/><Relationship Id="rId5" Type="http://schemas.openxmlformats.org/officeDocument/2006/relationships/image" Target="../media/image57.png"/><Relationship Id="rId15" Type="http://schemas.openxmlformats.org/officeDocument/2006/relationships/image" Target="../media/image63.png"/><Relationship Id="rId10" Type="http://schemas.openxmlformats.org/officeDocument/2006/relationships/image" Target="../media/image60.png"/><Relationship Id="rId19" Type="http://schemas.openxmlformats.org/officeDocument/2006/relationships/image" Target="../media/image209.png"/><Relationship Id="rId4" Type="http://schemas.openxmlformats.org/officeDocument/2006/relationships/image" Target="../media/image56.png"/><Relationship Id="rId9" Type="http://schemas.openxmlformats.org/officeDocument/2006/relationships/image" Target="../media/image66.png"/><Relationship Id="rId14" Type="http://schemas.openxmlformats.org/officeDocument/2006/relationships/image" Target="../media/image6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2.png"/><Relationship Id="rId3" Type="http://schemas.openxmlformats.org/officeDocument/2006/relationships/image" Target="../media/image12.png"/><Relationship Id="rId7" Type="http://schemas.openxmlformats.org/officeDocument/2006/relationships/image" Target="../media/image58.png"/><Relationship Id="rId12" Type="http://schemas.openxmlformats.org/officeDocument/2006/relationships/image" Target="../media/image6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0.png"/><Relationship Id="rId5" Type="http://schemas.openxmlformats.org/officeDocument/2006/relationships/image" Target="../media/image56.png"/><Relationship Id="rId10" Type="http://schemas.openxmlformats.org/officeDocument/2006/relationships/image" Target="../media/image66.png"/><Relationship Id="rId4" Type="http://schemas.openxmlformats.org/officeDocument/2006/relationships/image" Target="../media/image55.png"/><Relationship Id="rId9" Type="http://schemas.openxmlformats.org/officeDocument/2006/relationships/image" Target="../media/image65.png"/><Relationship Id="rId14" Type="http://schemas.openxmlformats.org/officeDocument/2006/relationships/image" Target="../media/image211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2.png"/><Relationship Id="rId3" Type="http://schemas.openxmlformats.org/officeDocument/2006/relationships/image" Target="../media/image12.png"/><Relationship Id="rId7" Type="http://schemas.openxmlformats.org/officeDocument/2006/relationships/image" Target="../media/image58.png"/><Relationship Id="rId12" Type="http://schemas.openxmlformats.org/officeDocument/2006/relationships/image" Target="../media/image61.png"/><Relationship Id="rId2" Type="http://schemas.openxmlformats.org/officeDocument/2006/relationships/image" Target="../media/image67.png"/><Relationship Id="rId16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0.png"/><Relationship Id="rId5" Type="http://schemas.openxmlformats.org/officeDocument/2006/relationships/image" Target="../media/image56.png"/><Relationship Id="rId15" Type="http://schemas.openxmlformats.org/officeDocument/2006/relationships/image" Target="../media/image211.png"/><Relationship Id="rId10" Type="http://schemas.openxmlformats.org/officeDocument/2006/relationships/image" Target="../media/image66.png"/><Relationship Id="rId4" Type="http://schemas.openxmlformats.org/officeDocument/2006/relationships/image" Target="../media/image55.png"/><Relationship Id="rId9" Type="http://schemas.openxmlformats.org/officeDocument/2006/relationships/image" Target="../media/image65.png"/><Relationship Id="rId14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ç¸éåç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4"/>
          <a:stretch/>
        </p:blipFill>
        <p:spPr bwMode="auto">
          <a:xfrm>
            <a:off x="1478130" y="0"/>
            <a:ext cx="911854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ç¸éåç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48"/>
          <a:stretch/>
        </p:blipFill>
        <p:spPr bwMode="auto">
          <a:xfrm>
            <a:off x="0" y="0"/>
            <a:ext cx="2247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ç¸éåç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48"/>
          <a:stretch/>
        </p:blipFill>
        <p:spPr bwMode="auto">
          <a:xfrm>
            <a:off x="9963091" y="0"/>
            <a:ext cx="2247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10350441" y="6223000"/>
            <a:ext cx="2197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</a:rPr>
              <a:t>Kelly</a:t>
            </a:r>
            <a:endParaRPr lang="zh-TW" altLang="en-US" sz="2000" b="1" dirty="0">
              <a:solidFill>
                <a:schemeClr val="bg1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t="40259"/>
          <a:stretch/>
        </p:blipFill>
        <p:spPr>
          <a:xfrm>
            <a:off x="0" y="5261082"/>
            <a:ext cx="5413829" cy="159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13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139904" y="765016"/>
            <a:ext cx="2973135" cy="5651898"/>
            <a:chOff x="2507323" y="655283"/>
            <a:chExt cx="2973135" cy="5651898"/>
          </a:xfrm>
        </p:grpSpPr>
        <p:grpSp>
          <p:nvGrpSpPr>
            <p:cNvPr id="7" name="群組 6"/>
            <p:cNvGrpSpPr/>
            <p:nvPr/>
          </p:nvGrpSpPr>
          <p:grpSpPr>
            <a:xfrm>
              <a:off x="2507323" y="655283"/>
              <a:ext cx="2973135" cy="5651898"/>
              <a:chOff x="5863739" y="155762"/>
              <a:chExt cx="3138593" cy="6384203"/>
            </a:xfrm>
          </p:grpSpPr>
          <p:pic>
            <p:nvPicPr>
              <p:cNvPr id="6" name="圖片 5"/>
              <p:cNvPicPr>
                <a:picLocks noChangeAspect="1"/>
              </p:cNvPicPr>
              <p:nvPr/>
            </p:nvPicPr>
            <p:blipFill rotWithShape="1">
              <a:blip r:embed="rId2"/>
              <a:srcRect l="51559"/>
              <a:stretch/>
            </p:blipFill>
            <p:spPr>
              <a:xfrm>
                <a:off x="5863739" y="155762"/>
                <a:ext cx="3138593" cy="6384203"/>
              </a:xfrm>
              <a:prstGeom prst="rect">
                <a:avLst/>
              </a:prstGeom>
            </p:spPr>
          </p:pic>
          <p:grpSp>
            <p:nvGrpSpPr>
              <p:cNvPr id="3" name="群組 2"/>
              <p:cNvGrpSpPr/>
              <p:nvPr/>
            </p:nvGrpSpPr>
            <p:grpSpPr>
              <a:xfrm>
                <a:off x="6189407" y="976292"/>
                <a:ext cx="2555348" cy="4806322"/>
                <a:chOff x="608792" y="-81888"/>
                <a:chExt cx="3856343" cy="6939888"/>
              </a:xfrm>
            </p:grpSpPr>
            <p:pic>
              <p:nvPicPr>
                <p:cNvPr id="4" name="圖片 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8792" y="0"/>
                  <a:ext cx="3856343" cy="6858000"/>
                </a:xfrm>
                <a:prstGeom prst="rect">
                  <a:avLst/>
                </a:prstGeom>
              </p:spPr>
            </p:pic>
            <p:pic>
              <p:nvPicPr>
                <p:cNvPr id="5" name="圖片 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8792" y="-81888"/>
                  <a:ext cx="3856343" cy="640938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4" name="群組 23"/>
            <p:cNvGrpSpPr/>
            <p:nvPr/>
          </p:nvGrpSpPr>
          <p:grpSpPr>
            <a:xfrm>
              <a:off x="2776853" y="1349363"/>
              <a:ext cx="2459607" cy="4255150"/>
              <a:chOff x="7420234" y="880329"/>
              <a:chExt cx="2924175" cy="5162843"/>
            </a:xfrm>
          </p:grpSpPr>
          <p:pic>
            <p:nvPicPr>
              <p:cNvPr id="22" name="圖片 21"/>
              <p:cNvPicPr>
                <a:picLocks noChangeAspect="1"/>
              </p:cNvPicPr>
              <p:nvPr/>
            </p:nvPicPr>
            <p:blipFill rotWithShape="1">
              <a:blip r:embed="rId5"/>
              <a:srcRect t="918" b="1509"/>
              <a:stretch/>
            </p:blipFill>
            <p:spPr>
              <a:xfrm>
                <a:off x="7420234" y="880329"/>
                <a:ext cx="2924175" cy="5139472"/>
              </a:xfrm>
              <a:prstGeom prst="rect">
                <a:avLst/>
              </a:prstGeom>
            </p:spPr>
          </p:pic>
          <p:pic>
            <p:nvPicPr>
              <p:cNvPr id="23" name="圖片 22"/>
              <p:cNvPicPr>
                <a:picLocks noChangeAspect="1"/>
              </p:cNvPicPr>
              <p:nvPr/>
            </p:nvPicPr>
            <p:blipFill rotWithShape="1">
              <a:blip r:embed="rId6"/>
              <a:srcRect l="992" b="3536"/>
              <a:stretch/>
            </p:blipFill>
            <p:spPr>
              <a:xfrm>
                <a:off x="7429500" y="4511807"/>
                <a:ext cx="2914909" cy="1531365"/>
              </a:xfrm>
              <a:prstGeom prst="rect">
                <a:avLst/>
              </a:prstGeom>
            </p:spPr>
          </p:pic>
        </p:grpSp>
      </p:grpSp>
      <p:sp>
        <p:nvSpPr>
          <p:cNvPr id="9" name="文字方塊 8"/>
          <p:cNvSpPr txBox="1"/>
          <p:nvPr/>
        </p:nvSpPr>
        <p:spPr>
          <a:xfrm>
            <a:off x="2417228" y="2742346"/>
            <a:ext cx="2452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Apply for bank account 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2904036" y="1527937"/>
            <a:ext cx="1965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Alert &amp; News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4786003" y="1508675"/>
            <a:ext cx="1965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Log out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637319" y="5813362"/>
            <a:ext cx="249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E34A5F"/>
                </a:solidFill>
              </a:rPr>
              <a:t>My account information</a:t>
            </a:r>
            <a:endParaRPr lang="zh-TW" altLang="en-US" dirty="0">
              <a:solidFill>
                <a:srgbClr val="E34A5F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004150" y="6431910"/>
            <a:ext cx="1967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Recommendation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3562174" y="6134191"/>
            <a:ext cx="1469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Bank Guide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4334626" y="6479751"/>
            <a:ext cx="2268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All function menu</a:t>
            </a:r>
            <a:endParaRPr lang="zh-TW" altLang="en-US" dirty="0"/>
          </a:p>
        </p:txBody>
      </p:sp>
      <p:sp>
        <p:nvSpPr>
          <p:cNvPr id="20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矩形 20"/>
          <p:cNvSpPr/>
          <p:nvPr/>
        </p:nvSpPr>
        <p:spPr>
          <a:xfrm>
            <a:off x="154343" y="434220"/>
            <a:ext cx="962123" cy="330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TextBox 12"/>
          <p:cNvSpPr txBox="1"/>
          <p:nvPr/>
        </p:nvSpPr>
        <p:spPr>
          <a:xfrm>
            <a:off x="1152140" y="264494"/>
            <a:ext cx="1831717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主畫面介紹</a:t>
            </a:r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框架 26"/>
          <p:cNvSpPr/>
          <p:nvPr/>
        </p:nvSpPr>
        <p:spPr>
          <a:xfrm>
            <a:off x="2465422" y="5297191"/>
            <a:ext cx="522662" cy="545267"/>
          </a:xfrm>
          <a:prstGeom prst="frame">
            <a:avLst>
              <a:gd name="adj1" fmla="val 7849"/>
            </a:avLst>
          </a:prstGeom>
          <a:solidFill>
            <a:srgbClr val="E3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84918" y="3983287"/>
            <a:ext cx="2514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Info on Account Opening</a:t>
            </a:r>
            <a:endParaRPr lang="zh-TW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394828" y="4628933"/>
            <a:ext cx="20701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Ad on bank features</a:t>
            </a:r>
          </a:p>
          <a:p>
            <a:r>
              <a:rPr lang="en-US" altLang="zh-TW" dirty="0"/>
              <a:t> (e.g. apply for OTP)</a:t>
            </a:r>
          </a:p>
        </p:txBody>
      </p:sp>
      <p:cxnSp>
        <p:nvCxnSpPr>
          <p:cNvPr id="31" name="直線單箭頭接點 30"/>
          <p:cNvCxnSpPr/>
          <p:nvPr/>
        </p:nvCxnSpPr>
        <p:spPr>
          <a:xfrm flipH="1">
            <a:off x="3153571" y="5775681"/>
            <a:ext cx="228089" cy="673563"/>
          </a:xfrm>
          <a:prstGeom prst="straightConnector1">
            <a:avLst/>
          </a:prstGeom>
          <a:ln w="28575">
            <a:solidFill>
              <a:srgbClr val="E34A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>
            <a:off x="4038518" y="5703215"/>
            <a:ext cx="113201" cy="463165"/>
          </a:xfrm>
          <a:prstGeom prst="straightConnector1">
            <a:avLst/>
          </a:prstGeom>
          <a:ln w="28575">
            <a:solidFill>
              <a:srgbClr val="E34A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4700077" y="5605257"/>
            <a:ext cx="494482" cy="874494"/>
          </a:xfrm>
          <a:prstGeom prst="straightConnector1">
            <a:avLst/>
          </a:prstGeom>
          <a:ln w="28575">
            <a:solidFill>
              <a:srgbClr val="E34A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2978248" y="254384"/>
            <a:ext cx="3139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─ </a:t>
            </a:r>
            <a:r>
              <a:rPr lang="en-US" altLang="zh-TW" sz="2000" dirty="0"/>
              <a:t>My</a:t>
            </a:r>
            <a:r>
              <a:rPr lang="zh-TW" altLang="en-US" sz="2000" dirty="0"/>
              <a:t> </a:t>
            </a:r>
            <a:r>
              <a:rPr lang="en-US" altLang="zh-TW" sz="2000" dirty="0"/>
              <a:t>Account</a:t>
            </a:r>
            <a:r>
              <a:rPr lang="zh-TW" altLang="en-US" sz="2000" dirty="0"/>
              <a:t> </a:t>
            </a:r>
            <a:r>
              <a:rPr lang="en-US" altLang="zh-TW" sz="2000" dirty="0"/>
              <a:t>information</a:t>
            </a:r>
            <a:endParaRPr lang="zh-TW" altLang="en-US" sz="2000" dirty="0"/>
          </a:p>
        </p:txBody>
      </p:sp>
      <p:grpSp>
        <p:nvGrpSpPr>
          <p:cNvPr id="8" name="群組 7"/>
          <p:cNvGrpSpPr/>
          <p:nvPr/>
        </p:nvGrpSpPr>
        <p:grpSpPr>
          <a:xfrm>
            <a:off x="6006944" y="921446"/>
            <a:ext cx="5724671" cy="5013351"/>
            <a:chOff x="5919475" y="941064"/>
            <a:chExt cx="5730976" cy="5013351"/>
          </a:xfrm>
        </p:grpSpPr>
        <p:grpSp>
          <p:nvGrpSpPr>
            <p:cNvPr id="37" name="群組 36"/>
            <p:cNvGrpSpPr/>
            <p:nvPr/>
          </p:nvGrpSpPr>
          <p:grpSpPr>
            <a:xfrm>
              <a:off x="5919475" y="941064"/>
              <a:ext cx="2886947" cy="4996235"/>
              <a:chOff x="2507323" y="655283"/>
              <a:chExt cx="2973135" cy="5651898"/>
            </a:xfrm>
          </p:grpSpPr>
          <p:grpSp>
            <p:nvGrpSpPr>
              <p:cNvPr id="38" name="群組 37"/>
              <p:cNvGrpSpPr/>
              <p:nvPr/>
            </p:nvGrpSpPr>
            <p:grpSpPr>
              <a:xfrm>
                <a:off x="2507323" y="655283"/>
                <a:ext cx="2973135" cy="5651898"/>
                <a:chOff x="5863739" y="155762"/>
                <a:chExt cx="3138593" cy="6384203"/>
              </a:xfrm>
            </p:grpSpPr>
            <p:pic>
              <p:nvPicPr>
                <p:cNvPr id="43" name="圖片 42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51559"/>
                <a:stretch/>
              </p:blipFill>
              <p:spPr>
                <a:xfrm>
                  <a:off x="5863739" y="155762"/>
                  <a:ext cx="3138593" cy="6384203"/>
                </a:xfrm>
                <a:prstGeom prst="rect">
                  <a:avLst/>
                </a:prstGeom>
              </p:spPr>
            </p:pic>
            <p:grpSp>
              <p:nvGrpSpPr>
                <p:cNvPr id="44" name="群組 43"/>
                <p:cNvGrpSpPr/>
                <p:nvPr/>
              </p:nvGrpSpPr>
              <p:grpSpPr>
                <a:xfrm>
                  <a:off x="6189407" y="976292"/>
                  <a:ext cx="2555348" cy="4806322"/>
                  <a:chOff x="608792" y="-81888"/>
                  <a:chExt cx="3856343" cy="6939888"/>
                </a:xfrm>
              </p:grpSpPr>
              <p:pic>
                <p:nvPicPr>
                  <p:cNvPr id="45" name="圖片 44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08792" y="0"/>
                    <a:ext cx="3856343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46" name="圖片 45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08792" y="-81888"/>
                    <a:ext cx="3856343" cy="640938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39" name="群組 38"/>
              <p:cNvGrpSpPr/>
              <p:nvPr/>
            </p:nvGrpSpPr>
            <p:grpSpPr>
              <a:xfrm>
                <a:off x="2776853" y="1349363"/>
                <a:ext cx="2459607" cy="4255150"/>
                <a:chOff x="7420234" y="880329"/>
                <a:chExt cx="2924175" cy="5162843"/>
              </a:xfrm>
            </p:grpSpPr>
            <p:pic>
              <p:nvPicPr>
                <p:cNvPr id="41" name="圖片 40"/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918" b="1509"/>
                <a:stretch/>
              </p:blipFill>
              <p:spPr>
                <a:xfrm>
                  <a:off x="7420234" y="880329"/>
                  <a:ext cx="2924175" cy="5139472"/>
                </a:xfrm>
                <a:prstGeom prst="rect">
                  <a:avLst/>
                </a:prstGeom>
              </p:spPr>
            </p:pic>
            <p:pic>
              <p:nvPicPr>
                <p:cNvPr id="42" name="圖片 41"/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992" b="3536"/>
                <a:stretch/>
              </p:blipFill>
              <p:spPr>
                <a:xfrm>
                  <a:off x="7429500" y="4511807"/>
                  <a:ext cx="2914909" cy="153136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7" name="群組 46"/>
            <p:cNvGrpSpPr/>
            <p:nvPr/>
          </p:nvGrpSpPr>
          <p:grpSpPr>
            <a:xfrm>
              <a:off x="8763504" y="958180"/>
              <a:ext cx="2886947" cy="4996235"/>
              <a:chOff x="2507323" y="655283"/>
              <a:chExt cx="2973135" cy="5651898"/>
            </a:xfrm>
          </p:grpSpPr>
          <p:grpSp>
            <p:nvGrpSpPr>
              <p:cNvPr id="48" name="群組 47"/>
              <p:cNvGrpSpPr/>
              <p:nvPr/>
            </p:nvGrpSpPr>
            <p:grpSpPr>
              <a:xfrm>
                <a:off x="2507323" y="655283"/>
                <a:ext cx="2973135" cy="5651898"/>
                <a:chOff x="5863739" y="155762"/>
                <a:chExt cx="3138593" cy="6384203"/>
              </a:xfrm>
            </p:grpSpPr>
            <p:pic>
              <p:nvPicPr>
                <p:cNvPr id="52" name="圖片 51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51559"/>
                <a:stretch/>
              </p:blipFill>
              <p:spPr>
                <a:xfrm>
                  <a:off x="5863739" y="155762"/>
                  <a:ext cx="3138593" cy="6384203"/>
                </a:xfrm>
                <a:prstGeom prst="rect">
                  <a:avLst/>
                </a:prstGeom>
              </p:spPr>
            </p:pic>
            <p:grpSp>
              <p:nvGrpSpPr>
                <p:cNvPr id="53" name="群組 52"/>
                <p:cNvGrpSpPr/>
                <p:nvPr/>
              </p:nvGrpSpPr>
              <p:grpSpPr>
                <a:xfrm>
                  <a:off x="6189407" y="976292"/>
                  <a:ext cx="2555348" cy="4806322"/>
                  <a:chOff x="608792" y="-81888"/>
                  <a:chExt cx="3856343" cy="6939888"/>
                </a:xfrm>
              </p:grpSpPr>
              <p:pic>
                <p:nvPicPr>
                  <p:cNvPr id="54" name="圖片 53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08792" y="0"/>
                    <a:ext cx="3856343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55" name="圖片 54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08792" y="-81888"/>
                    <a:ext cx="3856343" cy="640938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9" name="群組 48"/>
              <p:cNvGrpSpPr/>
              <p:nvPr/>
            </p:nvGrpSpPr>
            <p:grpSpPr>
              <a:xfrm>
                <a:off x="2776853" y="1349363"/>
                <a:ext cx="2459607" cy="4255150"/>
                <a:chOff x="7420234" y="880329"/>
                <a:chExt cx="2924175" cy="5162843"/>
              </a:xfrm>
            </p:grpSpPr>
            <p:pic>
              <p:nvPicPr>
                <p:cNvPr id="50" name="圖片 49"/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918" b="1509"/>
                <a:stretch/>
              </p:blipFill>
              <p:spPr>
                <a:xfrm>
                  <a:off x="7420234" y="880329"/>
                  <a:ext cx="2924175" cy="5139472"/>
                </a:xfrm>
                <a:prstGeom prst="rect">
                  <a:avLst/>
                </a:prstGeom>
              </p:spPr>
            </p:pic>
            <p:pic>
              <p:nvPicPr>
                <p:cNvPr id="51" name="圖片 50"/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992" b="3536"/>
                <a:stretch/>
              </p:blipFill>
              <p:spPr>
                <a:xfrm>
                  <a:off x="7429500" y="4511807"/>
                  <a:ext cx="2914909" cy="1531365"/>
                </a:xfrm>
                <a:prstGeom prst="rect">
                  <a:avLst/>
                </a:prstGeom>
              </p:spPr>
            </p:pic>
          </p:grpSp>
        </p:grpSp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CCB4A6F2-2F5D-2547-8C22-2E1A7228B7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7410" t="17522" r="25711" b="11013"/>
            <a:stretch/>
          </p:blipFill>
          <p:spPr>
            <a:xfrm>
              <a:off x="6179600" y="1475951"/>
              <a:ext cx="2427736" cy="3836052"/>
            </a:xfrm>
            <a:prstGeom prst="rect">
              <a:avLst/>
            </a:prstGeom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3548A878-1369-314B-964D-8E55F36510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7390" t="20100" r="26541" b="13517"/>
            <a:stretch/>
          </p:blipFill>
          <p:spPr>
            <a:xfrm>
              <a:off x="9008101" y="1554395"/>
              <a:ext cx="2420665" cy="3803328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/>
        </p:nvSpPr>
        <p:spPr>
          <a:xfrm>
            <a:off x="8377038" y="599248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個人化介面</a:t>
            </a:r>
          </a:p>
        </p:txBody>
      </p:sp>
    </p:spTree>
    <p:extLst>
      <p:ext uri="{BB962C8B-B14F-4D97-AF65-F5344CB8AC3E}">
        <p14:creationId xmlns:p14="http://schemas.microsoft.com/office/powerpoint/2010/main" val="241332205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530" y="1016000"/>
            <a:ext cx="10772583" cy="5842000"/>
          </a:xfrm>
          <a:prstGeom prst="rect">
            <a:avLst/>
          </a:prstGeom>
        </p:spPr>
      </p:pic>
      <p:sp>
        <p:nvSpPr>
          <p:cNvPr id="3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154343" y="434220"/>
            <a:ext cx="1746376" cy="330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Website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2590665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1111533" y="599618"/>
            <a:ext cx="10325723" cy="6248400"/>
            <a:chOff x="1924334" y="1107201"/>
            <a:chExt cx="9416956" cy="5750799"/>
          </a:xfrm>
        </p:grpSpPr>
        <p:grpSp>
          <p:nvGrpSpPr>
            <p:cNvPr id="4" name="群組 3"/>
            <p:cNvGrpSpPr/>
            <p:nvPr/>
          </p:nvGrpSpPr>
          <p:grpSpPr>
            <a:xfrm>
              <a:off x="1924334" y="1107201"/>
              <a:ext cx="9416956" cy="5750799"/>
              <a:chOff x="914400" y="318479"/>
              <a:chExt cx="10126640" cy="6537789"/>
            </a:xfrm>
          </p:grpSpPr>
          <p:pic>
            <p:nvPicPr>
              <p:cNvPr id="2" name="圖片 1"/>
              <p:cNvPicPr>
                <a:picLocks noChangeAspect="1"/>
              </p:cNvPicPr>
              <p:nvPr/>
            </p:nvPicPr>
            <p:blipFill rotWithShape="1">
              <a:blip r:embed="rId2"/>
              <a:srcRect t="14709" r="2948" b="13017"/>
              <a:stretch/>
            </p:blipFill>
            <p:spPr>
              <a:xfrm>
                <a:off x="914400" y="318479"/>
                <a:ext cx="10126640" cy="4239873"/>
              </a:xfrm>
              <a:prstGeom prst="rect">
                <a:avLst/>
              </a:prstGeom>
            </p:spPr>
          </p:pic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0691" y="3903493"/>
                <a:ext cx="7153200" cy="2952775"/>
              </a:xfrm>
              <a:prstGeom prst="rect">
                <a:avLst/>
              </a:prstGeom>
            </p:spPr>
          </p:pic>
        </p:grpSp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72106" y="2560109"/>
              <a:ext cx="1003608" cy="185062"/>
            </a:xfrm>
            <a:prstGeom prst="rect">
              <a:avLst/>
            </a:prstGeom>
          </p:spPr>
        </p:pic>
      </p:grpSp>
      <p:sp>
        <p:nvSpPr>
          <p:cNvPr id="7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矩形 7"/>
          <p:cNvSpPr/>
          <p:nvPr/>
        </p:nvSpPr>
        <p:spPr>
          <a:xfrm>
            <a:off x="154343" y="434220"/>
            <a:ext cx="1061509" cy="330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Blog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框架 8"/>
          <p:cNvSpPr/>
          <p:nvPr/>
        </p:nvSpPr>
        <p:spPr>
          <a:xfrm>
            <a:off x="9116378" y="2997189"/>
            <a:ext cx="2002971" cy="1654628"/>
          </a:xfrm>
          <a:prstGeom prst="frame">
            <a:avLst>
              <a:gd name="adj1" fmla="val 4605"/>
            </a:avLst>
          </a:prstGeom>
          <a:solidFill>
            <a:srgbClr val="E3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9811056" y="4651817"/>
            <a:ext cx="21628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</a:t>
            </a:r>
            <a:r>
              <a:rPr lang="en-US" altLang="zh-TW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Hashtag</a:t>
            </a:r>
            <a:r>
              <a:rPr lang="zh-TW" altLang="en-US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</a:t>
            </a:r>
          </a:p>
        </p:txBody>
      </p:sp>
      <p:pic>
        <p:nvPicPr>
          <p:cNvPr id="2050" name="Picture 2" descr="ãkakao friendãçåçæå°çµæ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006" y="5480526"/>
            <a:ext cx="1532250" cy="136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5186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矩形 2"/>
          <p:cNvSpPr/>
          <p:nvPr/>
        </p:nvSpPr>
        <p:spPr>
          <a:xfrm>
            <a:off x="154343" y="434220"/>
            <a:ext cx="1788888" cy="330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en-US" altLang="zh-TW" sz="3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Youtube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2159001" y="1727200"/>
            <a:ext cx="9641114" cy="4252685"/>
            <a:chOff x="1504497" y="1422400"/>
            <a:chExt cx="10518241" cy="4252685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4497" y="1422400"/>
              <a:ext cx="10401674" cy="2090057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4497" y="3512456"/>
              <a:ext cx="10518241" cy="2162629"/>
            </a:xfrm>
            <a:prstGeom prst="rect">
              <a:avLst/>
            </a:prstGeom>
          </p:spPr>
        </p:pic>
      </p:grp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3551" y="670068"/>
            <a:ext cx="2988863" cy="1339555"/>
          </a:xfrm>
          <a:prstGeom prst="rect">
            <a:avLst/>
          </a:prstGeom>
        </p:spPr>
      </p:pic>
      <p:sp>
        <p:nvSpPr>
          <p:cNvPr id="8" name="框架 7"/>
          <p:cNvSpPr/>
          <p:nvPr/>
        </p:nvSpPr>
        <p:spPr>
          <a:xfrm>
            <a:off x="2159001" y="5363019"/>
            <a:ext cx="2485570" cy="558810"/>
          </a:xfrm>
          <a:prstGeom prst="frame">
            <a:avLst>
              <a:gd name="adj1" fmla="val 14994"/>
            </a:avLst>
          </a:prstGeom>
          <a:solidFill>
            <a:srgbClr val="E3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" name="框架 8"/>
          <p:cNvSpPr/>
          <p:nvPr/>
        </p:nvSpPr>
        <p:spPr>
          <a:xfrm>
            <a:off x="4499428" y="3414085"/>
            <a:ext cx="2496458" cy="558810"/>
          </a:xfrm>
          <a:prstGeom prst="frame">
            <a:avLst>
              <a:gd name="adj1" fmla="val 14994"/>
            </a:avLst>
          </a:prstGeom>
          <a:solidFill>
            <a:srgbClr val="E3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877982" y="5921829"/>
            <a:ext cx="19158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功能手把手教學</a:t>
            </a:r>
          </a:p>
        </p:txBody>
      </p:sp>
    </p:spTree>
    <p:extLst>
      <p:ext uri="{BB962C8B-B14F-4D97-AF65-F5344CB8AC3E}">
        <p14:creationId xmlns:p14="http://schemas.microsoft.com/office/powerpoint/2010/main" val="30620229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ç¸éåç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9" t="6573" r="13721" b="1221"/>
          <a:stretch/>
        </p:blipFill>
        <p:spPr bwMode="auto">
          <a:xfrm>
            <a:off x="5018319" y="2564888"/>
            <a:ext cx="2160000" cy="21600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44193" y="4724888"/>
            <a:ext cx="5358946" cy="2370079"/>
          </a:xfrm>
          <a:prstGeom prst="rect">
            <a:avLst/>
          </a:prstGeom>
        </p:spPr>
      </p:pic>
      <p:sp>
        <p:nvSpPr>
          <p:cNvPr id="5" name="TextBox 7"/>
          <p:cNvSpPr txBox="1"/>
          <p:nvPr/>
        </p:nvSpPr>
        <p:spPr>
          <a:xfrm>
            <a:off x="1400198" y="571500"/>
            <a:ext cx="2243995" cy="461665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PROS</a:t>
            </a:r>
          </a:p>
        </p:txBody>
      </p:sp>
      <p:sp>
        <p:nvSpPr>
          <p:cNvPr id="6" name="TextBox 7"/>
          <p:cNvSpPr txBox="1"/>
          <p:nvPr/>
        </p:nvSpPr>
        <p:spPr>
          <a:xfrm>
            <a:off x="8612797" y="571500"/>
            <a:ext cx="2243995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CONS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871194" y="1166122"/>
            <a:ext cx="3484906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Kakao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Talk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綁訂，轉帳便利，且複製帳號快速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ATM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皆可以提領且免手續費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無卡提領手續簡潔便利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貸款、存款商品種類多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群組帳戶 便利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行銷活動過後會有一篇總結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成效統計放在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Blog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840538" y="1166122"/>
            <a:ext cx="426256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轉帳方式少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無藍芽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/URL/QR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code)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收支無圖表類統計，分類方式較粗糙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僅手動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hashtag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無自動記帳和每日每月消費統計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鎖卡功能分類粗糙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僅分為國內和國外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Round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up/split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bill/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換匯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保險等功能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83201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2043332" y="884975"/>
            <a:ext cx="8401594" cy="5284740"/>
            <a:chOff x="1874520" y="814637"/>
            <a:chExt cx="8401594" cy="5284740"/>
          </a:xfrm>
        </p:grpSpPr>
        <p:grpSp>
          <p:nvGrpSpPr>
            <p:cNvPr id="18" name="群組 17"/>
            <p:cNvGrpSpPr/>
            <p:nvPr/>
          </p:nvGrpSpPr>
          <p:grpSpPr>
            <a:xfrm>
              <a:off x="1874520" y="814637"/>
              <a:ext cx="8401594" cy="5284740"/>
              <a:chOff x="1469056" y="765015"/>
              <a:chExt cx="8241574" cy="5284740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1469056" y="765016"/>
                <a:ext cx="2754601" cy="5284739"/>
                <a:chOff x="750599" y="765016"/>
                <a:chExt cx="2754601" cy="5284739"/>
              </a:xfrm>
            </p:grpSpPr>
            <p:grpSp>
              <p:nvGrpSpPr>
                <p:cNvPr id="4" name="群組 3"/>
                <p:cNvGrpSpPr/>
                <p:nvPr/>
              </p:nvGrpSpPr>
              <p:grpSpPr>
                <a:xfrm>
                  <a:off x="750599" y="765016"/>
                  <a:ext cx="2754601" cy="5284739"/>
                  <a:chOff x="5863739" y="155762"/>
                  <a:chExt cx="3138593" cy="6384203"/>
                </a:xfrm>
              </p:grpSpPr>
              <p:pic>
                <p:nvPicPr>
                  <p:cNvPr id="5" name="圖片 4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51559"/>
                  <a:stretch/>
                </p:blipFill>
                <p:spPr>
                  <a:xfrm>
                    <a:off x="5863739" y="155762"/>
                    <a:ext cx="3138593" cy="6384203"/>
                  </a:xfrm>
                  <a:prstGeom prst="rect">
                    <a:avLst/>
                  </a:prstGeom>
                </p:spPr>
              </p:pic>
              <p:grpSp>
                <p:nvGrpSpPr>
                  <p:cNvPr id="6" name="群組 5"/>
                  <p:cNvGrpSpPr/>
                  <p:nvPr/>
                </p:nvGrpSpPr>
                <p:grpSpPr>
                  <a:xfrm>
                    <a:off x="6189407" y="976292"/>
                    <a:ext cx="2555348" cy="4806322"/>
                    <a:chOff x="608792" y="-81888"/>
                    <a:chExt cx="3856343" cy="6939888"/>
                  </a:xfrm>
                </p:grpSpPr>
                <p:pic>
                  <p:nvPicPr>
                    <p:cNvPr id="7" name="圖片 6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608792" y="0"/>
                      <a:ext cx="3856343" cy="6858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" name="圖片 7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608792" y="-81888"/>
                      <a:ext cx="3856343" cy="6409385"/>
                    </a:xfrm>
                    <a:prstGeom prst="rect">
                      <a:avLst/>
                    </a:prstGeom>
                  </p:spPr>
                </p:pic>
              </p:grpSp>
            </p:grpSp>
            <p:pic>
              <p:nvPicPr>
                <p:cNvPr id="9" name="圖片 8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6423" y="1395195"/>
                  <a:ext cx="2242713" cy="4024380"/>
                </a:xfrm>
                <a:prstGeom prst="rect">
                  <a:avLst/>
                </a:prstGeom>
              </p:spPr>
            </p:pic>
          </p:grpSp>
          <p:pic>
            <p:nvPicPr>
              <p:cNvPr id="16" name="圖片 15"/>
              <p:cNvPicPr>
                <a:picLocks noChangeAspect="1"/>
              </p:cNvPicPr>
              <p:nvPr/>
            </p:nvPicPr>
            <p:blipFill rotWithShape="1">
              <a:blip r:embed="rId2"/>
              <a:srcRect l="51559"/>
              <a:stretch/>
            </p:blipFill>
            <p:spPr>
              <a:xfrm>
                <a:off x="4256650" y="765015"/>
                <a:ext cx="2754601" cy="5284739"/>
              </a:xfrm>
              <a:prstGeom prst="rect">
                <a:avLst/>
              </a:prstGeom>
            </p:spPr>
          </p:pic>
          <p:pic>
            <p:nvPicPr>
              <p:cNvPr id="17" name="圖片 16"/>
              <p:cNvPicPr>
                <a:picLocks noChangeAspect="1"/>
              </p:cNvPicPr>
              <p:nvPr/>
            </p:nvPicPr>
            <p:blipFill rotWithShape="1">
              <a:blip r:embed="rId2"/>
              <a:srcRect l="51559"/>
              <a:stretch/>
            </p:blipFill>
            <p:spPr>
              <a:xfrm>
                <a:off x="6956029" y="765015"/>
                <a:ext cx="2754601" cy="5284739"/>
              </a:xfrm>
              <a:prstGeom prst="rect">
                <a:avLst/>
              </a:prstGeom>
            </p:spPr>
          </p:pic>
        </p:grpSp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02029" y="1526291"/>
              <a:ext cx="2319041" cy="3904064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57846" y="1543893"/>
              <a:ext cx="2315015" cy="3886462"/>
            </a:xfrm>
            <a:prstGeom prst="rect">
              <a:avLst/>
            </a:prstGeom>
          </p:spPr>
        </p:pic>
      </p:grpSp>
      <p:sp>
        <p:nvSpPr>
          <p:cNvPr id="2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矩形 12"/>
          <p:cNvSpPr/>
          <p:nvPr/>
        </p:nvSpPr>
        <p:spPr>
          <a:xfrm>
            <a:off x="154343" y="434220"/>
            <a:ext cx="962123" cy="330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568983" y="1286947"/>
            <a:ext cx="37603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rgbClr val="E34A5F"/>
                </a:solidFill>
              </a:rPr>
              <a:t>Interest Rates on Deposit Product</a:t>
            </a:r>
          </a:p>
        </p:txBody>
      </p:sp>
      <p:sp>
        <p:nvSpPr>
          <p:cNvPr id="20" name="矩形 19"/>
          <p:cNvSpPr/>
          <p:nvPr/>
        </p:nvSpPr>
        <p:spPr>
          <a:xfrm>
            <a:off x="4248838" y="5483664"/>
            <a:ext cx="30643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E34A5F"/>
                </a:solidFill>
              </a:rPr>
              <a:t>Interest Rates on Loan Product</a:t>
            </a:r>
          </a:p>
        </p:txBody>
      </p:sp>
      <p:sp>
        <p:nvSpPr>
          <p:cNvPr id="21" name="矩形 20"/>
          <p:cNvSpPr/>
          <p:nvPr/>
        </p:nvSpPr>
        <p:spPr>
          <a:xfrm>
            <a:off x="7835693" y="5483664"/>
            <a:ext cx="24059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E34A5F"/>
                </a:solidFill>
              </a:rPr>
              <a:t>Other products:</a:t>
            </a:r>
            <a:endParaRPr lang="en-US" altLang="zh-TW" dirty="0">
              <a:solidFill>
                <a:srgbClr val="E34A5F"/>
              </a:solidFill>
            </a:endParaRPr>
          </a:p>
          <a:p>
            <a:r>
              <a:rPr lang="zh-TW" altLang="en-US" dirty="0">
                <a:solidFill>
                  <a:srgbClr val="E34A5F"/>
                </a:solidFill>
              </a:rPr>
              <a:t> Check Card Remittance</a:t>
            </a:r>
          </a:p>
        </p:txBody>
      </p:sp>
      <p:sp>
        <p:nvSpPr>
          <p:cNvPr id="22" name="矩形 21"/>
          <p:cNvSpPr/>
          <p:nvPr/>
        </p:nvSpPr>
        <p:spPr>
          <a:xfrm>
            <a:off x="1958381" y="1253993"/>
            <a:ext cx="1927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E34A5F"/>
                </a:solidFill>
              </a:rPr>
              <a:t>Savings Simulation</a:t>
            </a:r>
          </a:p>
        </p:txBody>
      </p:sp>
      <p:sp>
        <p:nvSpPr>
          <p:cNvPr id="23" name="TextBox 12"/>
          <p:cNvSpPr txBox="1"/>
          <p:nvPr/>
        </p:nvSpPr>
        <p:spPr>
          <a:xfrm>
            <a:off x="1152140" y="264494"/>
            <a:ext cx="1831717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主畫面介紹</a:t>
            </a:r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2978248" y="254384"/>
            <a:ext cx="3139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─ </a:t>
            </a:r>
            <a:r>
              <a:rPr lang="en-US" altLang="zh-TW" sz="2000" dirty="0"/>
              <a:t>Recommendation</a:t>
            </a:r>
          </a:p>
        </p:txBody>
      </p:sp>
      <p:sp>
        <p:nvSpPr>
          <p:cNvPr id="25" name="框架 24"/>
          <p:cNvSpPr/>
          <p:nvPr/>
        </p:nvSpPr>
        <p:spPr>
          <a:xfrm>
            <a:off x="2955173" y="5130732"/>
            <a:ext cx="522662" cy="451007"/>
          </a:xfrm>
          <a:prstGeom prst="frame">
            <a:avLst>
              <a:gd name="adj1" fmla="val 7849"/>
            </a:avLst>
          </a:prstGeom>
          <a:solidFill>
            <a:srgbClr val="E3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796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29BA74"/>
              </a:clrFrom>
              <a:clrTo>
                <a:srgbClr val="29BA7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15779" y="789244"/>
            <a:ext cx="8804968" cy="588978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54343" y="434220"/>
            <a:ext cx="962123" cy="330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031581" y="282923"/>
            <a:ext cx="5599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>
                <a:ea typeface="微軟正黑體" panose="020B0604030504040204" pitchFamily="34" charset="-120"/>
              </a:rPr>
              <a:t>Basic Information and Guide Regarding the Application</a:t>
            </a:r>
            <a:endParaRPr lang="zh-TW" altLang="en-US" dirty="0">
              <a:ea typeface="微軟正黑體" panose="020B0604030504040204" pitchFamily="34" charset="-120"/>
            </a:endParaRPr>
          </a:p>
        </p:txBody>
      </p:sp>
      <p:sp>
        <p:nvSpPr>
          <p:cNvPr id="10" name="TextBox 12"/>
          <p:cNvSpPr txBox="1"/>
          <p:nvPr/>
        </p:nvSpPr>
        <p:spPr>
          <a:xfrm>
            <a:off x="1152140" y="264494"/>
            <a:ext cx="1831717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主畫面介紹</a:t>
            </a:r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978248" y="254384"/>
            <a:ext cx="1635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─ </a:t>
            </a:r>
            <a:r>
              <a:rPr lang="en-US" altLang="zh-TW" sz="2000" dirty="0"/>
              <a:t>Bank Guide</a:t>
            </a:r>
          </a:p>
        </p:txBody>
      </p:sp>
      <p:grpSp>
        <p:nvGrpSpPr>
          <p:cNvPr id="5" name="群組 4"/>
          <p:cNvGrpSpPr/>
          <p:nvPr/>
        </p:nvGrpSpPr>
        <p:grpSpPr>
          <a:xfrm>
            <a:off x="722107" y="1645920"/>
            <a:ext cx="2691781" cy="4220308"/>
            <a:chOff x="391476" y="1617785"/>
            <a:chExt cx="2691781" cy="4220308"/>
          </a:xfrm>
        </p:grpSpPr>
        <p:grpSp>
          <p:nvGrpSpPr>
            <p:cNvPr id="12" name="群組 11"/>
            <p:cNvGrpSpPr/>
            <p:nvPr/>
          </p:nvGrpSpPr>
          <p:grpSpPr>
            <a:xfrm>
              <a:off x="391476" y="1617785"/>
              <a:ext cx="2189447" cy="4220308"/>
              <a:chOff x="2507323" y="655283"/>
              <a:chExt cx="2973135" cy="5651898"/>
            </a:xfrm>
          </p:grpSpPr>
          <p:grpSp>
            <p:nvGrpSpPr>
              <p:cNvPr id="13" name="群組 12"/>
              <p:cNvGrpSpPr/>
              <p:nvPr/>
            </p:nvGrpSpPr>
            <p:grpSpPr>
              <a:xfrm>
                <a:off x="2507323" y="655283"/>
                <a:ext cx="2973135" cy="5651898"/>
                <a:chOff x="5863739" y="155762"/>
                <a:chExt cx="3138593" cy="6384203"/>
              </a:xfrm>
            </p:grpSpPr>
            <p:pic>
              <p:nvPicPr>
                <p:cNvPr id="17" name="圖片 16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1559"/>
                <a:stretch/>
              </p:blipFill>
              <p:spPr>
                <a:xfrm>
                  <a:off x="5863739" y="155762"/>
                  <a:ext cx="3138593" cy="6384203"/>
                </a:xfrm>
                <a:prstGeom prst="rect">
                  <a:avLst/>
                </a:prstGeom>
              </p:spPr>
            </p:pic>
            <p:grpSp>
              <p:nvGrpSpPr>
                <p:cNvPr id="18" name="群組 17"/>
                <p:cNvGrpSpPr/>
                <p:nvPr/>
              </p:nvGrpSpPr>
              <p:grpSpPr>
                <a:xfrm>
                  <a:off x="6189407" y="976292"/>
                  <a:ext cx="2555348" cy="4806322"/>
                  <a:chOff x="608792" y="-81888"/>
                  <a:chExt cx="3856343" cy="6939888"/>
                </a:xfrm>
              </p:grpSpPr>
              <p:pic>
                <p:nvPicPr>
                  <p:cNvPr id="19" name="圖片 18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08792" y="0"/>
                    <a:ext cx="3856343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20" name="圖片 19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08792" y="-81888"/>
                    <a:ext cx="3856343" cy="640938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4" name="群組 13"/>
              <p:cNvGrpSpPr/>
              <p:nvPr/>
            </p:nvGrpSpPr>
            <p:grpSpPr>
              <a:xfrm>
                <a:off x="2776853" y="1349363"/>
                <a:ext cx="2459607" cy="4255150"/>
                <a:chOff x="7420234" y="880329"/>
                <a:chExt cx="2924175" cy="5162843"/>
              </a:xfrm>
            </p:grpSpPr>
            <p:pic>
              <p:nvPicPr>
                <p:cNvPr id="15" name="圖片 14"/>
                <p:cNvPicPr>
                  <a:picLocks noChangeAspect="1"/>
                </p:cNvPicPr>
                <p:nvPr/>
              </p:nvPicPr>
              <p:blipFill rotWithShape="1">
                <a:blip r:embed="rId6"/>
                <a:srcRect t="918" b="1509"/>
                <a:stretch/>
              </p:blipFill>
              <p:spPr>
                <a:xfrm>
                  <a:off x="7420234" y="880329"/>
                  <a:ext cx="2924175" cy="5139472"/>
                </a:xfrm>
                <a:prstGeom prst="rect">
                  <a:avLst/>
                </a:prstGeom>
              </p:spPr>
            </p:pic>
            <p:pic>
              <p:nvPicPr>
                <p:cNvPr id="16" name="圖片 15"/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992" b="3536"/>
                <a:stretch/>
              </p:blipFill>
              <p:spPr>
                <a:xfrm>
                  <a:off x="7429500" y="4511807"/>
                  <a:ext cx="2914909" cy="1531365"/>
                </a:xfrm>
                <a:prstGeom prst="rect">
                  <a:avLst/>
                </a:prstGeom>
              </p:spPr>
            </p:pic>
          </p:grpSp>
        </p:grpSp>
        <p:sp>
          <p:nvSpPr>
            <p:cNvPr id="21" name="文字方塊 20"/>
            <p:cNvSpPr txBox="1"/>
            <p:nvPr/>
          </p:nvSpPr>
          <p:spPr>
            <a:xfrm>
              <a:off x="1698073" y="5360082"/>
              <a:ext cx="1385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solidFill>
                    <a:srgbClr val="E34A5F"/>
                  </a:solidFill>
                </a:rPr>
                <a:t>Bank Guide</a:t>
              </a:r>
              <a:endParaRPr lang="zh-TW" altLang="en-US" dirty="0">
                <a:solidFill>
                  <a:srgbClr val="E34A5F"/>
                </a:solidFill>
              </a:endParaRPr>
            </a:p>
          </p:txBody>
        </p:sp>
        <p:sp>
          <p:nvSpPr>
            <p:cNvPr id="22" name="框架 21"/>
            <p:cNvSpPr/>
            <p:nvPr/>
          </p:nvSpPr>
          <p:spPr>
            <a:xfrm>
              <a:off x="1505626" y="5094565"/>
              <a:ext cx="384894" cy="255246"/>
            </a:xfrm>
            <a:prstGeom prst="frame">
              <a:avLst>
                <a:gd name="adj1" fmla="val 7849"/>
              </a:avLst>
            </a:prstGeom>
            <a:solidFill>
              <a:srgbClr val="E3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0833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矩形 6"/>
          <p:cNvSpPr/>
          <p:nvPr/>
        </p:nvSpPr>
        <p:spPr>
          <a:xfrm>
            <a:off x="154343" y="434220"/>
            <a:ext cx="962123" cy="330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5" name="群組 24"/>
          <p:cNvGrpSpPr/>
          <p:nvPr/>
        </p:nvGrpSpPr>
        <p:grpSpPr>
          <a:xfrm>
            <a:off x="973745" y="765016"/>
            <a:ext cx="11218255" cy="5591054"/>
            <a:chOff x="973745" y="765015"/>
            <a:chExt cx="11218255" cy="5591054"/>
          </a:xfrm>
        </p:grpSpPr>
        <p:grpSp>
          <p:nvGrpSpPr>
            <p:cNvPr id="24" name="群組 23"/>
            <p:cNvGrpSpPr/>
            <p:nvPr/>
          </p:nvGrpSpPr>
          <p:grpSpPr>
            <a:xfrm>
              <a:off x="3888122" y="765016"/>
              <a:ext cx="8303878" cy="5591053"/>
              <a:chOff x="4055681" y="664605"/>
              <a:chExt cx="8303878" cy="5591053"/>
            </a:xfrm>
          </p:grpSpPr>
          <p:grpSp>
            <p:nvGrpSpPr>
              <p:cNvPr id="19" name="群組 18"/>
              <p:cNvGrpSpPr/>
              <p:nvPr/>
            </p:nvGrpSpPr>
            <p:grpSpPr>
              <a:xfrm>
                <a:off x="8645262" y="676066"/>
                <a:ext cx="2816906" cy="5414962"/>
                <a:chOff x="5863739" y="155762"/>
                <a:chExt cx="3138593" cy="6384203"/>
              </a:xfrm>
            </p:grpSpPr>
            <p:pic>
              <p:nvPicPr>
                <p:cNvPr id="20" name="圖片 19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51559"/>
                <a:stretch/>
              </p:blipFill>
              <p:spPr>
                <a:xfrm>
                  <a:off x="5863739" y="155762"/>
                  <a:ext cx="3138593" cy="6384203"/>
                </a:xfrm>
                <a:prstGeom prst="rect">
                  <a:avLst/>
                </a:prstGeom>
              </p:spPr>
            </p:pic>
            <p:grpSp>
              <p:nvGrpSpPr>
                <p:cNvPr id="21" name="群組 20"/>
                <p:cNvGrpSpPr/>
                <p:nvPr/>
              </p:nvGrpSpPr>
              <p:grpSpPr>
                <a:xfrm>
                  <a:off x="6189407" y="976292"/>
                  <a:ext cx="2555348" cy="4806322"/>
                  <a:chOff x="608792" y="-81888"/>
                  <a:chExt cx="3856343" cy="6939888"/>
                </a:xfrm>
              </p:grpSpPr>
              <p:pic>
                <p:nvPicPr>
                  <p:cNvPr id="22" name="圖片 21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08792" y="0"/>
                    <a:ext cx="3856343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23" name="圖片 22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08792" y="-81888"/>
                    <a:ext cx="3856343" cy="640938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4" name="群組 13"/>
              <p:cNvGrpSpPr/>
              <p:nvPr/>
            </p:nvGrpSpPr>
            <p:grpSpPr>
              <a:xfrm>
                <a:off x="4080519" y="664605"/>
                <a:ext cx="2816906" cy="5414962"/>
                <a:chOff x="5863739" y="155762"/>
                <a:chExt cx="3138593" cy="6384203"/>
              </a:xfrm>
            </p:grpSpPr>
            <p:pic>
              <p:nvPicPr>
                <p:cNvPr id="15" name="圖片 14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51559"/>
                <a:stretch/>
              </p:blipFill>
              <p:spPr>
                <a:xfrm>
                  <a:off x="5863739" y="155762"/>
                  <a:ext cx="3138593" cy="6384203"/>
                </a:xfrm>
                <a:prstGeom prst="rect">
                  <a:avLst/>
                </a:prstGeom>
              </p:spPr>
            </p:pic>
            <p:grpSp>
              <p:nvGrpSpPr>
                <p:cNvPr id="16" name="群組 15"/>
                <p:cNvGrpSpPr/>
                <p:nvPr/>
              </p:nvGrpSpPr>
              <p:grpSpPr>
                <a:xfrm>
                  <a:off x="6189407" y="976292"/>
                  <a:ext cx="2555348" cy="4806322"/>
                  <a:chOff x="608792" y="-81888"/>
                  <a:chExt cx="3856343" cy="6939888"/>
                </a:xfrm>
              </p:grpSpPr>
              <p:pic>
                <p:nvPicPr>
                  <p:cNvPr id="17" name="圖片 16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08792" y="0"/>
                    <a:ext cx="3856343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18" name="圖片 17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08792" y="-81888"/>
                    <a:ext cx="3856343" cy="6409385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" name="圖片 2"/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2F2F2"/>
                  </a:clrFrom>
                  <a:clrTo>
                    <a:srgbClr val="F2F2F2">
                      <a:alpha val="0"/>
                    </a:srgbClr>
                  </a:clrTo>
                </a:clrChange>
              </a:blip>
              <a:srcRect b="6075"/>
              <a:stretch/>
            </p:blipFill>
            <p:spPr>
              <a:xfrm>
                <a:off x="4055681" y="1119684"/>
                <a:ext cx="8303878" cy="5135974"/>
              </a:xfrm>
              <a:prstGeom prst="rect">
                <a:avLst/>
              </a:prstGeom>
            </p:spPr>
          </p:pic>
        </p:grpSp>
        <p:grpSp>
          <p:nvGrpSpPr>
            <p:cNvPr id="9" name="群組 8"/>
            <p:cNvGrpSpPr/>
            <p:nvPr/>
          </p:nvGrpSpPr>
          <p:grpSpPr>
            <a:xfrm>
              <a:off x="973745" y="765015"/>
              <a:ext cx="2792068" cy="5414963"/>
              <a:chOff x="5863739" y="155762"/>
              <a:chExt cx="3138593" cy="6384203"/>
            </a:xfrm>
          </p:grpSpPr>
          <p:pic>
            <p:nvPicPr>
              <p:cNvPr id="10" name="圖片 9"/>
              <p:cNvPicPr>
                <a:picLocks noChangeAspect="1"/>
              </p:cNvPicPr>
              <p:nvPr/>
            </p:nvPicPr>
            <p:blipFill rotWithShape="1">
              <a:blip r:embed="rId2"/>
              <a:srcRect l="51559"/>
              <a:stretch/>
            </p:blipFill>
            <p:spPr>
              <a:xfrm>
                <a:off x="5863739" y="155762"/>
                <a:ext cx="3138593" cy="6384203"/>
              </a:xfrm>
              <a:prstGeom prst="rect">
                <a:avLst/>
              </a:prstGeom>
            </p:spPr>
          </p:pic>
          <p:grpSp>
            <p:nvGrpSpPr>
              <p:cNvPr id="11" name="群組 10"/>
              <p:cNvGrpSpPr/>
              <p:nvPr/>
            </p:nvGrpSpPr>
            <p:grpSpPr>
              <a:xfrm>
                <a:off x="6189407" y="976292"/>
                <a:ext cx="2555348" cy="4806322"/>
                <a:chOff x="608792" y="-81888"/>
                <a:chExt cx="3856343" cy="6939888"/>
              </a:xfrm>
            </p:grpSpPr>
            <p:pic>
              <p:nvPicPr>
                <p:cNvPr id="12" name="圖片 1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8792" y="0"/>
                  <a:ext cx="3856343" cy="6858000"/>
                </a:xfrm>
                <a:prstGeom prst="rect">
                  <a:avLst/>
                </a:prstGeom>
              </p:spPr>
            </p:pic>
            <p:pic>
              <p:nvPicPr>
                <p:cNvPr id="13" name="圖片 12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8792" y="-81888"/>
                  <a:ext cx="3856343" cy="6409385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6" name="框架 25"/>
          <p:cNvSpPr/>
          <p:nvPr/>
        </p:nvSpPr>
        <p:spPr>
          <a:xfrm>
            <a:off x="1237984" y="1591979"/>
            <a:ext cx="391172" cy="290285"/>
          </a:xfrm>
          <a:prstGeom prst="frame">
            <a:avLst/>
          </a:prstGeom>
          <a:solidFill>
            <a:srgbClr val="E3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9" name="TextBox 12"/>
          <p:cNvSpPr txBox="1"/>
          <p:nvPr/>
        </p:nvSpPr>
        <p:spPr>
          <a:xfrm>
            <a:off x="1152140" y="264494"/>
            <a:ext cx="1831717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主畫面介紹</a:t>
            </a:r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2978248" y="254384"/>
            <a:ext cx="1635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─ </a:t>
            </a:r>
            <a:r>
              <a:rPr lang="en-US" altLang="zh-TW" sz="2000" dirty="0"/>
              <a:t>Total Menu</a:t>
            </a:r>
          </a:p>
        </p:txBody>
      </p:sp>
      <p:sp>
        <p:nvSpPr>
          <p:cNvPr id="27" name="框架 26"/>
          <p:cNvSpPr/>
          <p:nvPr/>
        </p:nvSpPr>
        <p:spPr>
          <a:xfrm>
            <a:off x="3073903" y="5237441"/>
            <a:ext cx="384894" cy="319334"/>
          </a:xfrm>
          <a:prstGeom prst="frame">
            <a:avLst>
              <a:gd name="adj1" fmla="val 7849"/>
            </a:avLst>
          </a:prstGeom>
          <a:solidFill>
            <a:srgbClr val="E3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2656631" y="5506542"/>
            <a:ext cx="2268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E34A5F"/>
                </a:solidFill>
              </a:rPr>
              <a:t>All function menu</a:t>
            </a:r>
            <a:endParaRPr lang="zh-TW" altLang="en-US" dirty="0">
              <a:solidFill>
                <a:srgbClr val="E34A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709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t1.daumcdn.net/cfile/tistory/99F04E395A374C4E13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7"/>
          <a:stretch/>
        </p:blipFill>
        <p:spPr bwMode="auto">
          <a:xfrm>
            <a:off x="51435" y="664604"/>
            <a:ext cx="8454942" cy="536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2655600" y="286348"/>
            <a:ext cx="13917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0"/>
              </a:spcAft>
            </a:pPr>
            <a:r>
              <a:rPr lang="zh-TW" altLang="en-US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─及時通知</a:t>
            </a:r>
            <a:endParaRPr lang="zh-TW" altLang="zh-TW" sz="20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309323" y="2116121"/>
            <a:ext cx="377482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 latinLnBrk="1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Kakao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talk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通知免費</a:t>
            </a:r>
          </a:p>
          <a:p>
            <a:pPr marL="342900" indent="-342900" algn="just" fontAlgn="base" latinLnBrk="1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短信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 algn="just" fontAlgn="base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存款和取款通知：每月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900</a:t>
            </a:r>
          </a:p>
          <a:p>
            <a:pPr marL="742950" lvl="1" indent="-285750" algn="just" fontAlgn="base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付款提醒：每月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300</a:t>
            </a:r>
          </a:p>
          <a:p>
            <a:pPr marL="742950" lvl="1" indent="-285750" algn="just" fontAlgn="base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存款和取款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信用卡付款提醒：每月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900</a:t>
            </a:r>
            <a:endParaRPr lang="zh-TW" altLang="en-US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矩形 6"/>
          <p:cNvSpPr/>
          <p:nvPr/>
        </p:nvSpPr>
        <p:spPr>
          <a:xfrm>
            <a:off x="154343" y="434220"/>
            <a:ext cx="962123" cy="330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TextBox 12"/>
          <p:cNvSpPr txBox="1"/>
          <p:nvPr/>
        </p:nvSpPr>
        <p:spPr>
          <a:xfrm>
            <a:off x="1152141" y="264494"/>
            <a:ext cx="1503974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通知設定</a:t>
            </a:r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48377" y="1004760"/>
            <a:ext cx="15615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通知</a:t>
            </a:r>
          </a:p>
        </p:txBody>
      </p:sp>
      <p:sp>
        <p:nvSpPr>
          <p:cNvPr id="10" name="矩形 9"/>
          <p:cNvSpPr/>
          <p:nvPr/>
        </p:nvSpPr>
        <p:spPr>
          <a:xfrm>
            <a:off x="2991963" y="1004760"/>
            <a:ext cx="16441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 err="1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Kakao</a:t>
            </a:r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talk</a:t>
            </a:r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通知</a:t>
            </a:r>
          </a:p>
        </p:txBody>
      </p:sp>
      <p:sp>
        <p:nvSpPr>
          <p:cNvPr id="2" name="框架 1"/>
          <p:cNvSpPr/>
          <p:nvPr/>
        </p:nvSpPr>
        <p:spPr>
          <a:xfrm>
            <a:off x="5994400" y="2909500"/>
            <a:ext cx="863600" cy="952500"/>
          </a:xfrm>
          <a:prstGeom prst="frame">
            <a:avLst>
              <a:gd name="adj1" fmla="val 6618"/>
            </a:avLst>
          </a:prstGeom>
          <a:solidFill>
            <a:srgbClr val="E3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862238" y="3277225"/>
            <a:ext cx="16441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消費金額、時間</a:t>
            </a:r>
            <a:endParaRPr lang="en-US" altLang="zh-TW" sz="1600" dirty="0">
              <a:solidFill>
                <a:srgbClr val="E34A5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剩餘金額</a:t>
            </a:r>
          </a:p>
        </p:txBody>
      </p:sp>
    </p:spTree>
    <p:extLst>
      <p:ext uri="{BB962C8B-B14F-4D97-AF65-F5344CB8AC3E}">
        <p14:creationId xmlns:p14="http://schemas.microsoft.com/office/powerpoint/2010/main" val="1936011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b="9481"/>
          <a:stretch/>
        </p:blipFill>
        <p:spPr>
          <a:xfrm>
            <a:off x="1167939" y="434220"/>
            <a:ext cx="9673810" cy="597507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691790" y="264494"/>
            <a:ext cx="34018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─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設置存款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取款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卡付款通知</a:t>
            </a:r>
          </a:p>
        </p:txBody>
      </p:sp>
      <p:sp>
        <p:nvSpPr>
          <p:cNvPr id="4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154343" y="434220"/>
            <a:ext cx="962123" cy="330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TextBox 12"/>
          <p:cNvSpPr txBox="1"/>
          <p:nvPr/>
        </p:nvSpPr>
        <p:spPr>
          <a:xfrm>
            <a:off x="1152141" y="264494"/>
            <a:ext cx="1503974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通知設定</a:t>
            </a:r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678347" y="2347064"/>
            <a:ext cx="17607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存款</a:t>
            </a:r>
            <a:r>
              <a:rPr lang="en-US" altLang="zh-TW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取款通知</a:t>
            </a:r>
          </a:p>
        </p:txBody>
      </p:sp>
      <p:sp>
        <p:nvSpPr>
          <p:cNvPr id="8" name="矩形 7"/>
          <p:cNvSpPr/>
          <p:nvPr/>
        </p:nvSpPr>
        <p:spPr>
          <a:xfrm>
            <a:off x="2712889" y="2702501"/>
            <a:ext cx="22059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金融</a:t>
            </a:r>
            <a:r>
              <a:rPr lang="en-US" altLang="zh-TW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安全服務通知</a:t>
            </a:r>
          </a:p>
        </p:txBody>
      </p:sp>
      <p:sp>
        <p:nvSpPr>
          <p:cNvPr id="9" name="矩形 8"/>
          <p:cNvSpPr/>
          <p:nvPr/>
        </p:nvSpPr>
        <p:spPr>
          <a:xfrm>
            <a:off x="2187650" y="3204606"/>
            <a:ext cx="10504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PC</a:t>
            </a:r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連接</a:t>
            </a:r>
          </a:p>
        </p:txBody>
      </p:sp>
      <p:sp>
        <p:nvSpPr>
          <p:cNvPr id="10" name="矩形 9"/>
          <p:cNvSpPr/>
          <p:nvPr/>
        </p:nvSpPr>
        <p:spPr>
          <a:xfrm>
            <a:off x="2554532" y="4283844"/>
            <a:ext cx="1318460" cy="733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條款和協議</a:t>
            </a:r>
          </a:p>
          <a:p>
            <a:pPr>
              <a:lnSpc>
                <a:spcPts val="2500"/>
              </a:lnSpc>
            </a:pPr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隱私政策</a:t>
            </a:r>
          </a:p>
        </p:txBody>
      </p:sp>
      <p:sp>
        <p:nvSpPr>
          <p:cNvPr id="11" name="矩形 10"/>
          <p:cNvSpPr/>
          <p:nvPr/>
        </p:nvSpPr>
        <p:spPr>
          <a:xfrm>
            <a:off x="5700906" y="2439890"/>
            <a:ext cx="15463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銀行賬戶</a:t>
            </a:r>
          </a:p>
        </p:txBody>
      </p:sp>
      <p:sp>
        <p:nvSpPr>
          <p:cNvPr id="12" name="矩形 11"/>
          <p:cNvSpPr/>
          <p:nvPr/>
        </p:nvSpPr>
        <p:spPr>
          <a:xfrm>
            <a:off x="5584481" y="2939923"/>
            <a:ext cx="15371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通知</a:t>
            </a:r>
          </a:p>
        </p:txBody>
      </p:sp>
      <p:sp>
        <p:nvSpPr>
          <p:cNvPr id="13" name="矩形 12"/>
          <p:cNvSpPr/>
          <p:nvPr/>
        </p:nvSpPr>
        <p:spPr>
          <a:xfrm>
            <a:off x="5584481" y="3278477"/>
            <a:ext cx="16183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 err="1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Kakao</a:t>
            </a:r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talk</a:t>
            </a:r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通知</a:t>
            </a:r>
          </a:p>
        </p:txBody>
      </p:sp>
      <p:sp>
        <p:nvSpPr>
          <p:cNvPr id="14" name="矩形 13"/>
          <p:cNvSpPr/>
          <p:nvPr/>
        </p:nvSpPr>
        <p:spPr>
          <a:xfrm>
            <a:off x="9200427" y="4650611"/>
            <a:ext cx="13436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顯示剩餘</a:t>
            </a:r>
          </a:p>
        </p:txBody>
      </p:sp>
      <p:sp>
        <p:nvSpPr>
          <p:cNvPr id="15" name="矩形 14"/>
          <p:cNvSpPr/>
          <p:nvPr/>
        </p:nvSpPr>
        <p:spPr>
          <a:xfrm>
            <a:off x="5636310" y="4166778"/>
            <a:ext cx="8377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刷卡</a:t>
            </a:r>
          </a:p>
        </p:txBody>
      </p:sp>
      <p:sp>
        <p:nvSpPr>
          <p:cNvPr id="16" name="矩形 15"/>
          <p:cNvSpPr/>
          <p:nvPr/>
        </p:nvSpPr>
        <p:spPr>
          <a:xfrm>
            <a:off x="5402772" y="2093538"/>
            <a:ext cx="10401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提款存款 </a:t>
            </a:r>
          </a:p>
        </p:txBody>
      </p:sp>
      <p:sp>
        <p:nvSpPr>
          <p:cNvPr id="17" name="框架 16"/>
          <p:cNvSpPr/>
          <p:nvPr/>
        </p:nvSpPr>
        <p:spPr>
          <a:xfrm>
            <a:off x="1714687" y="2317205"/>
            <a:ext cx="2441269" cy="398271"/>
          </a:xfrm>
          <a:prstGeom prst="frame">
            <a:avLst/>
          </a:prstGeom>
          <a:solidFill>
            <a:srgbClr val="E3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792240" y="2238395"/>
            <a:ext cx="8377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刷卡</a:t>
            </a:r>
          </a:p>
        </p:txBody>
      </p:sp>
    </p:spTree>
    <p:extLst>
      <p:ext uri="{BB962C8B-B14F-4D97-AF65-F5344CB8AC3E}">
        <p14:creationId xmlns:p14="http://schemas.microsoft.com/office/powerpoint/2010/main" val="153578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r="32633" b="8949"/>
          <a:stretch/>
        </p:blipFill>
        <p:spPr>
          <a:xfrm>
            <a:off x="747317" y="418175"/>
            <a:ext cx="6253863" cy="576759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656115" y="288835"/>
            <a:ext cx="30444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─</a:t>
            </a:r>
            <a:r>
              <a:rPr lang="zh-TW" altLang="en-US" sz="2000" dirty="0">
                <a:solidFill>
                  <a:srgbClr val="33385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設置財務</a:t>
            </a:r>
            <a:r>
              <a:rPr lang="en-US" altLang="zh-TW" sz="2000" dirty="0">
                <a:solidFill>
                  <a:srgbClr val="33385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>
                <a:solidFill>
                  <a:srgbClr val="33385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安全服務通知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154343" y="434220"/>
            <a:ext cx="962123" cy="330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TextBox 12"/>
          <p:cNvSpPr txBox="1"/>
          <p:nvPr/>
        </p:nvSpPr>
        <p:spPr>
          <a:xfrm>
            <a:off x="1152141" y="264494"/>
            <a:ext cx="1503974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通知設定</a:t>
            </a:r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7142105" y="2525362"/>
            <a:ext cx="4969246" cy="1898967"/>
            <a:chOff x="6903335" y="2550129"/>
            <a:chExt cx="4969246" cy="1898967"/>
          </a:xfrm>
        </p:grpSpPr>
        <p:sp>
          <p:nvSpPr>
            <p:cNvPr id="3" name="矩形 2"/>
            <p:cNvSpPr/>
            <p:nvPr/>
          </p:nvSpPr>
          <p:spPr>
            <a:xfrm>
              <a:off x="7050910" y="2648603"/>
              <a:ext cx="4821671" cy="18004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  </a:t>
              </a:r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EX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：</a:t>
              </a:r>
              <a:endPara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Kim * </a:t>
              </a:r>
              <a:r>
                <a:rPr lang="en-US" altLang="zh-TW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ji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要求延遲轉移將在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小時後轉帳</a:t>
              </a:r>
            </a:p>
            <a:p>
              <a:pPr>
                <a:lnSpc>
                  <a:spcPct val="150000"/>
                </a:lnSpc>
              </a:pP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Kim * </a:t>
              </a:r>
              <a:r>
                <a:rPr lang="en-US" altLang="zh-TW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ji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明天（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2017.12.08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）是信用證（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0000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）貸款利息的支付日期</a:t>
              </a:r>
            </a:p>
          </p:txBody>
        </p:sp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903335" y="2550129"/>
              <a:ext cx="717181" cy="717181"/>
            </a:xfrm>
            <a:prstGeom prst="rect">
              <a:avLst/>
            </a:prstGeom>
          </p:spPr>
        </p:pic>
      </p:grpSp>
      <p:sp>
        <p:nvSpPr>
          <p:cNvPr id="10" name="矩形 9"/>
          <p:cNvSpPr/>
          <p:nvPr/>
        </p:nvSpPr>
        <p:spPr>
          <a:xfrm>
            <a:off x="1746093" y="2900360"/>
            <a:ext cx="22059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金融</a:t>
            </a:r>
            <a:r>
              <a:rPr lang="en-US" altLang="zh-TW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安全服務通知</a:t>
            </a:r>
          </a:p>
        </p:txBody>
      </p:sp>
      <p:sp>
        <p:nvSpPr>
          <p:cNvPr id="11" name="框架 10"/>
          <p:cNvSpPr/>
          <p:nvPr/>
        </p:nvSpPr>
        <p:spPr>
          <a:xfrm>
            <a:off x="1193706" y="2530960"/>
            <a:ext cx="2441269" cy="398271"/>
          </a:xfrm>
          <a:prstGeom prst="frame">
            <a:avLst/>
          </a:prstGeom>
          <a:solidFill>
            <a:srgbClr val="E3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986573" y="3875969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條款和協議</a:t>
            </a:r>
          </a:p>
        </p:txBody>
      </p:sp>
      <p:sp>
        <p:nvSpPr>
          <p:cNvPr id="14" name="矩形 13"/>
          <p:cNvSpPr/>
          <p:nvPr/>
        </p:nvSpPr>
        <p:spPr>
          <a:xfrm>
            <a:off x="4886067" y="4424329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貸款指南</a:t>
            </a:r>
          </a:p>
        </p:txBody>
      </p:sp>
      <p:sp>
        <p:nvSpPr>
          <p:cNvPr id="15" name="矩形 14"/>
          <p:cNvSpPr/>
          <p:nvPr/>
        </p:nvSpPr>
        <p:spPr>
          <a:xfrm>
            <a:off x="4627467" y="2757831"/>
            <a:ext cx="2226138" cy="656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200"/>
              </a:lnSpc>
            </a:pPr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各種安全服務的信息</a:t>
            </a:r>
            <a:r>
              <a:rPr lang="en-US" altLang="zh-TW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</a:t>
            </a:r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：存款帳戶分配</a:t>
            </a:r>
          </a:p>
        </p:txBody>
      </p:sp>
      <p:sp>
        <p:nvSpPr>
          <p:cNvPr id="16" name="矩形 15"/>
          <p:cNvSpPr/>
          <p:nvPr/>
        </p:nvSpPr>
        <p:spPr>
          <a:xfrm>
            <a:off x="4986573" y="3603823"/>
            <a:ext cx="15371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通知</a:t>
            </a:r>
          </a:p>
        </p:txBody>
      </p:sp>
      <p:cxnSp>
        <p:nvCxnSpPr>
          <p:cNvPr id="18" name="直線單箭頭接點 17"/>
          <p:cNvCxnSpPr/>
          <p:nvPr/>
        </p:nvCxnSpPr>
        <p:spPr>
          <a:xfrm>
            <a:off x="6523686" y="3414421"/>
            <a:ext cx="628173" cy="298597"/>
          </a:xfrm>
          <a:prstGeom prst="straightConnector1">
            <a:avLst/>
          </a:prstGeom>
          <a:ln w="28575">
            <a:solidFill>
              <a:srgbClr val="E34A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886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矩形 2"/>
          <p:cNvSpPr/>
          <p:nvPr/>
        </p:nvSpPr>
        <p:spPr>
          <a:xfrm>
            <a:off x="154343" y="434220"/>
            <a:ext cx="1826141" cy="330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功能分類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423801"/>
              </p:ext>
            </p:extLst>
          </p:nvPr>
        </p:nvGraphicFramePr>
        <p:xfrm>
          <a:off x="756990" y="768439"/>
          <a:ext cx="2040588" cy="57775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0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500" b="1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APP</a:t>
                      </a:r>
                      <a:endParaRPr lang="zh-TW" altLang="en-US" sz="1800" b="1" kern="12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7455">
                <a:tc>
                  <a:txBody>
                    <a:bodyPr/>
                    <a:lstStyle/>
                    <a:p>
                      <a:pPr marL="285750" lvl="0" indent="-285750" rtl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APP</a:t>
                      </a:r>
                      <a:r>
                        <a:rPr lang="zh-TW" altLang="en-US" sz="1800" b="0" kern="12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註冊</a:t>
                      </a:r>
                      <a:r>
                        <a:rPr lang="en-US" altLang="zh-TW" sz="1800" b="0" kern="12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+</a:t>
                      </a:r>
                      <a:r>
                        <a:rPr lang="zh-TW" altLang="en-US" sz="1800" b="0" kern="12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登入</a:t>
                      </a:r>
                      <a:endParaRPr lang="en-US" altLang="zh-TW" sz="1800" b="0" kern="12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285750" lvl="0" indent="-285750" rtl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主畫面介紹</a:t>
                      </a:r>
                      <a:endParaRPr lang="en-US" altLang="zh-TW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 rtl="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zh-TW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My account 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Recommendation</a:t>
                      </a:r>
                      <a:endParaRPr lang="zh-TW" altLang="en-US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Bank Guide</a:t>
                      </a:r>
                      <a:endParaRPr lang="zh-TW" altLang="en-US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All function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8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通知設定</a:t>
                      </a:r>
                      <a:r>
                        <a:rPr lang="en-US" altLang="zh-TW" sz="18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zh-TW" altLang="en-US" sz="18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726863"/>
              </p:ext>
            </p:extLst>
          </p:nvPr>
        </p:nvGraphicFramePr>
        <p:xfrm>
          <a:off x="5254810" y="765015"/>
          <a:ext cx="2040588" cy="5781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0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500" b="1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Card</a:t>
                      </a:r>
                      <a:endParaRPr lang="zh-TW" altLang="en-US" sz="1800" b="1" kern="12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077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8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卡片申請</a:t>
                      </a:r>
                      <a:endParaRPr lang="en-US" altLang="zh-TW" sz="18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8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卡片種類</a:t>
                      </a:r>
                      <a:endParaRPr lang="en-US" altLang="zh-TW" sz="18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8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卡片管理</a:t>
                      </a:r>
                      <a:endParaRPr lang="en-US" altLang="zh-TW" sz="18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國內外交易開關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卡片遺失</a:t>
                      </a:r>
                      <a:r>
                        <a:rPr lang="en-US" altLang="zh-TW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取消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卡片重寄</a:t>
                      </a:r>
                    </a:p>
                    <a:p>
                      <a:endParaRPr lang="zh-TW" altLang="en-US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873507"/>
              </p:ext>
            </p:extLst>
          </p:nvPr>
        </p:nvGraphicFramePr>
        <p:xfrm>
          <a:off x="7462587" y="765015"/>
          <a:ext cx="2040588" cy="5781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0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500" b="1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收支</a:t>
                      </a:r>
                      <a:endParaRPr lang="zh-TW" altLang="en-US" sz="18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0775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存款</a:t>
                      </a:r>
                      <a:endParaRPr lang="en-US" altLang="zh-TW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定期存款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零存整付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節省</a:t>
                      </a:r>
                      <a:r>
                        <a:rPr lang="en-US" altLang="zh-TW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</a:t>
                      </a: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轉帳</a:t>
                      </a:r>
                      <a:endParaRPr lang="en-US" altLang="zh-TW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國內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國外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提領</a:t>
                      </a:r>
                      <a:endParaRPr lang="en-US" altLang="zh-TW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zh-TW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ATM/</a:t>
                      </a: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超商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無卡提款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交易紀錄</a:t>
                      </a:r>
                      <a:endParaRPr lang="en-US" altLang="zh-TW" sz="18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zh-TW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Hashtag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zh-TW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Memo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759286"/>
              </p:ext>
            </p:extLst>
          </p:nvPr>
        </p:nvGraphicFramePr>
        <p:xfrm>
          <a:off x="3007343" y="765015"/>
          <a:ext cx="2040588" cy="5781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0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3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帳戶</a:t>
                      </a:r>
                      <a:endParaRPr lang="zh-TW" altLang="en-US" sz="18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8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077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開戶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限制</a:t>
                      </a: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Safe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Box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團體帳戶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4652"/>
              </p:ext>
            </p:extLst>
          </p:nvPr>
        </p:nvGraphicFramePr>
        <p:xfrm>
          <a:off x="9670364" y="765015"/>
          <a:ext cx="2040588" cy="57767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0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74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500" b="1" kern="12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其他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9321">
                <a:tc>
                  <a:txBody>
                    <a:bodyPr/>
                    <a:lstStyle/>
                    <a:p>
                      <a:pPr marL="285750" lvl="0" indent="-285750" rtl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貸款</a:t>
                      </a:r>
                      <a:endParaRPr lang="en-US" altLang="zh-TW" sz="18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 rtl="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緊急貸款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信用貸款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貼息貸款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 rtl="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抵押貸款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 rtl="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商業貸款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lvl="0" indent="-285750" rtl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投資</a:t>
                      </a:r>
                    </a:p>
                    <a:p>
                      <a:pPr marL="285750" lvl="0" indent="-285750" rtl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zh-TW" sz="18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1181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矩形 6"/>
          <p:cNvSpPr/>
          <p:nvPr/>
        </p:nvSpPr>
        <p:spPr>
          <a:xfrm>
            <a:off x="154343" y="434220"/>
            <a:ext cx="1005403" cy="330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帳戶</a:t>
            </a:r>
          </a:p>
        </p:txBody>
      </p:sp>
      <p:sp>
        <p:nvSpPr>
          <p:cNvPr id="8" name="TextBox 12"/>
          <p:cNvSpPr txBox="1"/>
          <p:nvPr/>
        </p:nvSpPr>
        <p:spPr>
          <a:xfrm>
            <a:off x="1152140" y="264494"/>
            <a:ext cx="1877663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開戶</a:t>
            </a:r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限制</a:t>
            </a:r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296486" y="934742"/>
            <a:ext cx="11770959" cy="5187818"/>
            <a:chOff x="102870" y="934742"/>
            <a:chExt cx="11770959" cy="5187818"/>
          </a:xfrm>
        </p:grpSpPr>
        <p:grpSp>
          <p:nvGrpSpPr>
            <p:cNvPr id="10" name="群組 9"/>
            <p:cNvGrpSpPr/>
            <p:nvPr/>
          </p:nvGrpSpPr>
          <p:grpSpPr>
            <a:xfrm>
              <a:off x="102870" y="934742"/>
              <a:ext cx="11770959" cy="5187818"/>
              <a:chOff x="1079500" y="1269999"/>
              <a:chExt cx="10448119" cy="4341813"/>
            </a:xfrm>
          </p:grpSpPr>
          <p:pic>
            <p:nvPicPr>
              <p:cNvPr id="11" name="Picture 2" descr="https://t1.daumcdn.net/cfile/tistory/24DEB2335978BF040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970" r="1963"/>
              <a:stretch/>
            </p:blipFill>
            <p:spPr bwMode="auto">
              <a:xfrm>
                <a:off x="3590349" y="1269999"/>
                <a:ext cx="7937270" cy="43418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2" descr="https://t1.daumcdn.net/cfile/tistory/24DEB2335978BF040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811" t="10970" r="30620"/>
              <a:stretch/>
            </p:blipFill>
            <p:spPr bwMode="auto">
              <a:xfrm>
                <a:off x="1079500" y="1269999"/>
                <a:ext cx="2717800" cy="43418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2112" y="1574800"/>
              <a:ext cx="2097088" cy="3657600"/>
            </a:xfrm>
            <a:prstGeom prst="rect">
              <a:avLst/>
            </a:prstGeom>
          </p:spPr>
        </p:pic>
      </p:grpSp>
      <p:sp>
        <p:nvSpPr>
          <p:cNvPr id="14" name="框架 13"/>
          <p:cNvSpPr/>
          <p:nvPr/>
        </p:nvSpPr>
        <p:spPr>
          <a:xfrm>
            <a:off x="695144" y="3090446"/>
            <a:ext cx="1755956" cy="1079500"/>
          </a:xfrm>
          <a:prstGeom prst="frame">
            <a:avLst>
              <a:gd name="adj1" fmla="val 6618"/>
            </a:avLst>
          </a:prstGeom>
          <a:solidFill>
            <a:srgbClr val="E3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259677" y="2695714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交易目的</a:t>
            </a:r>
          </a:p>
        </p:txBody>
      </p:sp>
      <p:sp>
        <p:nvSpPr>
          <p:cNvPr id="16" name="矩形 15"/>
          <p:cNvSpPr/>
          <p:nvPr/>
        </p:nvSpPr>
        <p:spPr>
          <a:xfrm>
            <a:off x="7259677" y="306504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資金來源</a:t>
            </a:r>
          </a:p>
        </p:txBody>
      </p:sp>
      <p:sp>
        <p:nvSpPr>
          <p:cNvPr id="17" name="矩形 16"/>
          <p:cNvSpPr/>
          <p:nvPr/>
        </p:nvSpPr>
        <p:spPr>
          <a:xfrm>
            <a:off x="9625255" y="3528651"/>
            <a:ext cx="22365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輸入名下其他銀行帳戶</a:t>
            </a:r>
          </a:p>
        </p:txBody>
      </p:sp>
      <p:sp>
        <p:nvSpPr>
          <p:cNvPr id="18" name="矩形 17"/>
          <p:cNvSpPr/>
          <p:nvPr/>
        </p:nvSpPr>
        <p:spPr>
          <a:xfrm>
            <a:off x="9625255" y="1929189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拍身分證</a:t>
            </a:r>
          </a:p>
        </p:txBody>
      </p:sp>
      <p:sp>
        <p:nvSpPr>
          <p:cNvPr id="20" name="矩形 19"/>
          <p:cNvSpPr/>
          <p:nvPr/>
        </p:nvSpPr>
        <p:spPr>
          <a:xfrm>
            <a:off x="1644364" y="4193342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開立帳戶</a:t>
            </a:r>
          </a:p>
        </p:txBody>
      </p:sp>
    </p:spTree>
    <p:extLst>
      <p:ext uri="{BB962C8B-B14F-4D97-AF65-F5344CB8AC3E}">
        <p14:creationId xmlns:p14="http://schemas.microsoft.com/office/powerpoint/2010/main" val="2766581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https://t1.daumcdn.net/cfile/tistory/24DEB2335978BF040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52" t="10970" r="35127"/>
          <a:stretch/>
        </p:blipFill>
        <p:spPr bwMode="auto">
          <a:xfrm>
            <a:off x="5985042" y="1119568"/>
            <a:ext cx="2984500" cy="5187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群組 4"/>
          <p:cNvGrpSpPr/>
          <p:nvPr/>
        </p:nvGrpSpPr>
        <p:grpSpPr>
          <a:xfrm>
            <a:off x="306070" y="1119568"/>
            <a:ext cx="5678972" cy="5187818"/>
            <a:chOff x="1169670" y="1074442"/>
            <a:chExt cx="5678972" cy="5187818"/>
          </a:xfrm>
        </p:grpSpPr>
        <p:grpSp>
          <p:nvGrpSpPr>
            <p:cNvPr id="2" name="群組 1"/>
            <p:cNvGrpSpPr/>
            <p:nvPr/>
          </p:nvGrpSpPr>
          <p:grpSpPr>
            <a:xfrm>
              <a:off x="1169670" y="1074442"/>
              <a:ext cx="5678972" cy="5187818"/>
              <a:chOff x="102870" y="934742"/>
              <a:chExt cx="5678972" cy="5187818"/>
            </a:xfrm>
          </p:grpSpPr>
          <p:pic>
            <p:nvPicPr>
              <p:cNvPr id="21506" name="Picture 2" descr="https://t1.daumcdn.net/cfile/tistory/2586B2335978BF1906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05" t="4887" r="35056" b="7093"/>
              <a:stretch/>
            </p:blipFill>
            <p:spPr bwMode="auto">
              <a:xfrm>
                <a:off x="102870" y="934742"/>
                <a:ext cx="5678972" cy="51878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" name="Picture 2" descr="https://t1.daumcdn.net/cfile/tistory/24DEB2335978BF0405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811" t="10970" r="30620"/>
              <a:stretch/>
            </p:blipFill>
            <p:spPr bwMode="auto">
              <a:xfrm>
                <a:off x="102870" y="934742"/>
                <a:ext cx="3061902" cy="51878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" name="Picture 2" descr="https://t1.daumcdn.net/cfile/tistory/2586B2335978BF1906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71" t="17471" r="67136" b="20902"/>
            <a:stretch/>
          </p:blipFill>
          <p:spPr bwMode="auto">
            <a:xfrm>
              <a:off x="1409700" y="1701800"/>
              <a:ext cx="2170101" cy="3695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矩形 7"/>
          <p:cNvSpPr/>
          <p:nvPr/>
        </p:nvSpPr>
        <p:spPr>
          <a:xfrm>
            <a:off x="154343" y="434220"/>
            <a:ext cx="1005403" cy="330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帳戶</a:t>
            </a:r>
          </a:p>
        </p:txBody>
      </p:sp>
      <p:sp>
        <p:nvSpPr>
          <p:cNvPr id="9" name="TextBox 12"/>
          <p:cNvSpPr txBox="1"/>
          <p:nvPr/>
        </p:nvSpPr>
        <p:spPr>
          <a:xfrm>
            <a:off x="1152140" y="264494"/>
            <a:ext cx="1877663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開戶</a:t>
            </a:r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限制</a:t>
            </a:r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28448" y="2802713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輸入姓名</a:t>
            </a:r>
          </a:p>
        </p:txBody>
      </p:sp>
      <p:sp>
        <p:nvSpPr>
          <p:cNvPr id="10" name="矩形 9"/>
          <p:cNvSpPr/>
          <p:nvPr/>
        </p:nvSpPr>
        <p:spPr>
          <a:xfrm>
            <a:off x="3945656" y="434220"/>
            <a:ext cx="3480906" cy="700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altLang="zh-TW" sz="1600" dirty="0" err="1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Kakao</a:t>
            </a:r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會免費從此帳號傳送</a:t>
            </a:r>
            <a:r>
              <a:rPr lang="en-US" altLang="zh-TW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元至剛剛填寫的其他銀行帳號</a:t>
            </a:r>
          </a:p>
        </p:txBody>
      </p:sp>
      <p:sp>
        <p:nvSpPr>
          <p:cNvPr id="11" name="矩形 10"/>
          <p:cNvSpPr/>
          <p:nvPr/>
        </p:nvSpPr>
        <p:spPr>
          <a:xfrm>
            <a:off x="1412068" y="3141267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其他銀行帳戶</a:t>
            </a:r>
          </a:p>
        </p:txBody>
      </p:sp>
      <p:cxnSp>
        <p:nvCxnSpPr>
          <p:cNvPr id="13" name="直線單箭頭接點 12"/>
          <p:cNvCxnSpPr/>
          <p:nvPr/>
        </p:nvCxnSpPr>
        <p:spPr>
          <a:xfrm flipV="1">
            <a:off x="4775200" y="1076831"/>
            <a:ext cx="558800" cy="1305095"/>
          </a:xfrm>
          <a:prstGeom prst="straightConnector1">
            <a:avLst/>
          </a:prstGeom>
          <a:ln w="28575">
            <a:solidFill>
              <a:srgbClr val="E34A5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4001476" y="3713477"/>
            <a:ext cx="20393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輸入交易記錄中顯示的“付款人”的姓名</a:t>
            </a:r>
          </a:p>
        </p:txBody>
      </p:sp>
      <p:grpSp>
        <p:nvGrpSpPr>
          <p:cNvPr id="19" name="群組 18"/>
          <p:cNvGrpSpPr/>
          <p:nvPr/>
        </p:nvGrpSpPr>
        <p:grpSpPr>
          <a:xfrm>
            <a:off x="9003485" y="1152583"/>
            <a:ext cx="3158957" cy="2673771"/>
            <a:chOff x="9033043" y="1743584"/>
            <a:chExt cx="3158957" cy="2673771"/>
          </a:xfrm>
        </p:grpSpPr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33043" y="1743584"/>
              <a:ext cx="651042" cy="651042"/>
            </a:xfrm>
            <a:prstGeom prst="rect">
              <a:avLst/>
            </a:prstGeom>
          </p:spPr>
        </p:pic>
        <p:sp>
          <p:nvSpPr>
            <p:cNvPr id="17" name="文字方塊 16"/>
            <p:cNvSpPr txBox="1"/>
            <p:nvPr/>
          </p:nvSpPr>
          <p:spPr>
            <a:xfrm>
              <a:off x="9239584" y="1832032"/>
              <a:ext cx="2952416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開戶限制</a:t>
              </a: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17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歲以上國民可以申請</a:t>
              </a: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每個人</a:t>
              </a:r>
              <a:r>
                <a:rPr lang="zh-TW" altLang="en-US" b="1" u="sng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可申請多個帳戶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數量沒有限制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，但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20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天內不可重複申請</a:t>
              </a: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2" name="圖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8546" y="1746926"/>
            <a:ext cx="2104774" cy="3656219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6191583" y="2763333"/>
            <a:ext cx="1674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E34A5F"/>
                </a:solidFill>
              </a:rPr>
              <a:t>Account Name</a:t>
            </a:r>
            <a:endParaRPr lang="zh-TW" altLang="en-US" sz="1600" dirty="0">
              <a:solidFill>
                <a:srgbClr val="E34A5F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764985" y="2762858"/>
            <a:ext cx="16742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E34A5F"/>
                </a:solidFill>
              </a:rPr>
              <a:t>Account Type</a:t>
            </a:r>
            <a:endParaRPr lang="zh-TW" altLang="en-US" sz="1600" dirty="0">
              <a:solidFill>
                <a:srgbClr val="E34A5F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6943121" y="3572909"/>
            <a:ext cx="2026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E34A5F"/>
                </a:solidFill>
              </a:rPr>
              <a:t>Account Balance</a:t>
            </a:r>
            <a:endParaRPr lang="zh-TW" altLang="en-US" sz="1600" dirty="0">
              <a:solidFill>
                <a:srgbClr val="E34A5F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6765327" y="4021108"/>
            <a:ext cx="1551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E34A5F"/>
                </a:solidFill>
              </a:rPr>
              <a:t>Transfer</a:t>
            </a:r>
            <a:endParaRPr lang="zh-TW" altLang="en-US" sz="1600" dirty="0">
              <a:solidFill>
                <a:srgbClr val="E34A5F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7758968" y="4043931"/>
            <a:ext cx="2315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E34A5F"/>
                </a:solidFill>
              </a:rPr>
              <a:t>Apply for Check Card</a:t>
            </a:r>
            <a:endParaRPr lang="zh-TW" altLang="en-US" sz="1600" dirty="0">
              <a:solidFill>
                <a:srgbClr val="E34A5F"/>
              </a:solidFill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2407"/>
          <a:stretch/>
        </p:blipFill>
        <p:spPr>
          <a:xfrm>
            <a:off x="10251617" y="5082740"/>
            <a:ext cx="2422983" cy="177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63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1DD2A193-6CEB-3D4A-8838-BB4D00CF6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43" y="1724880"/>
            <a:ext cx="3764317" cy="2603280"/>
          </a:xfrm>
          <a:prstGeom prst="rect">
            <a:avLst/>
          </a:prstGeom>
        </p:spPr>
      </p:pic>
      <p:pic>
        <p:nvPicPr>
          <p:cNvPr id="7" name="圖片 6" descr="一張含有 室外, 黑色 的圖片&#10;&#10;自動產生的描述">
            <a:extLst>
              <a:ext uri="{FF2B5EF4-FFF2-40B4-BE49-F238E27FC236}">
                <a16:creationId xmlns:a16="http://schemas.microsoft.com/office/drawing/2014/main" id="{FB891537-2D15-584C-9529-C0C78565BE6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238258" y="1724127"/>
            <a:ext cx="3765600" cy="2604031"/>
          </a:xfrm>
          <a:prstGeom prst="rect">
            <a:avLst/>
          </a:prstGeom>
        </p:spPr>
      </p:pic>
      <p:pic>
        <p:nvPicPr>
          <p:cNvPr id="5" name="圖片 4" descr="一張含有 相片, 黑色 的圖片&#10;&#10;自動產生的描述">
            <a:extLst>
              <a:ext uri="{FF2B5EF4-FFF2-40B4-BE49-F238E27FC236}">
                <a16:creationId xmlns:a16="http://schemas.microsoft.com/office/drawing/2014/main" id="{8607D27D-9DFE-A642-86D9-81785705A498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15700"/>
          <a:stretch/>
        </p:blipFill>
        <p:spPr>
          <a:xfrm>
            <a:off x="8262496" y="1724128"/>
            <a:ext cx="3765600" cy="2604031"/>
          </a:xfrm>
          <a:prstGeom prst="rect">
            <a:avLst/>
          </a:prstGeom>
        </p:spPr>
      </p:pic>
      <p:sp>
        <p:nvSpPr>
          <p:cNvPr id="8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矩形 10"/>
          <p:cNvSpPr/>
          <p:nvPr/>
        </p:nvSpPr>
        <p:spPr>
          <a:xfrm>
            <a:off x="154343" y="434220"/>
            <a:ext cx="1826141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銀行概念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1856" y="4486450"/>
            <a:ext cx="5358848" cy="23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786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t1.daumcdn.net/cfile/tistory/998C5F3E5B42EBC61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92" t="24100" r="27659" b="11807"/>
          <a:stretch/>
        </p:blipFill>
        <p:spPr bwMode="auto">
          <a:xfrm>
            <a:off x="5974078" y="664604"/>
            <a:ext cx="5237871" cy="551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729304" y="1612400"/>
            <a:ext cx="461834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4444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方法一：</a:t>
            </a:r>
            <a:endParaRPr lang="en-US" altLang="zh-TW" dirty="0">
              <a:solidFill>
                <a:srgbClr val="44444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4444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en-US" altLang="zh-TW" dirty="0">
                <a:solidFill>
                  <a:srgbClr val="4444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dirty="0">
                <a:solidFill>
                  <a:srgbClr val="4444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“全部”</a:t>
            </a:r>
            <a:r>
              <a:rPr lang="en-US" altLang="zh-TW" dirty="0">
                <a:solidFill>
                  <a:srgbClr val="4444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&gt;“</a:t>
            </a:r>
            <a:r>
              <a:rPr lang="zh-TW" altLang="en-US" dirty="0">
                <a:solidFill>
                  <a:srgbClr val="4444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客戶中心”</a:t>
            </a:r>
            <a:r>
              <a:rPr lang="en-US" altLang="zh-TW" dirty="0">
                <a:solidFill>
                  <a:srgbClr val="4444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&gt;“</a:t>
            </a:r>
            <a:r>
              <a:rPr lang="zh-TW" altLang="en-US" dirty="0">
                <a:solidFill>
                  <a:srgbClr val="4444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頒發證書”</a:t>
            </a:r>
            <a:r>
              <a:rPr lang="en-US" altLang="zh-TW" dirty="0">
                <a:solidFill>
                  <a:srgbClr val="4444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&gt;“</a:t>
            </a:r>
            <a:r>
              <a:rPr lang="zh-TW" altLang="en-US" dirty="0">
                <a:solidFill>
                  <a:srgbClr val="4444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開立帳戶確認” </a:t>
            </a:r>
            <a:endParaRPr lang="en-US" altLang="zh-TW" dirty="0">
              <a:solidFill>
                <a:srgbClr val="44444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4444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方法二：</a:t>
            </a:r>
            <a:endParaRPr lang="en-US" altLang="zh-TW" dirty="0">
              <a:solidFill>
                <a:srgbClr val="44444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4444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en-US" altLang="zh-TW" dirty="0">
                <a:solidFill>
                  <a:srgbClr val="4444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PC </a:t>
            </a:r>
            <a:r>
              <a:rPr lang="zh-TW" altLang="en-US" dirty="0">
                <a:solidFill>
                  <a:srgbClr val="4444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官網“客戶中心”</a:t>
            </a:r>
            <a:r>
              <a:rPr lang="en-US" altLang="zh-TW" dirty="0">
                <a:solidFill>
                  <a:srgbClr val="4444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&gt;“</a:t>
            </a:r>
            <a:r>
              <a:rPr lang="zh-TW" altLang="en-US" dirty="0">
                <a:solidFill>
                  <a:srgbClr val="4444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證書”</a:t>
            </a:r>
            <a:r>
              <a:rPr lang="en-US" altLang="zh-TW" dirty="0">
                <a:solidFill>
                  <a:srgbClr val="4444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&gt;“</a:t>
            </a:r>
            <a:r>
              <a:rPr lang="zh-TW" altLang="en-US" dirty="0">
                <a:solidFill>
                  <a:srgbClr val="4444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我的證書頒發歷史”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154343" y="434220"/>
            <a:ext cx="1005403" cy="330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帳戶</a:t>
            </a:r>
          </a:p>
        </p:txBody>
      </p:sp>
      <p:sp>
        <p:nvSpPr>
          <p:cNvPr id="7" name="TextBox 12"/>
          <p:cNvSpPr txBox="1"/>
          <p:nvPr/>
        </p:nvSpPr>
        <p:spPr>
          <a:xfrm>
            <a:off x="1152140" y="264494"/>
            <a:ext cx="1877663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申請存摺副本</a:t>
            </a:r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23943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600657" y="1057116"/>
            <a:ext cx="2695961" cy="5253627"/>
            <a:chOff x="5863739" y="155762"/>
            <a:chExt cx="3138593" cy="6384203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2"/>
            <a:srcRect l="51559"/>
            <a:stretch/>
          </p:blipFill>
          <p:spPr>
            <a:xfrm>
              <a:off x="5863739" y="155762"/>
              <a:ext cx="3138593" cy="6384203"/>
            </a:xfrm>
            <a:prstGeom prst="rect">
              <a:avLst/>
            </a:prstGeom>
          </p:spPr>
        </p:pic>
        <p:grpSp>
          <p:nvGrpSpPr>
            <p:cNvPr id="11" name="群組 10"/>
            <p:cNvGrpSpPr/>
            <p:nvPr/>
          </p:nvGrpSpPr>
          <p:grpSpPr>
            <a:xfrm>
              <a:off x="6189407" y="976292"/>
              <a:ext cx="2555348" cy="4806322"/>
              <a:chOff x="608792" y="-81888"/>
              <a:chExt cx="3856343" cy="6939888"/>
            </a:xfrm>
          </p:grpSpPr>
          <p:pic>
            <p:nvPicPr>
              <p:cNvPr id="12" name="圖片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8792" y="0"/>
                <a:ext cx="3856343" cy="6858000"/>
              </a:xfrm>
              <a:prstGeom prst="rect">
                <a:avLst/>
              </a:prstGeom>
            </p:spPr>
          </p:pic>
          <p:pic>
            <p:nvPicPr>
              <p:cNvPr id="13" name="圖片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8792" y="-81888"/>
                <a:ext cx="3856343" cy="6409385"/>
              </a:xfrm>
              <a:prstGeom prst="rect">
                <a:avLst/>
              </a:prstGeom>
            </p:spPr>
          </p:pic>
        </p:grpSp>
      </p:grpSp>
      <p:sp>
        <p:nvSpPr>
          <p:cNvPr id="6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群組 23"/>
          <p:cNvGrpSpPr/>
          <p:nvPr/>
        </p:nvGrpSpPr>
        <p:grpSpPr>
          <a:xfrm>
            <a:off x="3233094" y="1057115"/>
            <a:ext cx="2695961" cy="5253627"/>
            <a:chOff x="3029894" y="765015"/>
            <a:chExt cx="2695961" cy="5253627"/>
          </a:xfrm>
        </p:grpSpPr>
        <p:grpSp>
          <p:nvGrpSpPr>
            <p:cNvPr id="14" name="群組 13"/>
            <p:cNvGrpSpPr/>
            <p:nvPr/>
          </p:nvGrpSpPr>
          <p:grpSpPr>
            <a:xfrm>
              <a:off x="3029894" y="765015"/>
              <a:ext cx="2695961" cy="5253627"/>
              <a:chOff x="5863739" y="155762"/>
              <a:chExt cx="3138593" cy="6384203"/>
            </a:xfrm>
          </p:grpSpPr>
          <p:pic>
            <p:nvPicPr>
              <p:cNvPr id="15" name="圖片 14"/>
              <p:cNvPicPr>
                <a:picLocks noChangeAspect="1"/>
              </p:cNvPicPr>
              <p:nvPr/>
            </p:nvPicPr>
            <p:blipFill rotWithShape="1">
              <a:blip r:embed="rId2"/>
              <a:srcRect l="51559"/>
              <a:stretch/>
            </p:blipFill>
            <p:spPr>
              <a:xfrm>
                <a:off x="5863739" y="155762"/>
                <a:ext cx="3138593" cy="6384203"/>
              </a:xfrm>
              <a:prstGeom prst="rect">
                <a:avLst/>
              </a:prstGeom>
            </p:spPr>
          </p:pic>
          <p:grpSp>
            <p:nvGrpSpPr>
              <p:cNvPr id="16" name="群組 15"/>
              <p:cNvGrpSpPr/>
              <p:nvPr/>
            </p:nvGrpSpPr>
            <p:grpSpPr>
              <a:xfrm>
                <a:off x="6189407" y="976292"/>
                <a:ext cx="2555348" cy="4806322"/>
                <a:chOff x="608792" y="-81888"/>
                <a:chExt cx="3856343" cy="6939888"/>
              </a:xfrm>
            </p:grpSpPr>
            <p:pic>
              <p:nvPicPr>
                <p:cNvPr id="17" name="圖片 1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8792" y="0"/>
                  <a:ext cx="3856343" cy="6858000"/>
                </a:xfrm>
                <a:prstGeom prst="rect">
                  <a:avLst/>
                </a:prstGeom>
              </p:spPr>
            </p:pic>
            <p:pic>
              <p:nvPicPr>
                <p:cNvPr id="18" name="圖片 17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8792" y="-81888"/>
                  <a:ext cx="3856343" cy="6409385"/>
                </a:xfrm>
                <a:prstGeom prst="rect">
                  <a:avLst/>
                </a:prstGeom>
              </p:spPr>
            </p:pic>
          </p:grpSp>
        </p:grpSp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89790" y="1440237"/>
              <a:ext cx="2184376" cy="3683821"/>
            </a:xfrm>
            <a:prstGeom prst="rect">
              <a:avLst/>
            </a:prstGeom>
          </p:spPr>
        </p:pic>
      </p:grpSp>
      <p:grpSp>
        <p:nvGrpSpPr>
          <p:cNvPr id="26" name="群組 25"/>
          <p:cNvGrpSpPr/>
          <p:nvPr/>
        </p:nvGrpSpPr>
        <p:grpSpPr>
          <a:xfrm>
            <a:off x="5898618" y="1057114"/>
            <a:ext cx="2695961" cy="5253627"/>
            <a:chOff x="5695418" y="765014"/>
            <a:chExt cx="2695961" cy="5253627"/>
          </a:xfrm>
        </p:grpSpPr>
        <p:grpSp>
          <p:nvGrpSpPr>
            <p:cNvPr id="19" name="群組 18"/>
            <p:cNvGrpSpPr/>
            <p:nvPr/>
          </p:nvGrpSpPr>
          <p:grpSpPr>
            <a:xfrm>
              <a:off x="5695418" y="765014"/>
              <a:ext cx="2695961" cy="5253627"/>
              <a:chOff x="5863739" y="155762"/>
              <a:chExt cx="3138593" cy="6384203"/>
            </a:xfrm>
          </p:grpSpPr>
          <p:pic>
            <p:nvPicPr>
              <p:cNvPr id="20" name="圖片 19"/>
              <p:cNvPicPr>
                <a:picLocks noChangeAspect="1"/>
              </p:cNvPicPr>
              <p:nvPr/>
            </p:nvPicPr>
            <p:blipFill rotWithShape="1">
              <a:blip r:embed="rId2"/>
              <a:srcRect l="51559"/>
              <a:stretch/>
            </p:blipFill>
            <p:spPr>
              <a:xfrm>
                <a:off x="5863739" y="155762"/>
                <a:ext cx="3138593" cy="6384203"/>
              </a:xfrm>
              <a:prstGeom prst="rect">
                <a:avLst/>
              </a:prstGeom>
            </p:spPr>
          </p:pic>
          <p:grpSp>
            <p:nvGrpSpPr>
              <p:cNvPr id="21" name="群組 20"/>
              <p:cNvGrpSpPr/>
              <p:nvPr/>
            </p:nvGrpSpPr>
            <p:grpSpPr>
              <a:xfrm>
                <a:off x="6189407" y="976292"/>
                <a:ext cx="2555348" cy="4806322"/>
                <a:chOff x="608792" y="-81888"/>
                <a:chExt cx="3856343" cy="6939888"/>
              </a:xfrm>
            </p:grpSpPr>
            <p:pic>
              <p:nvPicPr>
                <p:cNvPr id="22" name="圖片 2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8792" y="0"/>
                  <a:ext cx="3856343" cy="6858000"/>
                </a:xfrm>
                <a:prstGeom prst="rect">
                  <a:avLst/>
                </a:prstGeom>
              </p:spPr>
            </p:pic>
            <p:pic>
              <p:nvPicPr>
                <p:cNvPr id="23" name="圖片 22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8792" y="-81888"/>
                  <a:ext cx="3856343" cy="6409385"/>
                </a:xfrm>
                <a:prstGeom prst="rect">
                  <a:avLst/>
                </a:prstGeom>
              </p:spPr>
            </p:pic>
          </p:grpSp>
        </p:grpSp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85751" y="1409244"/>
              <a:ext cx="2184376" cy="3683821"/>
            </a:xfrm>
            <a:prstGeom prst="rect">
              <a:avLst/>
            </a:prstGeom>
          </p:spPr>
        </p:pic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6"/>
            <a:srcRect b="4909"/>
            <a:stretch/>
          </p:blipFill>
          <p:spPr>
            <a:xfrm>
              <a:off x="5985751" y="1841501"/>
              <a:ext cx="2184376" cy="3238864"/>
            </a:xfrm>
            <a:prstGeom prst="rect">
              <a:avLst/>
            </a:prstGeom>
          </p:spPr>
        </p:pic>
      </p:grpSp>
      <p:sp>
        <p:nvSpPr>
          <p:cNvPr id="27" name="框架 26"/>
          <p:cNvSpPr/>
          <p:nvPr/>
        </p:nvSpPr>
        <p:spPr>
          <a:xfrm>
            <a:off x="4131765" y="2878910"/>
            <a:ext cx="1015695" cy="461190"/>
          </a:xfrm>
          <a:prstGeom prst="frame">
            <a:avLst/>
          </a:prstGeom>
          <a:solidFill>
            <a:srgbClr val="E3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37" name="群組 36"/>
          <p:cNvGrpSpPr/>
          <p:nvPr/>
        </p:nvGrpSpPr>
        <p:grpSpPr>
          <a:xfrm>
            <a:off x="8544403" y="1057114"/>
            <a:ext cx="2695961" cy="5253627"/>
            <a:chOff x="8341203" y="765014"/>
            <a:chExt cx="2695961" cy="5253627"/>
          </a:xfrm>
        </p:grpSpPr>
        <p:grpSp>
          <p:nvGrpSpPr>
            <p:cNvPr id="29" name="群組 28"/>
            <p:cNvGrpSpPr/>
            <p:nvPr/>
          </p:nvGrpSpPr>
          <p:grpSpPr>
            <a:xfrm>
              <a:off x="8341203" y="765014"/>
              <a:ext cx="2695961" cy="5253627"/>
              <a:chOff x="5695418" y="765014"/>
              <a:chExt cx="2695961" cy="5253627"/>
            </a:xfrm>
          </p:grpSpPr>
          <p:grpSp>
            <p:nvGrpSpPr>
              <p:cNvPr id="30" name="群組 29"/>
              <p:cNvGrpSpPr/>
              <p:nvPr/>
            </p:nvGrpSpPr>
            <p:grpSpPr>
              <a:xfrm>
                <a:off x="5695418" y="765014"/>
                <a:ext cx="2695961" cy="5253627"/>
                <a:chOff x="5863739" y="155762"/>
                <a:chExt cx="3138593" cy="6384203"/>
              </a:xfrm>
            </p:grpSpPr>
            <p:pic>
              <p:nvPicPr>
                <p:cNvPr id="33" name="圖片 32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51559"/>
                <a:stretch/>
              </p:blipFill>
              <p:spPr>
                <a:xfrm>
                  <a:off x="5863739" y="155762"/>
                  <a:ext cx="3138593" cy="6384203"/>
                </a:xfrm>
                <a:prstGeom prst="rect">
                  <a:avLst/>
                </a:prstGeom>
              </p:spPr>
            </p:pic>
            <p:grpSp>
              <p:nvGrpSpPr>
                <p:cNvPr id="34" name="群組 33"/>
                <p:cNvGrpSpPr/>
                <p:nvPr/>
              </p:nvGrpSpPr>
              <p:grpSpPr>
                <a:xfrm>
                  <a:off x="6189407" y="976292"/>
                  <a:ext cx="2555348" cy="4806322"/>
                  <a:chOff x="608792" y="-81888"/>
                  <a:chExt cx="3856343" cy="6939888"/>
                </a:xfrm>
              </p:grpSpPr>
              <p:pic>
                <p:nvPicPr>
                  <p:cNvPr id="35" name="圖片 34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08792" y="0"/>
                    <a:ext cx="3856343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圖片 35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08792" y="-81888"/>
                    <a:ext cx="3856343" cy="6409385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1" name="圖片 3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85751" y="1409244"/>
                <a:ext cx="2184376" cy="3683821"/>
              </a:xfrm>
              <a:prstGeom prst="rect">
                <a:avLst/>
              </a:prstGeom>
            </p:spPr>
          </p:pic>
          <p:pic>
            <p:nvPicPr>
              <p:cNvPr id="32" name="圖片 31"/>
              <p:cNvPicPr>
                <a:picLocks noChangeAspect="1"/>
              </p:cNvPicPr>
              <p:nvPr/>
            </p:nvPicPr>
            <p:blipFill rotWithShape="1">
              <a:blip r:embed="rId6"/>
              <a:srcRect b="4909"/>
              <a:stretch/>
            </p:blipFill>
            <p:spPr>
              <a:xfrm>
                <a:off x="5985751" y="1841501"/>
                <a:ext cx="2184376" cy="3238864"/>
              </a:xfrm>
              <a:prstGeom prst="rect">
                <a:avLst/>
              </a:prstGeom>
            </p:spPr>
          </p:pic>
        </p:grpSp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12631" y="1359041"/>
              <a:ext cx="2203281" cy="3726917"/>
            </a:xfrm>
            <a:prstGeom prst="rect">
              <a:avLst/>
            </a:prstGeom>
          </p:spPr>
        </p:pic>
      </p:grpSp>
      <p:sp>
        <p:nvSpPr>
          <p:cNvPr id="40" name="矩形 39"/>
          <p:cNvSpPr/>
          <p:nvPr/>
        </p:nvSpPr>
        <p:spPr>
          <a:xfrm>
            <a:off x="4619717" y="3017438"/>
            <a:ext cx="1615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0"/>
              </a:spcAft>
            </a:pPr>
            <a:r>
              <a:rPr lang="zh-TW" altLang="en-US" kern="1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添加</a:t>
            </a:r>
            <a:endParaRPr lang="zh-TW" altLang="zh-TW" kern="100" dirty="0">
              <a:solidFill>
                <a:srgbClr val="E34A5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661804" y="3842938"/>
            <a:ext cx="1615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0"/>
              </a:spcAft>
            </a:pPr>
            <a:r>
              <a:rPr lang="en-US" altLang="zh-TW" kern="1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Safe box</a:t>
            </a:r>
            <a:endParaRPr lang="zh-TW" altLang="zh-TW" kern="100" dirty="0">
              <a:solidFill>
                <a:srgbClr val="E34A5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54343" y="434220"/>
            <a:ext cx="1005403" cy="330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帳戶</a:t>
            </a:r>
          </a:p>
        </p:txBody>
      </p:sp>
      <p:sp>
        <p:nvSpPr>
          <p:cNvPr id="39" name="TextBox 12"/>
          <p:cNvSpPr txBox="1"/>
          <p:nvPr/>
        </p:nvSpPr>
        <p:spPr>
          <a:xfrm>
            <a:off x="1152140" y="264494"/>
            <a:ext cx="1877663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Safe</a:t>
            </a: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Box</a:t>
            </a:r>
          </a:p>
        </p:txBody>
      </p:sp>
      <p:grpSp>
        <p:nvGrpSpPr>
          <p:cNvPr id="3" name="群組 2"/>
          <p:cNvGrpSpPr/>
          <p:nvPr/>
        </p:nvGrpSpPr>
        <p:grpSpPr>
          <a:xfrm>
            <a:off x="4369662" y="211977"/>
            <a:ext cx="7114240" cy="742324"/>
            <a:chOff x="4395062" y="162531"/>
            <a:chExt cx="7114240" cy="742324"/>
          </a:xfrm>
        </p:grpSpPr>
        <p:sp>
          <p:nvSpPr>
            <p:cNvPr id="5" name="矩形 4"/>
            <p:cNvSpPr/>
            <p:nvPr/>
          </p:nvSpPr>
          <p:spPr>
            <a:xfrm>
              <a:off x="5046104" y="171321"/>
              <a:ext cx="6463198" cy="7335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ts val="2500"/>
                </a:lnSpc>
                <a:buFont typeface="+mj-lt"/>
                <a:buAutoNum type="arabicPeriod"/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即使只投入一天，也可以獲得每年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1.2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％（稅前）的利息</a:t>
              </a: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>
                <a:lnSpc>
                  <a:spcPts val="2500"/>
                </a:lnSpc>
                <a:buFont typeface="+mj-lt"/>
                <a:buAutoNum type="arabicPeriod"/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每個帳戶皆可申請一個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Safe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box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2" name="圖片 41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395062" y="162531"/>
              <a:ext cx="651042" cy="651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9833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664157" y="765016"/>
            <a:ext cx="2695961" cy="5253627"/>
            <a:chOff x="5863739" y="155762"/>
            <a:chExt cx="3138593" cy="6384203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2"/>
            <a:srcRect l="51559"/>
            <a:stretch/>
          </p:blipFill>
          <p:spPr>
            <a:xfrm>
              <a:off x="5863739" y="155762"/>
              <a:ext cx="3138593" cy="6384203"/>
            </a:xfrm>
            <a:prstGeom prst="rect">
              <a:avLst/>
            </a:prstGeom>
          </p:spPr>
        </p:pic>
        <p:grpSp>
          <p:nvGrpSpPr>
            <p:cNvPr id="14" name="群組 13"/>
            <p:cNvGrpSpPr/>
            <p:nvPr/>
          </p:nvGrpSpPr>
          <p:grpSpPr>
            <a:xfrm>
              <a:off x="6189407" y="976292"/>
              <a:ext cx="2555348" cy="4806322"/>
              <a:chOff x="608792" y="-81888"/>
              <a:chExt cx="3856343" cy="6939888"/>
            </a:xfrm>
          </p:grpSpPr>
          <p:pic>
            <p:nvPicPr>
              <p:cNvPr id="15" name="圖片 1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8792" y="0"/>
                <a:ext cx="3856343" cy="6858000"/>
              </a:xfrm>
              <a:prstGeom prst="rect">
                <a:avLst/>
              </a:prstGeom>
            </p:spPr>
          </p:pic>
          <p:pic>
            <p:nvPicPr>
              <p:cNvPr id="16" name="圖片 1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8792" y="-81888"/>
                <a:ext cx="3856343" cy="6409385"/>
              </a:xfrm>
              <a:prstGeom prst="rect">
                <a:avLst/>
              </a:prstGeom>
            </p:spPr>
          </p:pic>
        </p:grpSp>
      </p:grpSp>
      <p:grpSp>
        <p:nvGrpSpPr>
          <p:cNvPr id="17" name="群組 16"/>
          <p:cNvGrpSpPr/>
          <p:nvPr/>
        </p:nvGrpSpPr>
        <p:grpSpPr>
          <a:xfrm>
            <a:off x="3296594" y="765015"/>
            <a:ext cx="2695961" cy="5253627"/>
            <a:chOff x="3029894" y="765015"/>
            <a:chExt cx="2695961" cy="5253627"/>
          </a:xfrm>
        </p:grpSpPr>
        <p:grpSp>
          <p:nvGrpSpPr>
            <p:cNvPr id="18" name="群組 17"/>
            <p:cNvGrpSpPr/>
            <p:nvPr/>
          </p:nvGrpSpPr>
          <p:grpSpPr>
            <a:xfrm>
              <a:off x="3029894" y="765015"/>
              <a:ext cx="2695961" cy="5253627"/>
              <a:chOff x="5863739" y="155762"/>
              <a:chExt cx="3138593" cy="6384203"/>
            </a:xfrm>
          </p:grpSpPr>
          <p:pic>
            <p:nvPicPr>
              <p:cNvPr id="20" name="圖片 19"/>
              <p:cNvPicPr>
                <a:picLocks noChangeAspect="1"/>
              </p:cNvPicPr>
              <p:nvPr/>
            </p:nvPicPr>
            <p:blipFill rotWithShape="1">
              <a:blip r:embed="rId2"/>
              <a:srcRect l="51559"/>
              <a:stretch/>
            </p:blipFill>
            <p:spPr>
              <a:xfrm>
                <a:off x="5863739" y="155762"/>
                <a:ext cx="3138593" cy="6384203"/>
              </a:xfrm>
              <a:prstGeom prst="rect">
                <a:avLst/>
              </a:prstGeom>
            </p:spPr>
          </p:pic>
          <p:grpSp>
            <p:nvGrpSpPr>
              <p:cNvPr id="21" name="群組 20"/>
              <p:cNvGrpSpPr/>
              <p:nvPr/>
            </p:nvGrpSpPr>
            <p:grpSpPr>
              <a:xfrm>
                <a:off x="6189407" y="976292"/>
                <a:ext cx="2555348" cy="4806322"/>
                <a:chOff x="608792" y="-81888"/>
                <a:chExt cx="3856343" cy="6939888"/>
              </a:xfrm>
            </p:grpSpPr>
            <p:pic>
              <p:nvPicPr>
                <p:cNvPr id="22" name="圖片 2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8792" y="0"/>
                  <a:ext cx="3856343" cy="6858000"/>
                </a:xfrm>
                <a:prstGeom prst="rect">
                  <a:avLst/>
                </a:prstGeom>
              </p:spPr>
            </p:pic>
            <p:pic>
              <p:nvPicPr>
                <p:cNvPr id="23" name="圖片 22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8792" y="-81888"/>
                  <a:ext cx="3856343" cy="6409385"/>
                </a:xfrm>
                <a:prstGeom prst="rect">
                  <a:avLst/>
                </a:prstGeom>
              </p:spPr>
            </p:pic>
          </p:grpSp>
        </p:grpSp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89790" y="1440237"/>
              <a:ext cx="2184376" cy="3683821"/>
            </a:xfrm>
            <a:prstGeom prst="rect">
              <a:avLst/>
            </a:prstGeom>
          </p:spPr>
        </p:pic>
      </p:grpSp>
      <p:grpSp>
        <p:nvGrpSpPr>
          <p:cNvPr id="32" name="群組 31"/>
          <p:cNvGrpSpPr/>
          <p:nvPr/>
        </p:nvGrpSpPr>
        <p:grpSpPr>
          <a:xfrm>
            <a:off x="8607903" y="765014"/>
            <a:ext cx="2695961" cy="5253627"/>
            <a:chOff x="8341203" y="765014"/>
            <a:chExt cx="2695961" cy="5253627"/>
          </a:xfrm>
        </p:grpSpPr>
        <p:grpSp>
          <p:nvGrpSpPr>
            <p:cNvPr id="33" name="群組 32"/>
            <p:cNvGrpSpPr/>
            <p:nvPr/>
          </p:nvGrpSpPr>
          <p:grpSpPr>
            <a:xfrm>
              <a:off x="8341203" y="765014"/>
              <a:ext cx="2695961" cy="5253627"/>
              <a:chOff x="5695418" y="765014"/>
              <a:chExt cx="2695961" cy="5253627"/>
            </a:xfrm>
          </p:grpSpPr>
          <p:grpSp>
            <p:nvGrpSpPr>
              <p:cNvPr id="35" name="群組 34"/>
              <p:cNvGrpSpPr/>
              <p:nvPr/>
            </p:nvGrpSpPr>
            <p:grpSpPr>
              <a:xfrm>
                <a:off x="5695418" y="765014"/>
                <a:ext cx="2695961" cy="5253627"/>
                <a:chOff x="5863739" y="155762"/>
                <a:chExt cx="3138593" cy="6384203"/>
              </a:xfrm>
            </p:grpSpPr>
            <p:pic>
              <p:nvPicPr>
                <p:cNvPr id="38" name="圖片 37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51559"/>
                <a:stretch/>
              </p:blipFill>
              <p:spPr>
                <a:xfrm>
                  <a:off x="5863739" y="155762"/>
                  <a:ext cx="3138593" cy="6384203"/>
                </a:xfrm>
                <a:prstGeom prst="rect">
                  <a:avLst/>
                </a:prstGeom>
              </p:spPr>
            </p:pic>
            <p:grpSp>
              <p:nvGrpSpPr>
                <p:cNvPr id="39" name="群組 38"/>
                <p:cNvGrpSpPr/>
                <p:nvPr/>
              </p:nvGrpSpPr>
              <p:grpSpPr>
                <a:xfrm>
                  <a:off x="6189407" y="976292"/>
                  <a:ext cx="2555348" cy="4806322"/>
                  <a:chOff x="608792" y="-81888"/>
                  <a:chExt cx="3856343" cy="6939888"/>
                </a:xfrm>
              </p:grpSpPr>
              <p:pic>
                <p:nvPicPr>
                  <p:cNvPr id="40" name="圖片 39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08792" y="0"/>
                    <a:ext cx="3856343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41" name="圖片 40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08792" y="-81888"/>
                    <a:ext cx="3856343" cy="6409385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6" name="圖片 3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85751" y="1409244"/>
                <a:ext cx="2184376" cy="3683821"/>
              </a:xfrm>
              <a:prstGeom prst="rect">
                <a:avLst/>
              </a:prstGeom>
            </p:spPr>
          </p:pic>
          <p:pic>
            <p:nvPicPr>
              <p:cNvPr id="37" name="圖片 36"/>
              <p:cNvPicPr>
                <a:picLocks noChangeAspect="1"/>
              </p:cNvPicPr>
              <p:nvPr/>
            </p:nvPicPr>
            <p:blipFill rotWithShape="1">
              <a:blip r:embed="rId6"/>
              <a:srcRect b="4909"/>
              <a:stretch/>
            </p:blipFill>
            <p:spPr>
              <a:xfrm>
                <a:off x="5985751" y="1841501"/>
                <a:ext cx="2184376" cy="3238864"/>
              </a:xfrm>
              <a:prstGeom prst="rect">
                <a:avLst/>
              </a:prstGeom>
            </p:spPr>
          </p:pic>
        </p:grpSp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12631" y="1359041"/>
              <a:ext cx="2203281" cy="3726917"/>
            </a:xfrm>
            <a:prstGeom prst="rect">
              <a:avLst/>
            </a:prstGeom>
          </p:spPr>
        </p:pic>
      </p:grpSp>
      <p:pic>
        <p:nvPicPr>
          <p:cNvPr id="3" name="圖片 2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97414" y="1327409"/>
            <a:ext cx="2268000" cy="4068000"/>
          </a:xfrm>
          <a:prstGeom prst="rect">
            <a:avLst/>
          </a:prstGeom>
        </p:spPr>
      </p:pic>
      <p:pic>
        <p:nvPicPr>
          <p:cNvPr id="4" name="圖片 3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556176" y="1327409"/>
            <a:ext cx="2268000" cy="4068000"/>
          </a:xfrm>
          <a:prstGeom prst="rect">
            <a:avLst/>
          </a:prstGeom>
        </p:spPr>
      </p:pic>
      <p:grpSp>
        <p:nvGrpSpPr>
          <p:cNvPr id="44" name="群組 43"/>
          <p:cNvGrpSpPr/>
          <p:nvPr/>
        </p:nvGrpSpPr>
        <p:grpSpPr>
          <a:xfrm>
            <a:off x="5962118" y="765014"/>
            <a:ext cx="2695961" cy="5253627"/>
            <a:chOff x="5962118" y="765014"/>
            <a:chExt cx="2695961" cy="5253627"/>
          </a:xfrm>
        </p:grpSpPr>
        <p:grpSp>
          <p:nvGrpSpPr>
            <p:cNvPr id="24" name="群組 23"/>
            <p:cNvGrpSpPr/>
            <p:nvPr/>
          </p:nvGrpSpPr>
          <p:grpSpPr>
            <a:xfrm>
              <a:off x="5962118" y="765014"/>
              <a:ext cx="2695961" cy="5253627"/>
              <a:chOff x="5695418" y="765014"/>
              <a:chExt cx="2695961" cy="5253627"/>
            </a:xfrm>
          </p:grpSpPr>
          <p:grpSp>
            <p:nvGrpSpPr>
              <p:cNvPr id="25" name="群組 24"/>
              <p:cNvGrpSpPr/>
              <p:nvPr/>
            </p:nvGrpSpPr>
            <p:grpSpPr>
              <a:xfrm>
                <a:off x="5695418" y="765014"/>
                <a:ext cx="2695961" cy="5253627"/>
                <a:chOff x="5863739" y="155762"/>
                <a:chExt cx="3138593" cy="6384203"/>
              </a:xfrm>
            </p:grpSpPr>
            <p:pic>
              <p:nvPicPr>
                <p:cNvPr id="28" name="圖片 27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51559"/>
                <a:stretch/>
              </p:blipFill>
              <p:spPr>
                <a:xfrm>
                  <a:off x="5863739" y="155762"/>
                  <a:ext cx="3138593" cy="6384203"/>
                </a:xfrm>
                <a:prstGeom prst="rect">
                  <a:avLst/>
                </a:prstGeom>
              </p:spPr>
            </p:pic>
            <p:grpSp>
              <p:nvGrpSpPr>
                <p:cNvPr id="29" name="群組 28"/>
                <p:cNvGrpSpPr/>
                <p:nvPr/>
              </p:nvGrpSpPr>
              <p:grpSpPr>
                <a:xfrm>
                  <a:off x="6189407" y="976292"/>
                  <a:ext cx="2555348" cy="4806322"/>
                  <a:chOff x="608792" y="-81888"/>
                  <a:chExt cx="3856343" cy="6939888"/>
                </a:xfrm>
              </p:grpSpPr>
              <p:pic>
                <p:nvPicPr>
                  <p:cNvPr id="30" name="圖片 29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08792" y="0"/>
                    <a:ext cx="3856343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31" name="圖片 30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08792" y="-81888"/>
                    <a:ext cx="3856343" cy="6409385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26" name="圖片 2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85751" y="1409244"/>
                <a:ext cx="2184376" cy="3683821"/>
              </a:xfrm>
              <a:prstGeom prst="rect">
                <a:avLst/>
              </a:prstGeom>
            </p:spPr>
          </p:pic>
          <p:pic>
            <p:nvPicPr>
              <p:cNvPr id="27" name="圖片 26"/>
              <p:cNvPicPr>
                <a:picLocks noChangeAspect="1"/>
              </p:cNvPicPr>
              <p:nvPr/>
            </p:nvPicPr>
            <p:blipFill rotWithShape="1">
              <a:blip r:embed="rId6"/>
              <a:srcRect b="4909"/>
              <a:stretch/>
            </p:blipFill>
            <p:spPr>
              <a:xfrm>
                <a:off x="5985751" y="1841501"/>
                <a:ext cx="2184376" cy="3238864"/>
              </a:xfrm>
              <a:prstGeom prst="rect">
                <a:avLst/>
              </a:prstGeom>
            </p:spPr>
          </p:pic>
        </p:grpSp>
        <p:pic>
          <p:nvPicPr>
            <p:cNvPr id="5" name="圖片 4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25122" y="1327409"/>
              <a:ext cx="2268000" cy="4068000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6006278" y="4153481"/>
            <a:ext cx="2207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E34A5F"/>
                </a:solidFill>
              </a:rPr>
              <a:t>Set Amount to Freeze</a:t>
            </a:r>
          </a:p>
        </p:txBody>
      </p:sp>
      <p:sp>
        <p:nvSpPr>
          <p:cNvPr id="7" name="矩形 6"/>
          <p:cNvSpPr/>
          <p:nvPr/>
        </p:nvSpPr>
        <p:spPr>
          <a:xfrm>
            <a:off x="7426004" y="5426402"/>
            <a:ext cx="1422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E34A5F"/>
                </a:solidFill>
              </a:rPr>
              <a:t>Total Balance</a:t>
            </a:r>
          </a:p>
        </p:txBody>
      </p:sp>
      <p:sp>
        <p:nvSpPr>
          <p:cNvPr id="8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圖片 10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8899838" y="1550406"/>
            <a:ext cx="2183232" cy="3845003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 rotWithShape="1">
          <a:blip r:embed="rId12"/>
          <a:srcRect t="10873"/>
          <a:stretch/>
        </p:blipFill>
        <p:spPr>
          <a:xfrm>
            <a:off x="9511015" y="1773305"/>
            <a:ext cx="2680985" cy="1618522"/>
          </a:xfrm>
          <a:prstGeom prst="rect">
            <a:avLst/>
          </a:prstGeom>
        </p:spPr>
      </p:pic>
      <p:sp>
        <p:nvSpPr>
          <p:cNvPr id="43" name="框架 42"/>
          <p:cNvSpPr/>
          <p:nvPr/>
        </p:nvSpPr>
        <p:spPr>
          <a:xfrm>
            <a:off x="7348741" y="5015240"/>
            <a:ext cx="1140959" cy="461190"/>
          </a:xfrm>
          <a:prstGeom prst="frame">
            <a:avLst/>
          </a:prstGeom>
          <a:solidFill>
            <a:srgbClr val="E3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898236" y="6049634"/>
            <a:ext cx="32030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因此帳戶金額不夠，所以要把錢匯進來才能執行</a:t>
            </a:r>
          </a:p>
        </p:txBody>
      </p:sp>
      <p:sp>
        <p:nvSpPr>
          <p:cNvPr id="46" name="矩形 45"/>
          <p:cNvSpPr/>
          <p:nvPr/>
        </p:nvSpPr>
        <p:spPr>
          <a:xfrm>
            <a:off x="154343" y="434220"/>
            <a:ext cx="1005403" cy="330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帳戶</a:t>
            </a:r>
          </a:p>
        </p:txBody>
      </p:sp>
      <p:sp>
        <p:nvSpPr>
          <p:cNvPr id="47" name="TextBox 12"/>
          <p:cNvSpPr txBox="1"/>
          <p:nvPr/>
        </p:nvSpPr>
        <p:spPr>
          <a:xfrm>
            <a:off x="1152140" y="264494"/>
            <a:ext cx="1877663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Safe</a:t>
            </a: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Box</a:t>
            </a:r>
          </a:p>
        </p:txBody>
      </p:sp>
    </p:spTree>
    <p:extLst>
      <p:ext uri="{BB962C8B-B14F-4D97-AF65-F5344CB8AC3E}">
        <p14:creationId xmlns:p14="http://schemas.microsoft.com/office/powerpoint/2010/main" val="418972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t="1663" r="3008"/>
          <a:stretch/>
        </p:blipFill>
        <p:spPr>
          <a:xfrm>
            <a:off x="3449002" y="1945684"/>
            <a:ext cx="2214577" cy="297240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027" y="1954890"/>
            <a:ext cx="2348195" cy="296319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738142" y="5169375"/>
            <a:ext cx="16362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增加保管上限</a:t>
            </a:r>
            <a:endParaRPr lang="zh-TW" altLang="zh-TW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33930" y="5169375"/>
            <a:ext cx="29643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增加到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萬韓元之後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不能再降低到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萬韓元</a:t>
            </a:r>
          </a:p>
        </p:txBody>
      </p:sp>
      <p:sp>
        <p:nvSpPr>
          <p:cNvPr id="12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群組 22"/>
          <p:cNvGrpSpPr/>
          <p:nvPr/>
        </p:nvGrpSpPr>
        <p:grpSpPr>
          <a:xfrm>
            <a:off x="343821" y="765016"/>
            <a:ext cx="2695961" cy="5253627"/>
            <a:chOff x="5962118" y="765014"/>
            <a:chExt cx="2695961" cy="5253627"/>
          </a:xfrm>
        </p:grpSpPr>
        <p:grpSp>
          <p:nvGrpSpPr>
            <p:cNvPr id="24" name="群組 23"/>
            <p:cNvGrpSpPr/>
            <p:nvPr/>
          </p:nvGrpSpPr>
          <p:grpSpPr>
            <a:xfrm>
              <a:off x="5962118" y="765014"/>
              <a:ext cx="2695961" cy="5253627"/>
              <a:chOff x="5695418" y="765014"/>
              <a:chExt cx="2695961" cy="5253627"/>
            </a:xfrm>
          </p:grpSpPr>
          <p:grpSp>
            <p:nvGrpSpPr>
              <p:cNvPr id="26" name="群組 25"/>
              <p:cNvGrpSpPr/>
              <p:nvPr/>
            </p:nvGrpSpPr>
            <p:grpSpPr>
              <a:xfrm>
                <a:off x="5695418" y="765014"/>
                <a:ext cx="2695961" cy="5253627"/>
                <a:chOff x="5863739" y="155762"/>
                <a:chExt cx="3138593" cy="6384203"/>
              </a:xfrm>
            </p:grpSpPr>
            <p:pic>
              <p:nvPicPr>
                <p:cNvPr id="29" name="圖片 28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51559"/>
                <a:stretch/>
              </p:blipFill>
              <p:spPr>
                <a:xfrm>
                  <a:off x="5863739" y="155762"/>
                  <a:ext cx="3138593" cy="6384203"/>
                </a:xfrm>
                <a:prstGeom prst="rect">
                  <a:avLst/>
                </a:prstGeom>
              </p:spPr>
            </p:pic>
            <p:grpSp>
              <p:nvGrpSpPr>
                <p:cNvPr id="30" name="群組 29"/>
                <p:cNvGrpSpPr/>
                <p:nvPr/>
              </p:nvGrpSpPr>
              <p:grpSpPr>
                <a:xfrm>
                  <a:off x="6189407" y="976292"/>
                  <a:ext cx="2555348" cy="4806322"/>
                  <a:chOff x="608792" y="-81888"/>
                  <a:chExt cx="3856343" cy="6939888"/>
                </a:xfrm>
              </p:grpSpPr>
              <p:pic>
                <p:nvPicPr>
                  <p:cNvPr id="31" name="圖片 30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08792" y="0"/>
                    <a:ext cx="3856343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32" name="圖片 31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608792" y="-81888"/>
                    <a:ext cx="3856343" cy="6409385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27" name="圖片 26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85751" y="1409244"/>
                <a:ext cx="2184376" cy="3683821"/>
              </a:xfrm>
              <a:prstGeom prst="rect">
                <a:avLst/>
              </a:prstGeom>
            </p:spPr>
          </p:pic>
          <p:pic>
            <p:nvPicPr>
              <p:cNvPr id="28" name="圖片 27"/>
              <p:cNvPicPr>
                <a:picLocks noChangeAspect="1"/>
              </p:cNvPicPr>
              <p:nvPr/>
            </p:nvPicPr>
            <p:blipFill rotWithShape="1">
              <a:blip r:embed="rId8"/>
              <a:srcRect b="4909"/>
              <a:stretch/>
            </p:blipFill>
            <p:spPr>
              <a:xfrm>
                <a:off x="5985751" y="1841501"/>
                <a:ext cx="2184376" cy="3238864"/>
              </a:xfrm>
              <a:prstGeom prst="rect">
                <a:avLst/>
              </a:prstGeom>
            </p:spPr>
          </p:pic>
        </p:grpSp>
        <p:pic>
          <p:nvPicPr>
            <p:cNvPr id="25" name="圖片 24"/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25122" y="1327409"/>
              <a:ext cx="2268000" cy="4068000"/>
            </a:xfrm>
            <a:prstGeom prst="rect">
              <a:avLst/>
            </a:prstGeom>
          </p:spPr>
        </p:pic>
      </p:grpSp>
      <p:sp>
        <p:nvSpPr>
          <p:cNvPr id="33" name="框架 32"/>
          <p:cNvSpPr/>
          <p:nvPr/>
        </p:nvSpPr>
        <p:spPr>
          <a:xfrm>
            <a:off x="2256716" y="1728779"/>
            <a:ext cx="628704" cy="366721"/>
          </a:xfrm>
          <a:prstGeom prst="frame">
            <a:avLst/>
          </a:prstGeom>
          <a:solidFill>
            <a:srgbClr val="E3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4" name="框架 33"/>
          <p:cNvSpPr/>
          <p:nvPr/>
        </p:nvSpPr>
        <p:spPr>
          <a:xfrm>
            <a:off x="606824" y="3302000"/>
            <a:ext cx="955275" cy="469900"/>
          </a:xfrm>
          <a:prstGeom prst="frame">
            <a:avLst/>
          </a:prstGeom>
          <a:solidFill>
            <a:srgbClr val="E3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46" name="群組 45"/>
          <p:cNvGrpSpPr/>
          <p:nvPr/>
        </p:nvGrpSpPr>
        <p:grpSpPr>
          <a:xfrm>
            <a:off x="8898317" y="467836"/>
            <a:ext cx="2695961" cy="5253627"/>
            <a:chOff x="3163257" y="768628"/>
            <a:chExt cx="2695961" cy="5253627"/>
          </a:xfrm>
        </p:grpSpPr>
        <p:grpSp>
          <p:nvGrpSpPr>
            <p:cNvPr id="36" name="群組 35"/>
            <p:cNvGrpSpPr/>
            <p:nvPr/>
          </p:nvGrpSpPr>
          <p:grpSpPr>
            <a:xfrm>
              <a:off x="3163257" y="768628"/>
              <a:ext cx="2695961" cy="5253627"/>
              <a:chOff x="5962118" y="765014"/>
              <a:chExt cx="2695961" cy="5253627"/>
            </a:xfrm>
          </p:grpSpPr>
          <p:grpSp>
            <p:nvGrpSpPr>
              <p:cNvPr id="37" name="群組 36"/>
              <p:cNvGrpSpPr/>
              <p:nvPr/>
            </p:nvGrpSpPr>
            <p:grpSpPr>
              <a:xfrm>
                <a:off x="5962118" y="765014"/>
                <a:ext cx="2695961" cy="5253627"/>
                <a:chOff x="5695418" y="765014"/>
                <a:chExt cx="2695961" cy="5253627"/>
              </a:xfrm>
            </p:grpSpPr>
            <p:grpSp>
              <p:nvGrpSpPr>
                <p:cNvPr id="39" name="群組 38"/>
                <p:cNvGrpSpPr/>
                <p:nvPr/>
              </p:nvGrpSpPr>
              <p:grpSpPr>
                <a:xfrm>
                  <a:off x="5695418" y="765014"/>
                  <a:ext cx="2695961" cy="5253627"/>
                  <a:chOff x="5863739" y="155762"/>
                  <a:chExt cx="3138593" cy="6384203"/>
                </a:xfrm>
              </p:grpSpPr>
              <p:pic>
                <p:nvPicPr>
                  <p:cNvPr id="42" name="圖片 41"/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51559"/>
                  <a:stretch/>
                </p:blipFill>
                <p:spPr>
                  <a:xfrm>
                    <a:off x="5863739" y="155762"/>
                    <a:ext cx="3138593" cy="6384203"/>
                  </a:xfrm>
                  <a:prstGeom prst="rect">
                    <a:avLst/>
                  </a:prstGeom>
                </p:spPr>
              </p:pic>
              <p:grpSp>
                <p:nvGrpSpPr>
                  <p:cNvPr id="43" name="群組 42"/>
                  <p:cNvGrpSpPr/>
                  <p:nvPr/>
                </p:nvGrpSpPr>
                <p:grpSpPr>
                  <a:xfrm>
                    <a:off x="6189407" y="976292"/>
                    <a:ext cx="2555348" cy="4806322"/>
                    <a:chOff x="608792" y="-81888"/>
                    <a:chExt cx="3856343" cy="6939888"/>
                  </a:xfrm>
                </p:grpSpPr>
                <p:pic>
                  <p:nvPicPr>
                    <p:cNvPr id="44" name="圖片 43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608792" y="0"/>
                      <a:ext cx="3856343" cy="6858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5" name="圖片 44"/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608792" y="-81888"/>
                      <a:ext cx="3856343" cy="6409385"/>
                    </a:xfrm>
                    <a:prstGeom prst="rect">
                      <a:avLst/>
                    </a:prstGeom>
                  </p:spPr>
                </p:pic>
              </p:grpSp>
            </p:grpSp>
            <p:pic>
              <p:nvPicPr>
                <p:cNvPr id="40" name="圖片 39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85751" y="1409244"/>
                  <a:ext cx="2184376" cy="3683821"/>
                </a:xfrm>
                <a:prstGeom prst="rect">
                  <a:avLst/>
                </a:prstGeom>
              </p:spPr>
            </p:pic>
            <p:pic>
              <p:nvPicPr>
                <p:cNvPr id="41" name="圖片 40"/>
                <p:cNvPicPr>
                  <a:picLocks noChangeAspect="1"/>
                </p:cNvPicPr>
                <p:nvPr/>
              </p:nvPicPr>
              <p:blipFill rotWithShape="1">
                <a:blip r:embed="rId8"/>
                <a:srcRect b="4909"/>
                <a:stretch/>
              </p:blipFill>
              <p:spPr>
                <a:xfrm>
                  <a:off x="5985751" y="1841501"/>
                  <a:ext cx="2184376" cy="3238864"/>
                </a:xfrm>
                <a:prstGeom prst="rect">
                  <a:avLst/>
                </a:prstGeom>
              </p:spPr>
            </p:pic>
          </p:grpSp>
          <p:pic>
            <p:nvPicPr>
              <p:cNvPr id="38" name="圖片 37"/>
              <p:cNvPicPr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25122" y="1327409"/>
                <a:ext cx="2268000" cy="4068000"/>
              </a:xfrm>
              <a:prstGeom prst="rect">
                <a:avLst/>
              </a:prstGeom>
            </p:spPr>
          </p:pic>
        </p:grpSp>
        <p:pic>
          <p:nvPicPr>
            <p:cNvPr id="35" name="圖片 3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03692" y="1347982"/>
              <a:ext cx="2246974" cy="4047429"/>
            </a:xfrm>
            <a:prstGeom prst="rect">
              <a:avLst/>
            </a:prstGeom>
          </p:spPr>
        </p:pic>
      </p:grpSp>
      <p:sp>
        <p:nvSpPr>
          <p:cNvPr id="5" name="矩形 4"/>
          <p:cNvSpPr/>
          <p:nvPr/>
        </p:nvSpPr>
        <p:spPr>
          <a:xfrm>
            <a:off x="2521057" y="2147676"/>
            <a:ext cx="16158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0"/>
              </a:spcAft>
            </a:pPr>
            <a:r>
              <a:rPr lang="zh-TW" altLang="en-US" kern="1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原先保管上限為</a:t>
            </a:r>
            <a:r>
              <a:rPr lang="en-US" altLang="zh-TW" kern="1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500</a:t>
            </a:r>
            <a:r>
              <a:rPr lang="zh-TW" altLang="en-US" kern="1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萬韓元</a:t>
            </a:r>
            <a:endParaRPr lang="zh-TW" altLang="zh-TW" kern="100" dirty="0">
              <a:solidFill>
                <a:srgbClr val="E34A5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9477173" y="5891391"/>
            <a:ext cx="1636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金額也可以手動輸入</a:t>
            </a:r>
            <a:endParaRPr lang="zh-TW" altLang="zh-TW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884761" y="6019944"/>
            <a:ext cx="16362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增加保管上限</a:t>
            </a:r>
            <a:endParaRPr lang="zh-TW" altLang="zh-TW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54343" y="434220"/>
            <a:ext cx="1005403" cy="330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帳戶</a:t>
            </a:r>
          </a:p>
        </p:txBody>
      </p:sp>
      <p:sp>
        <p:nvSpPr>
          <p:cNvPr id="50" name="TextBox 12"/>
          <p:cNvSpPr txBox="1"/>
          <p:nvPr/>
        </p:nvSpPr>
        <p:spPr>
          <a:xfrm>
            <a:off x="1152140" y="264494"/>
            <a:ext cx="1877663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Safe</a:t>
            </a: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Box</a:t>
            </a:r>
          </a:p>
        </p:txBody>
      </p:sp>
    </p:spTree>
    <p:extLst>
      <p:ext uri="{BB962C8B-B14F-4D97-AF65-F5344CB8AC3E}">
        <p14:creationId xmlns:p14="http://schemas.microsoft.com/office/powerpoint/2010/main" val="684860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3029803" y="2889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團體共同加入一個帳戶，共享一個存摺</a:t>
            </a:r>
          </a:p>
        </p:txBody>
      </p:sp>
      <p:sp>
        <p:nvSpPr>
          <p:cNvPr id="9" name="矩形 8"/>
          <p:cNvSpPr/>
          <p:nvPr/>
        </p:nvSpPr>
        <p:spPr>
          <a:xfrm>
            <a:off x="3199884" y="896730"/>
            <a:ext cx="473761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一起看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“每個人一起寫並共享的透明收集存摺”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4F4F4"/>
              </a:clrFrom>
              <a:clrTo>
                <a:srgbClr val="F4F4F4">
                  <a:alpha val="0"/>
                </a:srgbClr>
              </a:clrTo>
            </a:clrChange>
          </a:blip>
          <a:srcRect t="5562" r="2124" b="12840"/>
          <a:stretch/>
        </p:blipFill>
        <p:spPr>
          <a:xfrm>
            <a:off x="3301485" y="1685961"/>
            <a:ext cx="8319016" cy="507516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0520779" y="95666"/>
            <a:ext cx="14013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2018, Dec , 7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9" name="群組 18"/>
          <p:cNvGrpSpPr/>
          <p:nvPr/>
        </p:nvGrpSpPr>
        <p:grpSpPr>
          <a:xfrm>
            <a:off x="244051" y="765016"/>
            <a:ext cx="2814653" cy="5575300"/>
            <a:chOff x="1051596" y="652502"/>
            <a:chExt cx="3138593" cy="6384203"/>
          </a:xfrm>
        </p:grpSpPr>
        <p:grpSp>
          <p:nvGrpSpPr>
            <p:cNvPr id="14" name="群組 13"/>
            <p:cNvGrpSpPr/>
            <p:nvPr/>
          </p:nvGrpSpPr>
          <p:grpSpPr>
            <a:xfrm>
              <a:off x="1051596" y="652502"/>
              <a:ext cx="3138593" cy="6384203"/>
              <a:chOff x="5863739" y="155762"/>
              <a:chExt cx="3138593" cy="6384203"/>
            </a:xfrm>
          </p:grpSpPr>
          <p:pic>
            <p:nvPicPr>
              <p:cNvPr id="15" name="圖片 14"/>
              <p:cNvPicPr>
                <a:picLocks noChangeAspect="1"/>
              </p:cNvPicPr>
              <p:nvPr/>
            </p:nvPicPr>
            <p:blipFill rotWithShape="1">
              <a:blip r:embed="rId3"/>
              <a:srcRect l="51559"/>
              <a:stretch/>
            </p:blipFill>
            <p:spPr>
              <a:xfrm>
                <a:off x="5863739" y="155762"/>
                <a:ext cx="3138593" cy="6384203"/>
              </a:xfrm>
              <a:prstGeom prst="rect">
                <a:avLst/>
              </a:prstGeom>
            </p:spPr>
          </p:pic>
          <p:grpSp>
            <p:nvGrpSpPr>
              <p:cNvPr id="16" name="群組 15"/>
              <p:cNvGrpSpPr/>
              <p:nvPr/>
            </p:nvGrpSpPr>
            <p:grpSpPr>
              <a:xfrm>
                <a:off x="6189407" y="976292"/>
                <a:ext cx="2555348" cy="4806322"/>
                <a:chOff x="608792" y="-81888"/>
                <a:chExt cx="3856343" cy="6939888"/>
              </a:xfrm>
            </p:grpSpPr>
            <p:pic>
              <p:nvPicPr>
                <p:cNvPr id="17" name="圖片 1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8792" y="0"/>
                  <a:ext cx="3856343" cy="6858000"/>
                </a:xfrm>
                <a:prstGeom prst="rect">
                  <a:avLst/>
                </a:prstGeom>
              </p:spPr>
            </p:pic>
            <p:pic>
              <p:nvPicPr>
                <p:cNvPr id="18" name="圖片 1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8792" y="-81888"/>
                  <a:ext cx="3856343" cy="6409385"/>
                </a:xfrm>
                <a:prstGeom prst="rect">
                  <a:avLst/>
                </a:prstGeom>
              </p:spPr>
            </p:pic>
          </p:grpSp>
        </p:grpSp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77264" y="1585547"/>
              <a:ext cx="2592653" cy="4693808"/>
            </a:xfrm>
            <a:prstGeom prst="rect">
              <a:avLst/>
            </a:prstGeom>
          </p:spPr>
        </p:pic>
      </p:grpSp>
      <p:grpSp>
        <p:nvGrpSpPr>
          <p:cNvPr id="21" name="群組 20"/>
          <p:cNvGrpSpPr/>
          <p:nvPr/>
        </p:nvGrpSpPr>
        <p:grpSpPr>
          <a:xfrm>
            <a:off x="9166576" y="2394378"/>
            <a:ext cx="2212623" cy="3396822"/>
            <a:chOff x="8923049" y="2511266"/>
            <a:chExt cx="2695578" cy="4179582"/>
          </a:xfrm>
        </p:grpSpPr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23050" y="2511266"/>
              <a:ext cx="2695575" cy="3829050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8"/>
            <a:srcRect r="5939"/>
            <a:stretch/>
          </p:blipFill>
          <p:spPr>
            <a:xfrm>
              <a:off x="8923049" y="4025289"/>
              <a:ext cx="2695578" cy="2665559"/>
            </a:xfrm>
            <a:prstGeom prst="rect">
              <a:avLst/>
            </a:prstGeom>
          </p:spPr>
        </p:pic>
      </p:grpSp>
      <p:sp>
        <p:nvSpPr>
          <p:cNvPr id="24" name="矩形 23"/>
          <p:cNvSpPr/>
          <p:nvPr/>
        </p:nvSpPr>
        <p:spPr>
          <a:xfrm>
            <a:off x="154343" y="434220"/>
            <a:ext cx="1005403" cy="330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帳戶</a:t>
            </a:r>
          </a:p>
        </p:txBody>
      </p:sp>
      <p:sp>
        <p:nvSpPr>
          <p:cNvPr id="25" name="TextBox 12"/>
          <p:cNvSpPr txBox="1"/>
          <p:nvPr/>
        </p:nvSpPr>
        <p:spPr>
          <a:xfrm>
            <a:off x="1152140" y="264494"/>
            <a:ext cx="1877663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團體帳戶</a:t>
            </a:r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17353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4F4F4"/>
              </a:clrFrom>
              <a:clrTo>
                <a:srgbClr val="F4F4F4">
                  <a:alpha val="0"/>
                </a:srgbClr>
              </a:clrTo>
            </a:clrChange>
          </a:blip>
          <a:srcRect t="4948" b="14157"/>
          <a:stretch/>
        </p:blipFill>
        <p:spPr>
          <a:xfrm>
            <a:off x="3771900" y="1832829"/>
            <a:ext cx="8039100" cy="4676179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3199884" y="896730"/>
            <a:ext cx="70998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容易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“依據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KakaoTalk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邀請成員快速組成會議，任何人都可以邀請，無須有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Kakao Bank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帳戶”</a:t>
            </a:r>
          </a:p>
        </p:txBody>
      </p:sp>
      <p:sp>
        <p:nvSpPr>
          <p:cNvPr id="2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244051" y="765016"/>
            <a:ext cx="2814653" cy="5575300"/>
            <a:chOff x="1051596" y="652502"/>
            <a:chExt cx="3138593" cy="6384203"/>
          </a:xfrm>
        </p:grpSpPr>
        <p:grpSp>
          <p:nvGrpSpPr>
            <p:cNvPr id="7" name="群組 6"/>
            <p:cNvGrpSpPr/>
            <p:nvPr/>
          </p:nvGrpSpPr>
          <p:grpSpPr>
            <a:xfrm>
              <a:off x="1051596" y="652502"/>
              <a:ext cx="3138593" cy="6384203"/>
              <a:chOff x="5863739" y="155762"/>
              <a:chExt cx="3138593" cy="6384203"/>
            </a:xfrm>
          </p:grpSpPr>
          <p:pic>
            <p:nvPicPr>
              <p:cNvPr id="9" name="圖片 8"/>
              <p:cNvPicPr>
                <a:picLocks noChangeAspect="1"/>
              </p:cNvPicPr>
              <p:nvPr/>
            </p:nvPicPr>
            <p:blipFill rotWithShape="1">
              <a:blip r:embed="rId4"/>
              <a:srcRect l="51559"/>
              <a:stretch/>
            </p:blipFill>
            <p:spPr>
              <a:xfrm>
                <a:off x="5863739" y="155762"/>
                <a:ext cx="3138593" cy="6384203"/>
              </a:xfrm>
              <a:prstGeom prst="rect">
                <a:avLst/>
              </a:prstGeom>
            </p:spPr>
          </p:pic>
          <p:grpSp>
            <p:nvGrpSpPr>
              <p:cNvPr id="10" name="群組 9"/>
              <p:cNvGrpSpPr/>
              <p:nvPr/>
            </p:nvGrpSpPr>
            <p:grpSpPr>
              <a:xfrm>
                <a:off x="6189407" y="976292"/>
                <a:ext cx="2555348" cy="4806322"/>
                <a:chOff x="608792" y="-81888"/>
                <a:chExt cx="3856343" cy="6939888"/>
              </a:xfrm>
            </p:grpSpPr>
            <p:pic>
              <p:nvPicPr>
                <p:cNvPr id="11" name="圖片 10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8792" y="0"/>
                  <a:ext cx="3856343" cy="6858000"/>
                </a:xfrm>
                <a:prstGeom prst="rect">
                  <a:avLst/>
                </a:prstGeom>
              </p:spPr>
            </p:pic>
            <p:pic>
              <p:nvPicPr>
                <p:cNvPr id="12" name="圖片 11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8792" y="-81888"/>
                  <a:ext cx="3856343" cy="6409385"/>
                </a:xfrm>
                <a:prstGeom prst="rect">
                  <a:avLst/>
                </a:prstGeom>
              </p:spPr>
            </p:pic>
          </p:grpSp>
        </p:grpSp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77264" y="1585547"/>
              <a:ext cx="2592653" cy="4693808"/>
            </a:xfrm>
            <a:prstGeom prst="rect">
              <a:avLst/>
            </a:prstGeom>
          </p:spPr>
        </p:pic>
      </p:grpSp>
      <p:sp>
        <p:nvSpPr>
          <p:cNvPr id="16" name="矩形 15"/>
          <p:cNvSpPr/>
          <p:nvPr/>
        </p:nvSpPr>
        <p:spPr>
          <a:xfrm>
            <a:off x="5670971" y="6106050"/>
            <a:ext cx="46287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即使沒有帳戶只要註冊應用程式，也可以查看帳簿的交易詳情</a:t>
            </a:r>
          </a:p>
        </p:txBody>
      </p:sp>
      <p:sp>
        <p:nvSpPr>
          <p:cNvPr id="15" name="矩形 14"/>
          <p:cNvSpPr/>
          <p:nvPr/>
        </p:nvSpPr>
        <p:spPr>
          <a:xfrm>
            <a:off x="3029803" y="2889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團體共同加入一個帳戶，共享一個存摺</a:t>
            </a:r>
          </a:p>
        </p:txBody>
      </p:sp>
      <p:sp>
        <p:nvSpPr>
          <p:cNvPr id="18" name="矩形 17"/>
          <p:cNvSpPr/>
          <p:nvPr/>
        </p:nvSpPr>
        <p:spPr>
          <a:xfrm>
            <a:off x="154343" y="434220"/>
            <a:ext cx="1005403" cy="330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帳戶</a:t>
            </a:r>
          </a:p>
        </p:txBody>
      </p:sp>
      <p:sp>
        <p:nvSpPr>
          <p:cNvPr id="19" name="TextBox 12"/>
          <p:cNvSpPr txBox="1"/>
          <p:nvPr/>
        </p:nvSpPr>
        <p:spPr>
          <a:xfrm>
            <a:off x="1152140" y="264494"/>
            <a:ext cx="1877663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團體帳戶</a:t>
            </a:r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0" name="群組 19"/>
          <p:cNvGrpSpPr/>
          <p:nvPr/>
        </p:nvGrpSpPr>
        <p:grpSpPr>
          <a:xfrm>
            <a:off x="10187221" y="594648"/>
            <a:ext cx="1617277" cy="1325176"/>
            <a:chOff x="8390323" y="235522"/>
            <a:chExt cx="1816615" cy="1548409"/>
          </a:xfrm>
        </p:grpSpPr>
        <p:pic>
          <p:nvPicPr>
            <p:cNvPr id="21" name="圖片 20"/>
            <p:cNvPicPr>
              <a:picLocks noChangeAspect="1"/>
            </p:cNvPicPr>
            <p:nvPr/>
          </p:nvPicPr>
          <p:blipFill rotWithShape="1">
            <a:blip r:embed="rId8"/>
            <a:srcRect l="4580" t="4604" r="75746" b="33290"/>
            <a:stretch/>
          </p:blipFill>
          <p:spPr>
            <a:xfrm>
              <a:off x="8753015" y="235522"/>
              <a:ext cx="1091233" cy="1028167"/>
            </a:xfrm>
            <a:prstGeom prst="ellipse">
              <a:avLst/>
            </a:prstGeom>
          </p:spPr>
        </p:pic>
        <p:sp>
          <p:nvSpPr>
            <p:cNvPr id="22" name="矩形 21"/>
            <p:cNvSpPr/>
            <p:nvPr/>
          </p:nvSpPr>
          <p:spPr>
            <a:xfrm>
              <a:off x="8390323" y="1388346"/>
              <a:ext cx="1816615" cy="3955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1600" b="1" dirty="0">
                  <a:solidFill>
                    <a:srgbClr val="35A67D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最多</a:t>
              </a:r>
              <a:r>
                <a:rPr lang="en-US" altLang="zh-TW" sz="1600" b="1" dirty="0">
                  <a:solidFill>
                    <a:srgbClr val="35A67D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100</a:t>
              </a:r>
              <a:r>
                <a:rPr lang="zh-TW" altLang="en-US" sz="1600" b="1" dirty="0">
                  <a:solidFill>
                    <a:srgbClr val="35A67D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名成員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6473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244051" y="765016"/>
            <a:ext cx="2814653" cy="5575300"/>
            <a:chOff x="1051596" y="652502"/>
            <a:chExt cx="3138593" cy="6384203"/>
          </a:xfrm>
        </p:grpSpPr>
        <p:grpSp>
          <p:nvGrpSpPr>
            <p:cNvPr id="6" name="群組 5"/>
            <p:cNvGrpSpPr/>
            <p:nvPr/>
          </p:nvGrpSpPr>
          <p:grpSpPr>
            <a:xfrm>
              <a:off x="1051596" y="652502"/>
              <a:ext cx="3138593" cy="6384203"/>
              <a:chOff x="5863739" y="155762"/>
              <a:chExt cx="3138593" cy="6384203"/>
            </a:xfrm>
          </p:grpSpPr>
          <p:pic>
            <p:nvPicPr>
              <p:cNvPr id="8" name="圖片 7"/>
              <p:cNvPicPr>
                <a:picLocks noChangeAspect="1"/>
              </p:cNvPicPr>
              <p:nvPr/>
            </p:nvPicPr>
            <p:blipFill rotWithShape="1">
              <a:blip r:embed="rId2"/>
              <a:srcRect l="51559"/>
              <a:stretch/>
            </p:blipFill>
            <p:spPr>
              <a:xfrm>
                <a:off x="5863739" y="155762"/>
                <a:ext cx="3138593" cy="6384203"/>
              </a:xfrm>
              <a:prstGeom prst="rect">
                <a:avLst/>
              </a:prstGeom>
            </p:spPr>
          </p:pic>
          <p:grpSp>
            <p:nvGrpSpPr>
              <p:cNvPr id="9" name="群組 8"/>
              <p:cNvGrpSpPr/>
              <p:nvPr/>
            </p:nvGrpSpPr>
            <p:grpSpPr>
              <a:xfrm>
                <a:off x="6189407" y="976292"/>
                <a:ext cx="2555348" cy="4806322"/>
                <a:chOff x="608792" y="-81888"/>
                <a:chExt cx="3856343" cy="6939888"/>
              </a:xfrm>
            </p:grpSpPr>
            <p:pic>
              <p:nvPicPr>
                <p:cNvPr id="10" name="圖片 9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8792" y="0"/>
                  <a:ext cx="3856343" cy="6858000"/>
                </a:xfrm>
                <a:prstGeom prst="rect">
                  <a:avLst/>
                </a:prstGeom>
              </p:spPr>
            </p:pic>
            <p:pic>
              <p:nvPicPr>
                <p:cNvPr id="11" name="圖片 10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8792" y="-81888"/>
                  <a:ext cx="3856343" cy="6409385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77264" y="1585547"/>
              <a:ext cx="2592653" cy="4693808"/>
            </a:xfrm>
            <a:prstGeom prst="rect">
              <a:avLst/>
            </a:prstGeom>
          </p:spPr>
        </p:pic>
      </p:grp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</a:blip>
          <a:srcRect b="8586"/>
          <a:stretch/>
        </p:blipFill>
        <p:spPr>
          <a:xfrm>
            <a:off x="3768150" y="1089624"/>
            <a:ext cx="7849355" cy="5250692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199885" y="784241"/>
            <a:ext cx="70998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有趣 </a:t>
            </a:r>
          </a:p>
          <a:p>
            <a:pPr lvl="1"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“使用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Kakao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朋友角色的管理留言卡”</a:t>
            </a:r>
          </a:p>
        </p:txBody>
      </p:sp>
      <p:sp>
        <p:nvSpPr>
          <p:cNvPr id="15" name="矩形 14"/>
          <p:cNvSpPr/>
          <p:nvPr/>
        </p:nvSpPr>
        <p:spPr>
          <a:xfrm>
            <a:off x="6654800" y="4785587"/>
            <a:ext cx="519430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要求支付會費並告訴需要支付多少費用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分享餘額狀態的留言卡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會員資格請求</a:t>
            </a:r>
          </a:p>
        </p:txBody>
      </p:sp>
      <p:sp>
        <p:nvSpPr>
          <p:cNvPr id="16" name="矩形 15"/>
          <p:cNvSpPr/>
          <p:nvPr/>
        </p:nvSpPr>
        <p:spPr>
          <a:xfrm>
            <a:off x="3029803" y="2889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團體共同加入一個帳戶，共享一個存摺</a:t>
            </a:r>
          </a:p>
        </p:txBody>
      </p:sp>
      <p:sp>
        <p:nvSpPr>
          <p:cNvPr id="17" name="矩形 16"/>
          <p:cNvSpPr/>
          <p:nvPr/>
        </p:nvSpPr>
        <p:spPr>
          <a:xfrm>
            <a:off x="154343" y="434220"/>
            <a:ext cx="1005403" cy="330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帳戶</a:t>
            </a:r>
          </a:p>
        </p:txBody>
      </p:sp>
      <p:sp>
        <p:nvSpPr>
          <p:cNvPr id="18" name="TextBox 12"/>
          <p:cNvSpPr txBox="1"/>
          <p:nvPr/>
        </p:nvSpPr>
        <p:spPr>
          <a:xfrm>
            <a:off x="1152140" y="264494"/>
            <a:ext cx="1877663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團體帳戶</a:t>
            </a:r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72683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/>
          <p:cNvGrpSpPr/>
          <p:nvPr/>
        </p:nvGrpSpPr>
        <p:grpSpPr>
          <a:xfrm>
            <a:off x="1159746" y="1237456"/>
            <a:ext cx="10091362" cy="5029738"/>
            <a:chOff x="346449" y="1185812"/>
            <a:chExt cx="10091362" cy="5029738"/>
          </a:xfrm>
        </p:grpSpPr>
        <p:grpSp>
          <p:nvGrpSpPr>
            <p:cNvPr id="15" name="群組 14"/>
            <p:cNvGrpSpPr/>
            <p:nvPr/>
          </p:nvGrpSpPr>
          <p:grpSpPr>
            <a:xfrm>
              <a:off x="346449" y="1185812"/>
              <a:ext cx="10091362" cy="5029738"/>
              <a:chOff x="346449" y="1185812"/>
              <a:chExt cx="10091362" cy="5029738"/>
            </a:xfrm>
          </p:grpSpPr>
          <p:grpSp>
            <p:nvGrpSpPr>
              <p:cNvPr id="19" name="群組 18"/>
              <p:cNvGrpSpPr/>
              <p:nvPr/>
            </p:nvGrpSpPr>
            <p:grpSpPr>
              <a:xfrm>
                <a:off x="346449" y="1185812"/>
                <a:ext cx="10091362" cy="5029738"/>
                <a:chOff x="346449" y="1185812"/>
                <a:chExt cx="10091362" cy="5029738"/>
              </a:xfrm>
            </p:grpSpPr>
            <p:grpSp>
              <p:nvGrpSpPr>
                <p:cNvPr id="23" name="群組 22"/>
                <p:cNvGrpSpPr/>
                <p:nvPr/>
              </p:nvGrpSpPr>
              <p:grpSpPr>
                <a:xfrm>
                  <a:off x="346449" y="1185812"/>
                  <a:ext cx="7202224" cy="5029738"/>
                  <a:chOff x="346449" y="1185812"/>
                  <a:chExt cx="7202224" cy="5029738"/>
                </a:xfrm>
              </p:grpSpPr>
              <p:grpSp>
                <p:nvGrpSpPr>
                  <p:cNvPr id="25" name="群組 24"/>
                  <p:cNvGrpSpPr/>
                  <p:nvPr/>
                </p:nvGrpSpPr>
                <p:grpSpPr>
                  <a:xfrm>
                    <a:off x="346449" y="1185812"/>
                    <a:ext cx="7202224" cy="5029738"/>
                    <a:chOff x="346449" y="1300112"/>
                    <a:chExt cx="7202224" cy="5029738"/>
                  </a:xfrm>
                </p:grpSpPr>
                <p:grpSp>
                  <p:nvGrpSpPr>
                    <p:cNvPr id="28" name="群組 27"/>
                    <p:cNvGrpSpPr/>
                    <p:nvPr/>
                  </p:nvGrpSpPr>
                  <p:grpSpPr>
                    <a:xfrm>
                      <a:off x="346449" y="1300112"/>
                      <a:ext cx="2700000" cy="5016484"/>
                      <a:chOff x="956855" y="718913"/>
                      <a:chExt cx="2700000" cy="5404075"/>
                    </a:xfrm>
                  </p:grpSpPr>
                  <p:grpSp>
                    <p:nvGrpSpPr>
                      <p:cNvPr id="44" name="群組 43"/>
                      <p:cNvGrpSpPr/>
                      <p:nvPr/>
                    </p:nvGrpSpPr>
                    <p:grpSpPr>
                      <a:xfrm>
                        <a:off x="956855" y="718913"/>
                        <a:ext cx="2700000" cy="5404075"/>
                        <a:chOff x="303996" y="765016"/>
                        <a:chExt cx="2700000" cy="5404075"/>
                      </a:xfrm>
                    </p:grpSpPr>
                    <p:grpSp>
                      <p:nvGrpSpPr>
                        <p:cNvPr id="46" name="群組 45"/>
                        <p:cNvGrpSpPr/>
                        <p:nvPr/>
                      </p:nvGrpSpPr>
                      <p:grpSpPr>
                        <a:xfrm>
                          <a:off x="303996" y="765016"/>
                          <a:ext cx="2700000" cy="5404075"/>
                          <a:chOff x="1776885" y="865748"/>
                          <a:chExt cx="2655507" cy="5404075"/>
                        </a:xfrm>
                      </p:grpSpPr>
                      <p:grpSp>
                        <p:nvGrpSpPr>
                          <p:cNvPr id="48" name="群組 47"/>
                          <p:cNvGrpSpPr/>
                          <p:nvPr/>
                        </p:nvGrpSpPr>
                        <p:grpSpPr>
                          <a:xfrm>
                            <a:off x="1776885" y="865748"/>
                            <a:ext cx="2655507" cy="5404075"/>
                            <a:chOff x="190288" y="-191103"/>
                            <a:chExt cx="3283782" cy="6363755"/>
                          </a:xfrm>
                        </p:grpSpPr>
                        <p:grpSp>
                          <p:nvGrpSpPr>
                            <p:cNvPr id="50" name="群組 49"/>
                            <p:cNvGrpSpPr/>
                            <p:nvPr/>
                          </p:nvGrpSpPr>
                          <p:grpSpPr>
                            <a:xfrm>
                              <a:off x="190288" y="-191103"/>
                              <a:ext cx="3283782" cy="6363755"/>
                              <a:chOff x="2903471" y="170656"/>
                              <a:chExt cx="3283782" cy="6363755"/>
                            </a:xfrm>
                          </p:grpSpPr>
                          <p:pic>
                            <p:nvPicPr>
                              <p:cNvPr id="52" name="圖片 51"/>
                              <p:cNvPicPr>
                                <a:picLocks noChangeAspect="1"/>
                              </p:cNvPicPr>
                              <p:nvPr/>
                            </p:nvPicPr>
                            <p:blipFill rotWithShape="1">
                              <a:blip r:embed="rId2"/>
                              <a:srcRect l="51559"/>
                              <a:stretch/>
                            </p:blipFill>
                            <p:spPr>
                              <a:xfrm>
                                <a:off x="2903471" y="170656"/>
                                <a:ext cx="3283782" cy="6363755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  <p:pic>
                            <p:nvPicPr>
                              <p:cNvPr id="53" name="Picture 2" descr="ãrevolut Acceleratorãçåçæå°çµæ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315816" y="1102516"/>
                                <a:ext cx="2547955" cy="4587083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51" name="圖片 50"/>
                            <p:cNvPicPr>
                              <a:picLocks noChangeAspect="1"/>
                            </p:cNvPicPr>
                            <p:nvPr/>
                          </p:nvPicPr>
                          <p:blipFill rotWithShape="1">
                            <a:blip r:embed="rId4"/>
                            <a:srcRect l="6928" t="4531" r="6719" b="7641"/>
                            <a:stretch/>
                          </p:blipFill>
                          <p:spPr>
                            <a:xfrm>
                              <a:off x="606628" y="949550"/>
                              <a:ext cx="2543959" cy="4378289"/>
                            </a:xfrm>
                            <a:prstGeom prst="rect">
                              <a:avLst/>
                            </a:prstGeom>
                          </p:spPr>
                        </p:pic>
                      </p:grpSp>
                      <p:pic>
                        <p:nvPicPr>
                          <p:cNvPr id="49" name="圖片 48"/>
                          <p:cNvPicPr>
                            <a:picLocks/>
                          </p:cNvPicPr>
                          <p:nvPr/>
                        </p:nvPicPr>
                        <p:blipFill rotWithShape="1">
                          <a:blip r:embed="rId5"/>
                          <a:srcRect l="5585" t="4365" r="8478" b="10178"/>
                          <a:stretch/>
                        </p:blipFill>
                        <p:spPr>
                          <a:xfrm>
                            <a:off x="2111600" y="1797425"/>
                            <a:ext cx="2059200" cy="3758621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pic>
                      <p:nvPicPr>
                        <p:cNvPr id="47" name="圖片 46" descr="ãrevolut add contactãçåçæå°çµæ"/>
                        <p:cNvPicPr/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2153" y="1556348"/>
                          <a:ext cx="2116800" cy="38987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grpSp>
                  <p:pic>
                    <p:nvPicPr>
                      <p:cNvPr id="45" name="圖片 44"/>
                      <p:cNvPicPr>
                        <a:picLocks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52394" y="1478053"/>
                        <a:ext cx="2206800" cy="397800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42" name="圖片 41"/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51559"/>
                    <a:stretch/>
                  </p:blipFill>
                  <p:spPr>
                    <a:xfrm>
                      <a:off x="4848673" y="1313366"/>
                      <a:ext cx="2700000" cy="501648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0" name="Picture 2" descr="https://t1.daumcdn.net/cfile/tistory/998580395B7A426A31"/>
                    <p:cNvPicPr>
                      <a:picLocks noChangeArrowheads="1"/>
                    </p:cNvPicPr>
                    <p:nvPr/>
                  </p:nvPicPr>
                  <p:blipFill rotWithShape="1"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4862" t="17648" r="58623" b="9770"/>
                    <a:stretch/>
                  </p:blipFill>
                  <p:spPr bwMode="auto">
                    <a:xfrm>
                      <a:off x="643204" y="1882141"/>
                      <a:ext cx="2204368" cy="375118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6" name="Picture 2" descr="https://t1.daumcdn.net/cfile/tistory/99AB663C5B7A436113"/>
                  <p:cNvPicPr>
                    <a:picLocks noChangeArrowheads="1"/>
                  </p:cNvPicPr>
                  <p:nvPr/>
                </p:nvPicPr>
                <p:blipFill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18" t="17388" r="58431" b="10411"/>
                  <a:stretch/>
                </p:blipFill>
                <p:spPr bwMode="auto">
                  <a:xfrm>
                    <a:off x="632057" y="1825225"/>
                    <a:ext cx="2203200" cy="37512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4" name="圖片 23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51559"/>
                <a:stretch/>
              </p:blipFill>
              <p:spPr>
                <a:xfrm>
                  <a:off x="7737811" y="1199066"/>
                  <a:ext cx="2700000" cy="5016484"/>
                </a:xfrm>
                <a:prstGeom prst="rect">
                  <a:avLst/>
                </a:prstGeom>
              </p:spPr>
            </p:pic>
          </p:grpSp>
          <p:pic>
            <p:nvPicPr>
              <p:cNvPr id="20" name="圖片 19"/>
              <p:cNvPicPr>
                <a:picLocks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8907" y="1829496"/>
                <a:ext cx="2226350" cy="3751200"/>
              </a:xfrm>
              <a:prstGeom prst="rect">
                <a:avLst/>
              </a:prstGeom>
            </p:spPr>
          </p:pic>
        </p:grpSp>
        <p:pic>
          <p:nvPicPr>
            <p:cNvPr id="16" name="圖片 15"/>
            <p:cNvPicPr>
              <a:picLocks/>
            </p:cNvPicPr>
            <p:nvPr/>
          </p:nvPicPr>
          <p:blipFill rotWithShape="1">
            <a:blip r:embed="rId11"/>
            <a:srcRect l="12985" r="2919"/>
            <a:stretch/>
          </p:blipFill>
          <p:spPr>
            <a:xfrm>
              <a:off x="608907" y="1774845"/>
              <a:ext cx="2224800" cy="3751200"/>
            </a:xfrm>
            <a:prstGeom prst="rect">
              <a:avLst/>
            </a:prstGeom>
          </p:spPr>
        </p:pic>
      </p:grpSp>
      <p:pic>
        <p:nvPicPr>
          <p:cNvPr id="3" name="圖片 2"/>
          <p:cNvPicPr>
            <a:picLocks/>
          </p:cNvPicPr>
          <p:nvPr/>
        </p:nvPicPr>
        <p:blipFill rotWithShape="1">
          <a:blip r:embed="rId12"/>
          <a:srcRect l="3669" t="18778" r="67489" b="12869"/>
          <a:stretch/>
        </p:blipFill>
        <p:spPr>
          <a:xfrm>
            <a:off x="1413920" y="1866852"/>
            <a:ext cx="2224800" cy="37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圖片 11"/>
          <p:cNvPicPr>
            <a:picLocks/>
          </p:cNvPicPr>
          <p:nvPr/>
        </p:nvPicPr>
        <p:blipFill rotWithShape="1">
          <a:blip r:embed="rId12"/>
          <a:srcRect l="35567" t="18778" r="35818" b="12869"/>
          <a:stretch/>
        </p:blipFill>
        <p:spPr>
          <a:xfrm>
            <a:off x="5887546" y="1783078"/>
            <a:ext cx="2280924" cy="3852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圖片 12"/>
          <p:cNvPicPr>
            <a:picLocks/>
          </p:cNvPicPr>
          <p:nvPr/>
        </p:nvPicPr>
        <p:blipFill rotWithShape="1">
          <a:blip r:embed="rId1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rcRect l="67048" t="18778" r="3882" b="12869"/>
          <a:stretch/>
        </p:blipFill>
        <p:spPr>
          <a:xfrm>
            <a:off x="8765645" y="1912893"/>
            <a:ext cx="2321725" cy="3751200"/>
          </a:xfrm>
          <a:prstGeom prst="rect">
            <a:avLst/>
          </a:prstGeom>
        </p:spPr>
      </p:pic>
      <p:sp>
        <p:nvSpPr>
          <p:cNvPr id="6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12"/>
          <p:cNvSpPr txBox="1"/>
          <p:nvPr/>
        </p:nvSpPr>
        <p:spPr>
          <a:xfrm>
            <a:off x="327639" y="880676"/>
            <a:ext cx="232849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01.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創立團體帳戶</a:t>
            </a:r>
          </a:p>
        </p:txBody>
      </p:sp>
      <p:sp>
        <p:nvSpPr>
          <p:cNvPr id="9" name="矩形 8"/>
          <p:cNvSpPr/>
          <p:nvPr/>
        </p:nvSpPr>
        <p:spPr>
          <a:xfrm>
            <a:off x="1759176" y="624820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設立會議名稱</a:t>
            </a:r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6191647" y="3539909"/>
            <a:ext cx="19768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從一個新帳戶開始</a:t>
            </a:r>
          </a:p>
        </p:txBody>
      </p:sp>
      <p:sp>
        <p:nvSpPr>
          <p:cNvPr id="11" name="矩形 10"/>
          <p:cNvSpPr/>
          <p:nvPr/>
        </p:nvSpPr>
        <p:spPr>
          <a:xfrm>
            <a:off x="2539655" y="3156314"/>
            <a:ext cx="14625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單筆可轉金額</a:t>
            </a:r>
          </a:p>
        </p:txBody>
      </p:sp>
      <p:sp>
        <p:nvSpPr>
          <p:cNvPr id="55" name="矩形 54"/>
          <p:cNvSpPr/>
          <p:nvPr/>
        </p:nvSpPr>
        <p:spPr>
          <a:xfrm>
            <a:off x="2656136" y="2864373"/>
            <a:ext cx="16647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設立時間</a:t>
            </a:r>
          </a:p>
        </p:txBody>
      </p:sp>
      <p:sp>
        <p:nvSpPr>
          <p:cNvPr id="56" name="矩形 55"/>
          <p:cNvSpPr/>
          <p:nvPr/>
        </p:nvSpPr>
        <p:spPr>
          <a:xfrm>
            <a:off x="2101881" y="3420398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利率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0.12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％</a:t>
            </a:r>
          </a:p>
        </p:txBody>
      </p:sp>
      <p:sp>
        <p:nvSpPr>
          <p:cNvPr id="63" name="矩形 62"/>
          <p:cNvSpPr/>
          <p:nvPr/>
        </p:nvSpPr>
        <p:spPr>
          <a:xfrm>
            <a:off x="6509268" y="256945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選擇帳戶</a:t>
            </a:r>
          </a:p>
        </p:txBody>
      </p:sp>
      <p:sp>
        <p:nvSpPr>
          <p:cNvPr id="64" name="矩形 63"/>
          <p:cNvSpPr/>
          <p:nvPr/>
        </p:nvSpPr>
        <p:spPr>
          <a:xfrm>
            <a:off x="1878984" y="3726994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自動轉帳</a:t>
            </a:r>
          </a:p>
        </p:txBody>
      </p:sp>
      <p:sp>
        <p:nvSpPr>
          <p:cNvPr id="66" name="矩形 65"/>
          <p:cNvSpPr/>
          <p:nvPr/>
        </p:nvSpPr>
        <p:spPr>
          <a:xfrm>
            <a:off x="3710098" y="4468106"/>
            <a:ext cx="2132714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銀行存摺的副本</a:t>
            </a:r>
          </a:p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交易歷史</a:t>
            </a:r>
            <a:r>
              <a:rPr lang="en-US" altLang="zh-TW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Excel</a:t>
            </a:r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文件</a:t>
            </a:r>
          </a:p>
          <a:p>
            <a:pPr>
              <a:lnSpc>
                <a:spcPct val="150000"/>
              </a:lnSpc>
            </a:pPr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通過電子郵件接收</a:t>
            </a:r>
          </a:p>
        </p:txBody>
      </p:sp>
      <p:sp>
        <p:nvSpPr>
          <p:cNvPr id="67" name="框架 66"/>
          <p:cNvSpPr/>
          <p:nvPr/>
        </p:nvSpPr>
        <p:spPr>
          <a:xfrm>
            <a:off x="1359110" y="4537145"/>
            <a:ext cx="2366069" cy="1084324"/>
          </a:xfrm>
          <a:prstGeom prst="frame">
            <a:avLst>
              <a:gd name="adj1" fmla="val 7643"/>
            </a:avLst>
          </a:prstGeom>
          <a:solidFill>
            <a:srgbClr val="E3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6509268" y="624820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選擇帳戶</a:t>
            </a:r>
            <a:endParaRPr lang="zh-TW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154343" y="434220"/>
            <a:ext cx="1005403" cy="330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帳戶</a:t>
            </a:r>
          </a:p>
        </p:txBody>
      </p:sp>
      <p:sp>
        <p:nvSpPr>
          <p:cNvPr id="43" name="TextBox 12"/>
          <p:cNvSpPr txBox="1"/>
          <p:nvPr/>
        </p:nvSpPr>
        <p:spPr>
          <a:xfrm>
            <a:off x="1152140" y="264494"/>
            <a:ext cx="1877663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團體帳戶</a:t>
            </a:r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36984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群組 49"/>
          <p:cNvGrpSpPr/>
          <p:nvPr/>
        </p:nvGrpSpPr>
        <p:grpSpPr>
          <a:xfrm>
            <a:off x="2079715" y="1182310"/>
            <a:ext cx="8005687" cy="5016484"/>
            <a:chOff x="346449" y="1185812"/>
            <a:chExt cx="8005687" cy="5016484"/>
          </a:xfrm>
        </p:grpSpPr>
        <p:grpSp>
          <p:nvGrpSpPr>
            <p:cNvPr id="6" name="群組 5"/>
            <p:cNvGrpSpPr/>
            <p:nvPr/>
          </p:nvGrpSpPr>
          <p:grpSpPr>
            <a:xfrm>
              <a:off x="346449" y="1185812"/>
              <a:ext cx="8005687" cy="5016484"/>
              <a:chOff x="346449" y="1185812"/>
              <a:chExt cx="8005687" cy="5016484"/>
            </a:xfrm>
          </p:grpSpPr>
          <p:grpSp>
            <p:nvGrpSpPr>
              <p:cNvPr id="7" name="群組 6"/>
              <p:cNvGrpSpPr/>
              <p:nvPr/>
            </p:nvGrpSpPr>
            <p:grpSpPr>
              <a:xfrm>
                <a:off x="346449" y="1185812"/>
                <a:ext cx="8005687" cy="5016484"/>
                <a:chOff x="346449" y="1185812"/>
                <a:chExt cx="8005687" cy="5016484"/>
              </a:xfrm>
            </p:grpSpPr>
            <p:grpSp>
              <p:nvGrpSpPr>
                <p:cNvPr id="11" name="群組 10"/>
                <p:cNvGrpSpPr/>
                <p:nvPr/>
              </p:nvGrpSpPr>
              <p:grpSpPr>
                <a:xfrm>
                  <a:off x="346449" y="1185812"/>
                  <a:ext cx="8005687" cy="5016484"/>
                  <a:chOff x="346449" y="1185812"/>
                  <a:chExt cx="8005687" cy="5016484"/>
                </a:xfrm>
              </p:grpSpPr>
              <p:grpSp>
                <p:nvGrpSpPr>
                  <p:cNvPr id="15" name="群組 14"/>
                  <p:cNvGrpSpPr/>
                  <p:nvPr/>
                </p:nvGrpSpPr>
                <p:grpSpPr>
                  <a:xfrm>
                    <a:off x="346449" y="1185812"/>
                    <a:ext cx="5320216" cy="5016484"/>
                    <a:chOff x="346449" y="1185812"/>
                    <a:chExt cx="5320216" cy="5016484"/>
                  </a:xfrm>
                </p:grpSpPr>
                <p:grpSp>
                  <p:nvGrpSpPr>
                    <p:cNvPr id="17" name="群組 16"/>
                    <p:cNvGrpSpPr/>
                    <p:nvPr/>
                  </p:nvGrpSpPr>
                  <p:grpSpPr>
                    <a:xfrm>
                      <a:off x="346449" y="1185812"/>
                      <a:ext cx="5320216" cy="5016484"/>
                      <a:chOff x="346449" y="1300112"/>
                      <a:chExt cx="5320216" cy="5016484"/>
                    </a:xfrm>
                  </p:grpSpPr>
                  <p:grpSp>
                    <p:nvGrpSpPr>
                      <p:cNvPr id="20" name="群組 19"/>
                      <p:cNvGrpSpPr/>
                      <p:nvPr/>
                    </p:nvGrpSpPr>
                    <p:grpSpPr>
                      <a:xfrm>
                        <a:off x="346449" y="1300112"/>
                        <a:ext cx="2700000" cy="5016484"/>
                        <a:chOff x="956855" y="718913"/>
                        <a:chExt cx="2700000" cy="5404075"/>
                      </a:xfrm>
                    </p:grpSpPr>
                    <p:grpSp>
                      <p:nvGrpSpPr>
                        <p:cNvPr id="36" name="群組 35"/>
                        <p:cNvGrpSpPr/>
                        <p:nvPr/>
                      </p:nvGrpSpPr>
                      <p:grpSpPr>
                        <a:xfrm>
                          <a:off x="956855" y="718913"/>
                          <a:ext cx="2700000" cy="5404075"/>
                          <a:chOff x="303996" y="765016"/>
                          <a:chExt cx="2700000" cy="5404075"/>
                        </a:xfrm>
                      </p:grpSpPr>
                      <p:grpSp>
                        <p:nvGrpSpPr>
                          <p:cNvPr id="38" name="群組 37"/>
                          <p:cNvGrpSpPr/>
                          <p:nvPr/>
                        </p:nvGrpSpPr>
                        <p:grpSpPr>
                          <a:xfrm>
                            <a:off x="303996" y="765016"/>
                            <a:ext cx="2700000" cy="5404075"/>
                            <a:chOff x="1776885" y="865748"/>
                            <a:chExt cx="2655507" cy="5404075"/>
                          </a:xfrm>
                        </p:grpSpPr>
                        <p:grpSp>
                          <p:nvGrpSpPr>
                            <p:cNvPr id="40" name="群組 39"/>
                            <p:cNvGrpSpPr/>
                            <p:nvPr/>
                          </p:nvGrpSpPr>
                          <p:grpSpPr>
                            <a:xfrm>
                              <a:off x="1776885" y="865748"/>
                              <a:ext cx="2655507" cy="5404075"/>
                              <a:chOff x="190288" y="-191103"/>
                              <a:chExt cx="3283782" cy="6363755"/>
                            </a:xfrm>
                          </p:grpSpPr>
                          <p:grpSp>
                            <p:nvGrpSpPr>
                              <p:cNvPr id="42" name="群組 41"/>
                              <p:cNvGrpSpPr/>
                              <p:nvPr/>
                            </p:nvGrpSpPr>
                            <p:grpSpPr>
                              <a:xfrm>
                                <a:off x="190288" y="-191103"/>
                                <a:ext cx="3283782" cy="6363755"/>
                                <a:chOff x="2903471" y="170656"/>
                                <a:chExt cx="3283782" cy="6363755"/>
                              </a:xfrm>
                            </p:grpSpPr>
                            <p:pic>
                              <p:nvPicPr>
                                <p:cNvPr id="44" name="圖片 43"/>
                                <p:cNvPicPr>
                                  <a:picLocks noChangeAspect="1"/>
                                </p:cNvPicPr>
                                <p:nvPr/>
                              </p:nvPicPr>
                              <p:blipFill rotWithShape="1">
                                <a:blip r:embed="rId2"/>
                                <a:srcRect l="51559"/>
                                <a:stretch/>
                              </p:blipFill>
                              <p:spPr>
                                <a:xfrm>
                                  <a:off x="2903471" y="170656"/>
                                  <a:ext cx="3283782" cy="6363755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  <p:pic>
                              <p:nvPicPr>
                                <p:cNvPr id="45" name="Picture 2" descr="ãrevolut Acceleratorãçåçæå°çµæ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3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3315816" y="1102516"/>
                                  <a:ext cx="2547955" cy="4587083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</p:grpSp>
                          <p:pic>
                            <p:nvPicPr>
                              <p:cNvPr id="43" name="圖片 42"/>
                              <p:cNvPicPr>
                                <a:picLocks noChangeAspect="1"/>
                              </p:cNvPicPr>
                              <p:nvPr/>
                            </p:nvPicPr>
                            <p:blipFill rotWithShape="1">
                              <a:blip r:embed="rId4"/>
                              <a:srcRect l="6928" t="4531" r="6719" b="7641"/>
                              <a:stretch/>
                            </p:blipFill>
                            <p:spPr>
                              <a:xfrm>
                                <a:off x="606628" y="949550"/>
                                <a:ext cx="2543959" cy="4378289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grpSp>
                        <p:pic>
                          <p:nvPicPr>
                            <p:cNvPr id="41" name="圖片 40"/>
                            <p:cNvPicPr>
                              <a:picLocks/>
                            </p:cNvPicPr>
                            <p:nvPr/>
                          </p:nvPicPr>
                          <p:blipFill rotWithShape="1">
                            <a:blip r:embed="rId5"/>
                            <a:srcRect l="5585" t="4365" r="8478" b="10178"/>
                            <a:stretch/>
                          </p:blipFill>
                          <p:spPr>
                            <a:xfrm>
                              <a:off x="2111600" y="1797425"/>
                              <a:ext cx="2059200" cy="3758621"/>
                            </a:xfrm>
                            <a:prstGeom prst="rect">
                              <a:avLst/>
                            </a:prstGeom>
                          </p:spPr>
                        </p:pic>
                      </p:grpSp>
                      <p:pic>
                        <p:nvPicPr>
                          <p:cNvPr id="39" name="圖片 38" descr="ãrevolut add contactãçåçæå°çµæ"/>
                          <p:cNvPicPr/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2153" y="1556348"/>
                            <a:ext cx="2116800" cy="389874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grpSp>
                    <p:pic>
                      <p:nvPicPr>
                        <p:cNvPr id="37" name="圖片 36"/>
                        <p:cNvPicPr>
                          <a:picLocks/>
                        </p:cNvPicPr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252394" y="1478053"/>
                          <a:ext cx="2206800" cy="3978000"/>
                        </a:xfrm>
                        <a:prstGeom prst="rect">
                          <a:avLst/>
                        </a:prstGeom>
                      </p:spPr>
                    </p:pic>
                  </p:grpSp>
                  <p:grpSp>
                    <p:nvGrpSpPr>
                      <p:cNvPr id="21" name="群組 20"/>
                      <p:cNvGrpSpPr/>
                      <p:nvPr/>
                    </p:nvGrpSpPr>
                    <p:grpSpPr>
                      <a:xfrm>
                        <a:off x="2966665" y="1300112"/>
                        <a:ext cx="2700000" cy="5016484"/>
                        <a:chOff x="3577071" y="718913"/>
                        <a:chExt cx="2700000" cy="5404075"/>
                      </a:xfrm>
                    </p:grpSpPr>
                    <p:grpSp>
                      <p:nvGrpSpPr>
                        <p:cNvPr id="24" name="群組 23"/>
                        <p:cNvGrpSpPr/>
                        <p:nvPr/>
                      </p:nvGrpSpPr>
                      <p:grpSpPr>
                        <a:xfrm>
                          <a:off x="3577071" y="718913"/>
                          <a:ext cx="2700000" cy="5404075"/>
                          <a:chOff x="2993963" y="765015"/>
                          <a:chExt cx="2700000" cy="5404075"/>
                        </a:xfrm>
                      </p:grpSpPr>
                      <p:grpSp>
                        <p:nvGrpSpPr>
                          <p:cNvPr id="26" name="群組 25"/>
                          <p:cNvGrpSpPr/>
                          <p:nvPr/>
                        </p:nvGrpSpPr>
                        <p:grpSpPr>
                          <a:xfrm>
                            <a:off x="2993963" y="765015"/>
                            <a:ext cx="2700000" cy="5404075"/>
                            <a:chOff x="303996" y="765016"/>
                            <a:chExt cx="2700000" cy="5404075"/>
                          </a:xfrm>
                        </p:grpSpPr>
                        <p:grpSp>
                          <p:nvGrpSpPr>
                            <p:cNvPr id="28" name="群組 27"/>
                            <p:cNvGrpSpPr/>
                            <p:nvPr/>
                          </p:nvGrpSpPr>
                          <p:grpSpPr>
                            <a:xfrm>
                              <a:off x="303996" y="765016"/>
                              <a:ext cx="2700000" cy="5404075"/>
                              <a:chOff x="1776885" y="865748"/>
                              <a:chExt cx="2655507" cy="5404075"/>
                            </a:xfrm>
                          </p:grpSpPr>
                          <p:grpSp>
                            <p:nvGrpSpPr>
                              <p:cNvPr id="30" name="群組 29"/>
                              <p:cNvGrpSpPr/>
                              <p:nvPr/>
                            </p:nvGrpSpPr>
                            <p:grpSpPr>
                              <a:xfrm>
                                <a:off x="1776885" y="865748"/>
                                <a:ext cx="2655507" cy="5404075"/>
                                <a:chOff x="190288" y="-191103"/>
                                <a:chExt cx="3283782" cy="6363755"/>
                              </a:xfrm>
                            </p:grpSpPr>
                            <p:grpSp>
                              <p:nvGrpSpPr>
                                <p:cNvPr id="32" name="群組 31"/>
                                <p:cNvGrpSpPr/>
                                <p:nvPr/>
                              </p:nvGrpSpPr>
                              <p:grpSpPr>
                                <a:xfrm>
                                  <a:off x="190288" y="-191103"/>
                                  <a:ext cx="3283782" cy="6363755"/>
                                  <a:chOff x="2903471" y="170656"/>
                                  <a:chExt cx="3283782" cy="6363755"/>
                                </a:xfrm>
                              </p:grpSpPr>
                              <p:pic>
                                <p:nvPicPr>
                                  <p:cNvPr id="34" name="圖片 33"/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 rotWithShape="1">
                                  <a:blip r:embed="rId2"/>
                                  <a:srcRect l="51559"/>
                                  <a:stretch/>
                                </p:blipFill>
                                <p:spPr>
                                  <a:xfrm>
                                    <a:off x="2903471" y="170656"/>
                                    <a:ext cx="3283782" cy="6363755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  <p:pic>
                                <p:nvPicPr>
                                  <p:cNvPr id="35" name="Picture 2" descr="ãrevolut Acceleratorãçåçæå°çµæ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3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</a:extLst>
                                  </a:blip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3315816" y="1102516"/>
                                    <a:ext cx="2547955" cy="4587083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grpSp>
                            <p:pic>
                              <p:nvPicPr>
                                <p:cNvPr id="33" name="圖片 32"/>
                                <p:cNvPicPr>
                                  <a:picLocks noChangeAspect="1"/>
                                </p:cNvPicPr>
                                <p:nvPr/>
                              </p:nvPicPr>
                              <p:blipFill rotWithShape="1">
                                <a:blip r:embed="rId4"/>
                                <a:srcRect l="6928" t="4531" r="6719" b="7641"/>
                                <a:stretch/>
                              </p:blipFill>
                              <p:spPr>
                                <a:xfrm>
                                  <a:off x="606628" y="949550"/>
                                  <a:ext cx="2543959" cy="4378289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grpSp>
                          <p:pic>
                            <p:nvPicPr>
                              <p:cNvPr id="31" name="圖片 30"/>
                              <p:cNvPicPr>
                                <a:picLocks/>
                              </p:cNvPicPr>
                              <p:nvPr/>
                            </p:nvPicPr>
                            <p:blipFill rotWithShape="1">
                              <a:blip r:embed="rId5"/>
                              <a:srcRect l="5585" t="4365" r="8478" b="10178"/>
                              <a:stretch/>
                            </p:blipFill>
                            <p:spPr>
                              <a:xfrm>
                                <a:off x="2111600" y="1797425"/>
                                <a:ext cx="2059200" cy="3758621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grpSp>
                        <p:pic>
                          <p:nvPicPr>
                            <p:cNvPr id="29" name="圖片 28" descr="ãrevolut add contactãçåçæå°çµæ"/>
                            <p:cNvPicPr/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32153" y="1556348"/>
                              <a:ext cx="2116800" cy="389874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</p:pic>
                      </p:grpSp>
                      <p:pic>
                        <p:nvPicPr>
                          <p:cNvPr id="27" name="圖片 26"/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8"/>
                          <a:srcRect l="11301" t="7765" r="15366" b="14332"/>
                          <a:stretch/>
                        </p:blipFill>
                        <p:spPr>
                          <a:xfrm>
                            <a:off x="3296713" y="1704840"/>
                            <a:ext cx="2142207" cy="3758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pic>
                      <p:nvPicPr>
                        <p:cNvPr id="25" name="圖片 24"/>
                        <p:cNvPicPr>
                          <a:picLocks/>
                        </p:cNvPicPr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3866873" y="1478053"/>
                          <a:ext cx="2206800" cy="3978000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22" name="Picture 2" descr="https://t1.daumcdn.net/cfile/tistory/998580395B7A426A31"/>
                      <p:cNvPicPr>
                        <a:picLocks noChangeArrowheads="1"/>
                      </p:cNvPicPr>
                      <p:nvPr/>
                    </p:nvPicPr>
                    <p:blipFill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4862" t="17648" r="58623" b="9770"/>
                      <a:stretch/>
                    </p:blipFill>
                    <p:spPr bwMode="auto">
                      <a:xfrm>
                        <a:off x="643204" y="1882141"/>
                        <a:ext cx="2204368" cy="37511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3" name="Picture 2" descr="https://t1.daumcdn.net/cfile/tistory/998580395B7A426A31"/>
                      <p:cNvPicPr>
                        <a:picLocks noChangeArrowheads="1"/>
                      </p:cNvPicPr>
                      <p:nvPr/>
                    </p:nvPicPr>
                    <p:blipFill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8635" t="18111" r="14650" b="10107"/>
                      <a:stretch/>
                    </p:blipFill>
                    <p:spPr bwMode="auto">
                      <a:xfrm>
                        <a:off x="3238918" y="1932754"/>
                        <a:ext cx="2203200" cy="375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18" name="Picture 2" descr="https://t1.daumcdn.net/cfile/tistory/99AB663C5B7A436113"/>
                    <p:cNvPicPr>
                      <a:picLocks noChangeArrowheads="1"/>
                    </p:cNvPicPr>
                    <p:nvPr/>
                  </p:nvPicPr>
                  <p:blipFill rotWithShape="1"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4118" t="17388" r="58431" b="10411"/>
                    <a:stretch/>
                  </p:blipFill>
                  <p:spPr bwMode="auto">
                    <a:xfrm>
                      <a:off x="632057" y="1825225"/>
                      <a:ext cx="2203200" cy="37512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9" name="Picture 2" descr="https://t1.daumcdn.net/cfile/tistory/99AB663C5B7A436113"/>
                    <p:cNvPicPr>
                      <a:picLocks noChangeArrowheads="1"/>
                    </p:cNvPicPr>
                    <p:nvPr/>
                  </p:nvPicPr>
                  <p:blipFill rotWithShape="1"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8353" t="17388" r="14510" b="10411"/>
                    <a:stretch/>
                  </p:blipFill>
                  <p:spPr bwMode="auto">
                    <a:xfrm>
                      <a:off x="3262068" y="1825225"/>
                      <a:ext cx="2203200" cy="37512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16" name="圖片 15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51559"/>
                  <a:stretch/>
                </p:blipFill>
                <p:spPr>
                  <a:xfrm>
                    <a:off x="5652136" y="1185812"/>
                    <a:ext cx="2700000" cy="501648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2" name="圖片 11"/>
                <p:cNvPicPr>
                  <a:picLocks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08907" y="1829496"/>
                  <a:ext cx="2226350" cy="3751200"/>
                </a:xfrm>
                <a:prstGeom prst="rect">
                  <a:avLst/>
                </a:prstGeom>
              </p:spPr>
            </p:pic>
            <p:pic>
              <p:nvPicPr>
                <p:cNvPr id="13" name="圖片 12"/>
                <p:cNvPicPr>
                  <a:picLocks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38917" y="1825225"/>
                  <a:ext cx="2224350" cy="3751200"/>
                </a:xfrm>
                <a:prstGeom prst="rect">
                  <a:avLst/>
                </a:prstGeom>
              </p:spPr>
            </p:pic>
            <p:pic>
              <p:nvPicPr>
                <p:cNvPr id="14" name="圖片 13"/>
                <p:cNvPicPr>
                  <a:picLocks/>
                </p:cNvPicPr>
                <p:nvPr/>
              </p:nvPicPr>
              <p:blipFill rotWithShape="1">
                <a:blip r:embed="rId14"/>
                <a:srcRect l="5146" r="2801" b="1385"/>
                <a:stretch/>
              </p:blipFill>
              <p:spPr>
                <a:xfrm>
                  <a:off x="5915321" y="1844275"/>
                  <a:ext cx="2288522" cy="3738920"/>
                </a:xfrm>
                <a:prstGeom prst="rect">
                  <a:avLst/>
                </a:prstGeom>
              </p:spPr>
            </p:pic>
          </p:grpSp>
          <p:pic>
            <p:nvPicPr>
              <p:cNvPr id="8" name="圖片 7"/>
              <p:cNvPicPr>
                <a:picLocks/>
              </p:cNvPicPr>
              <p:nvPr/>
            </p:nvPicPr>
            <p:blipFill rotWithShape="1">
              <a:blip r:embed="rId15"/>
              <a:srcRect l="12985" r="2919"/>
              <a:stretch/>
            </p:blipFill>
            <p:spPr>
              <a:xfrm>
                <a:off x="608907" y="1774845"/>
                <a:ext cx="2224800" cy="3751200"/>
              </a:xfrm>
              <a:prstGeom prst="rect">
                <a:avLst/>
              </a:prstGeom>
            </p:spPr>
          </p:pic>
          <p:pic>
            <p:nvPicPr>
              <p:cNvPr id="9" name="圖片 8"/>
              <p:cNvPicPr>
                <a:picLocks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262068" y="1795871"/>
                <a:ext cx="2224800" cy="3751200"/>
              </a:xfrm>
              <a:prstGeom prst="rect">
                <a:avLst/>
              </a:prstGeom>
            </p:spPr>
          </p:pic>
          <p:pic>
            <p:nvPicPr>
              <p:cNvPr id="10" name="圖片 9"/>
              <p:cNvPicPr>
                <a:picLocks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89562" y="1795871"/>
                <a:ext cx="2276317" cy="3751200"/>
              </a:xfrm>
              <a:prstGeom prst="rect">
                <a:avLst/>
              </a:prstGeom>
            </p:spPr>
          </p:pic>
        </p:grpSp>
        <p:pic>
          <p:nvPicPr>
            <p:cNvPr id="2" name="圖片 1"/>
            <p:cNvPicPr>
              <a:picLocks/>
            </p:cNvPicPr>
            <p:nvPr/>
          </p:nvPicPr>
          <p:blipFill rotWithShape="1">
            <a:blip r:embed="rId18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 l="4114" t="17858" r="67408" b="14027"/>
            <a:stretch/>
          </p:blipFill>
          <p:spPr>
            <a:xfrm>
              <a:off x="598127" y="1781849"/>
              <a:ext cx="2224800" cy="3751200"/>
            </a:xfrm>
            <a:prstGeom prst="rect">
              <a:avLst/>
            </a:prstGeom>
          </p:spPr>
        </p:pic>
        <p:pic>
          <p:nvPicPr>
            <p:cNvPr id="46" name="圖片 45"/>
            <p:cNvPicPr>
              <a:picLocks/>
            </p:cNvPicPr>
            <p:nvPr/>
          </p:nvPicPr>
          <p:blipFill rotWithShape="1">
            <a:blip r:embed="rId18"/>
            <a:srcRect l="35890" t="17858" r="35631" b="14027"/>
            <a:stretch/>
          </p:blipFill>
          <p:spPr>
            <a:xfrm>
              <a:off x="5939622" y="1795871"/>
              <a:ext cx="2224800" cy="375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圖片 46"/>
            <p:cNvPicPr>
              <a:picLocks/>
            </p:cNvPicPr>
            <p:nvPr/>
          </p:nvPicPr>
          <p:blipFill rotWithShape="1">
            <a:blip r:embed="rId18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rcRect l="67831" t="17858" r="3894" b="14027"/>
            <a:stretch/>
          </p:blipFill>
          <p:spPr>
            <a:xfrm>
              <a:off x="3256467" y="1795871"/>
              <a:ext cx="2224800" cy="3751200"/>
            </a:xfrm>
            <a:prstGeom prst="rect">
              <a:avLst/>
            </a:prstGeom>
          </p:spPr>
        </p:pic>
      </p:grpSp>
      <p:sp>
        <p:nvSpPr>
          <p:cNvPr id="51" name="矩形 50"/>
          <p:cNvSpPr/>
          <p:nvPr/>
        </p:nvSpPr>
        <p:spPr>
          <a:xfrm>
            <a:off x="2794793" y="3910248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參與成員</a:t>
            </a:r>
          </a:p>
        </p:txBody>
      </p:sp>
      <p:sp>
        <p:nvSpPr>
          <p:cNvPr id="54" name="Rectangle 3"/>
          <p:cNvSpPr>
            <a:spLocks noChangeArrowheads="1"/>
          </p:cNvSpPr>
          <p:nvPr/>
        </p:nvSpPr>
        <p:spPr bwMode="auto">
          <a:xfrm>
            <a:off x="3467100" y="812510"/>
            <a:ext cx="65" cy="27699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3103871" y="4431871"/>
            <a:ext cx="1588416" cy="1091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700"/>
              </a:lnSpc>
            </a:pPr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支付會員費</a:t>
            </a:r>
          </a:p>
          <a:p>
            <a:pPr>
              <a:lnSpc>
                <a:spcPts val="2700"/>
              </a:lnSpc>
            </a:pPr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發送留言卡</a:t>
            </a:r>
          </a:p>
          <a:p>
            <a:pPr>
              <a:lnSpc>
                <a:spcPts val="2700"/>
              </a:lnSpc>
            </a:pPr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顯示支付明細</a:t>
            </a:r>
          </a:p>
        </p:txBody>
      </p:sp>
      <p:sp>
        <p:nvSpPr>
          <p:cNvPr id="56" name="矩形 55"/>
          <p:cNvSpPr/>
          <p:nvPr/>
        </p:nvSpPr>
        <p:spPr>
          <a:xfrm>
            <a:off x="2800679" y="616221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會議設置</a:t>
            </a:r>
          </a:p>
        </p:txBody>
      </p:sp>
      <p:sp>
        <p:nvSpPr>
          <p:cNvPr id="57" name="矩形 56"/>
          <p:cNvSpPr/>
          <p:nvPr/>
        </p:nvSpPr>
        <p:spPr>
          <a:xfrm>
            <a:off x="4451275" y="4139483"/>
            <a:ext cx="2487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您的朋友必須在邀請參加的有效期內接受邀請 </a:t>
            </a:r>
          </a:p>
        </p:txBody>
      </p:sp>
      <p:sp>
        <p:nvSpPr>
          <p:cNvPr id="58" name="矩形 57"/>
          <p:cNvSpPr/>
          <p:nvPr/>
        </p:nvSpPr>
        <p:spPr>
          <a:xfrm>
            <a:off x="8238850" y="616221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邀請朋友</a:t>
            </a:r>
          </a:p>
        </p:txBody>
      </p:sp>
      <p:sp>
        <p:nvSpPr>
          <p:cNvPr id="59" name="矩形 58"/>
          <p:cNvSpPr/>
          <p:nvPr/>
        </p:nvSpPr>
        <p:spPr>
          <a:xfrm>
            <a:off x="5568452" y="616221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設置完成</a:t>
            </a:r>
          </a:p>
        </p:txBody>
      </p:sp>
      <p:sp>
        <p:nvSpPr>
          <p:cNvPr id="63" name="TextBox 12"/>
          <p:cNvSpPr txBox="1"/>
          <p:nvPr/>
        </p:nvSpPr>
        <p:spPr>
          <a:xfrm>
            <a:off x="327639" y="880676"/>
            <a:ext cx="235072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02.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邀請人員</a:t>
            </a:r>
          </a:p>
        </p:txBody>
      </p:sp>
      <p:sp>
        <p:nvSpPr>
          <p:cNvPr id="64" name="矩形 63"/>
          <p:cNvSpPr/>
          <p:nvPr/>
        </p:nvSpPr>
        <p:spPr>
          <a:xfrm>
            <a:off x="154343" y="434220"/>
            <a:ext cx="1005403" cy="330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帳戶</a:t>
            </a:r>
          </a:p>
        </p:txBody>
      </p:sp>
      <p:sp>
        <p:nvSpPr>
          <p:cNvPr id="65" name="TextBox 12"/>
          <p:cNvSpPr txBox="1"/>
          <p:nvPr/>
        </p:nvSpPr>
        <p:spPr>
          <a:xfrm>
            <a:off x="1152140" y="264494"/>
            <a:ext cx="1877663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團體帳戶</a:t>
            </a:r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153965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1929589" y="1240351"/>
            <a:ext cx="8005687" cy="5016484"/>
            <a:chOff x="346449" y="1185812"/>
            <a:chExt cx="8005687" cy="5016484"/>
          </a:xfrm>
        </p:grpSpPr>
        <p:grpSp>
          <p:nvGrpSpPr>
            <p:cNvPr id="13" name="群組 12"/>
            <p:cNvGrpSpPr/>
            <p:nvPr/>
          </p:nvGrpSpPr>
          <p:grpSpPr>
            <a:xfrm>
              <a:off x="346449" y="1185812"/>
              <a:ext cx="8005687" cy="5016484"/>
              <a:chOff x="346449" y="1185812"/>
              <a:chExt cx="8005687" cy="5016484"/>
            </a:xfrm>
          </p:grpSpPr>
          <p:grpSp>
            <p:nvGrpSpPr>
              <p:cNvPr id="19" name="群組 18"/>
              <p:cNvGrpSpPr/>
              <p:nvPr/>
            </p:nvGrpSpPr>
            <p:grpSpPr>
              <a:xfrm>
                <a:off x="346449" y="1185812"/>
                <a:ext cx="8005687" cy="5016484"/>
                <a:chOff x="346449" y="1185812"/>
                <a:chExt cx="8005687" cy="5016484"/>
              </a:xfrm>
            </p:grpSpPr>
            <p:grpSp>
              <p:nvGrpSpPr>
                <p:cNvPr id="23" name="群組 22"/>
                <p:cNvGrpSpPr/>
                <p:nvPr/>
              </p:nvGrpSpPr>
              <p:grpSpPr>
                <a:xfrm>
                  <a:off x="346449" y="1185812"/>
                  <a:ext cx="5320216" cy="5016484"/>
                  <a:chOff x="346449" y="1185812"/>
                  <a:chExt cx="5320216" cy="5016484"/>
                </a:xfrm>
              </p:grpSpPr>
              <p:grpSp>
                <p:nvGrpSpPr>
                  <p:cNvPr id="25" name="群組 24"/>
                  <p:cNvGrpSpPr/>
                  <p:nvPr/>
                </p:nvGrpSpPr>
                <p:grpSpPr>
                  <a:xfrm>
                    <a:off x="346449" y="1185812"/>
                    <a:ext cx="5320216" cy="5016484"/>
                    <a:chOff x="346449" y="1300112"/>
                    <a:chExt cx="5320216" cy="5016484"/>
                  </a:xfrm>
                </p:grpSpPr>
                <p:grpSp>
                  <p:nvGrpSpPr>
                    <p:cNvPr id="28" name="群組 27"/>
                    <p:cNvGrpSpPr/>
                    <p:nvPr/>
                  </p:nvGrpSpPr>
                  <p:grpSpPr>
                    <a:xfrm>
                      <a:off x="346449" y="1300112"/>
                      <a:ext cx="2700000" cy="5016484"/>
                      <a:chOff x="956855" y="718913"/>
                      <a:chExt cx="2700000" cy="5404075"/>
                    </a:xfrm>
                  </p:grpSpPr>
                  <p:grpSp>
                    <p:nvGrpSpPr>
                      <p:cNvPr id="44" name="群組 43"/>
                      <p:cNvGrpSpPr/>
                      <p:nvPr/>
                    </p:nvGrpSpPr>
                    <p:grpSpPr>
                      <a:xfrm>
                        <a:off x="956855" y="718913"/>
                        <a:ext cx="2700000" cy="5404075"/>
                        <a:chOff x="303996" y="765016"/>
                        <a:chExt cx="2700000" cy="5404075"/>
                      </a:xfrm>
                    </p:grpSpPr>
                    <p:grpSp>
                      <p:nvGrpSpPr>
                        <p:cNvPr id="46" name="群組 45"/>
                        <p:cNvGrpSpPr/>
                        <p:nvPr/>
                      </p:nvGrpSpPr>
                      <p:grpSpPr>
                        <a:xfrm>
                          <a:off x="303996" y="765016"/>
                          <a:ext cx="2700000" cy="5404075"/>
                          <a:chOff x="1776885" y="865748"/>
                          <a:chExt cx="2655507" cy="5404075"/>
                        </a:xfrm>
                      </p:grpSpPr>
                      <p:grpSp>
                        <p:nvGrpSpPr>
                          <p:cNvPr id="48" name="群組 47"/>
                          <p:cNvGrpSpPr/>
                          <p:nvPr/>
                        </p:nvGrpSpPr>
                        <p:grpSpPr>
                          <a:xfrm>
                            <a:off x="1776885" y="865748"/>
                            <a:ext cx="2655507" cy="5404075"/>
                            <a:chOff x="190288" y="-191103"/>
                            <a:chExt cx="3283782" cy="6363755"/>
                          </a:xfrm>
                        </p:grpSpPr>
                        <p:grpSp>
                          <p:nvGrpSpPr>
                            <p:cNvPr id="50" name="群組 49"/>
                            <p:cNvGrpSpPr/>
                            <p:nvPr/>
                          </p:nvGrpSpPr>
                          <p:grpSpPr>
                            <a:xfrm>
                              <a:off x="190288" y="-191103"/>
                              <a:ext cx="3283782" cy="6363755"/>
                              <a:chOff x="2903471" y="170656"/>
                              <a:chExt cx="3283782" cy="6363755"/>
                            </a:xfrm>
                          </p:grpSpPr>
                          <p:pic>
                            <p:nvPicPr>
                              <p:cNvPr id="52" name="圖片 51"/>
                              <p:cNvPicPr>
                                <a:picLocks noChangeAspect="1"/>
                              </p:cNvPicPr>
                              <p:nvPr/>
                            </p:nvPicPr>
                            <p:blipFill rotWithShape="1">
                              <a:blip r:embed="rId3"/>
                              <a:srcRect l="51559"/>
                              <a:stretch/>
                            </p:blipFill>
                            <p:spPr>
                              <a:xfrm>
                                <a:off x="2903471" y="170656"/>
                                <a:ext cx="3283782" cy="6363755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  <p:pic>
                            <p:nvPicPr>
                              <p:cNvPr id="53" name="Picture 2" descr="ãrevolut Acceleratorãçåçæå°çµæ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315816" y="1102516"/>
                                <a:ext cx="2547955" cy="4587083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51" name="圖片 50"/>
                            <p:cNvPicPr>
                              <a:picLocks noChangeAspect="1"/>
                            </p:cNvPicPr>
                            <p:nvPr/>
                          </p:nvPicPr>
                          <p:blipFill rotWithShape="1">
                            <a:blip r:embed="rId5"/>
                            <a:srcRect l="6928" t="4531" r="6719" b="7641"/>
                            <a:stretch/>
                          </p:blipFill>
                          <p:spPr>
                            <a:xfrm>
                              <a:off x="606628" y="949550"/>
                              <a:ext cx="2543959" cy="4378289"/>
                            </a:xfrm>
                            <a:prstGeom prst="rect">
                              <a:avLst/>
                            </a:prstGeom>
                          </p:spPr>
                        </p:pic>
                      </p:grpSp>
                      <p:pic>
                        <p:nvPicPr>
                          <p:cNvPr id="49" name="圖片 48"/>
                          <p:cNvPicPr>
                            <a:picLocks/>
                          </p:cNvPicPr>
                          <p:nvPr/>
                        </p:nvPicPr>
                        <p:blipFill rotWithShape="1">
                          <a:blip r:embed="rId6"/>
                          <a:srcRect l="5585" t="4365" r="8478" b="10178"/>
                          <a:stretch/>
                        </p:blipFill>
                        <p:spPr>
                          <a:xfrm>
                            <a:off x="2111600" y="1797425"/>
                            <a:ext cx="2059200" cy="3758621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pic>
                      <p:nvPicPr>
                        <p:cNvPr id="47" name="圖片 46" descr="ãrevolut add contactãçåçæå°çµæ"/>
                        <p:cNvPicPr/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2153" y="1556348"/>
                          <a:ext cx="2116800" cy="38987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grpSp>
                  <p:pic>
                    <p:nvPicPr>
                      <p:cNvPr id="45" name="圖片 44"/>
                      <p:cNvPicPr>
                        <a:picLocks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52394" y="1478053"/>
                        <a:ext cx="2206800" cy="39780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29" name="群組 28"/>
                    <p:cNvGrpSpPr/>
                    <p:nvPr/>
                  </p:nvGrpSpPr>
                  <p:grpSpPr>
                    <a:xfrm>
                      <a:off x="2966665" y="1300112"/>
                      <a:ext cx="2700000" cy="5016484"/>
                      <a:chOff x="3577071" y="718913"/>
                      <a:chExt cx="2700000" cy="5404075"/>
                    </a:xfrm>
                  </p:grpSpPr>
                  <p:grpSp>
                    <p:nvGrpSpPr>
                      <p:cNvPr id="32" name="群組 31"/>
                      <p:cNvGrpSpPr/>
                      <p:nvPr/>
                    </p:nvGrpSpPr>
                    <p:grpSpPr>
                      <a:xfrm>
                        <a:off x="3577071" y="718913"/>
                        <a:ext cx="2700000" cy="5404075"/>
                        <a:chOff x="2993963" y="765015"/>
                        <a:chExt cx="2700000" cy="5404075"/>
                      </a:xfrm>
                    </p:grpSpPr>
                    <p:grpSp>
                      <p:nvGrpSpPr>
                        <p:cNvPr id="34" name="群組 33"/>
                        <p:cNvGrpSpPr/>
                        <p:nvPr/>
                      </p:nvGrpSpPr>
                      <p:grpSpPr>
                        <a:xfrm>
                          <a:off x="2993963" y="765015"/>
                          <a:ext cx="2700000" cy="5404075"/>
                          <a:chOff x="303996" y="765016"/>
                          <a:chExt cx="2700000" cy="5404075"/>
                        </a:xfrm>
                      </p:grpSpPr>
                      <p:grpSp>
                        <p:nvGrpSpPr>
                          <p:cNvPr id="36" name="群組 35"/>
                          <p:cNvGrpSpPr/>
                          <p:nvPr/>
                        </p:nvGrpSpPr>
                        <p:grpSpPr>
                          <a:xfrm>
                            <a:off x="303996" y="765016"/>
                            <a:ext cx="2700000" cy="5404075"/>
                            <a:chOff x="1776885" y="865748"/>
                            <a:chExt cx="2655507" cy="5404075"/>
                          </a:xfrm>
                        </p:grpSpPr>
                        <p:grpSp>
                          <p:nvGrpSpPr>
                            <p:cNvPr id="38" name="群組 37"/>
                            <p:cNvGrpSpPr/>
                            <p:nvPr/>
                          </p:nvGrpSpPr>
                          <p:grpSpPr>
                            <a:xfrm>
                              <a:off x="1776885" y="865748"/>
                              <a:ext cx="2655507" cy="5404075"/>
                              <a:chOff x="190288" y="-191103"/>
                              <a:chExt cx="3283782" cy="6363755"/>
                            </a:xfrm>
                          </p:grpSpPr>
                          <p:grpSp>
                            <p:nvGrpSpPr>
                              <p:cNvPr id="40" name="群組 39"/>
                              <p:cNvGrpSpPr/>
                              <p:nvPr/>
                            </p:nvGrpSpPr>
                            <p:grpSpPr>
                              <a:xfrm>
                                <a:off x="190288" y="-191103"/>
                                <a:ext cx="3283782" cy="6363755"/>
                                <a:chOff x="2903471" y="170656"/>
                                <a:chExt cx="3283782" cy="6363755"/>
                              </a:xfrm>
                            </p:grpSpPr>
                            <p:pic>
                              <p:nvPicPr>
                                <p:cNvPr id="42" name="圖片 41"/>
                                <p:cNvPicPr>
                                  <a:picLocks noChangeAspect="1"/>
                                </p:cNvPicPr>
                                <p:nvPr/>
                              </p:nvPicPr>
                              <p:blipFill rotWithShape="1">
                                <a:blip r:embed="rId3"/>
                                <a:srcRect l="51559"/>
                                <a:stretch/>
                              </p:blipFill>
                              <p:spPr>
                                <a:xfrm>
                                  <a:off x="2903471" y="170656"/>
                                  <a:ext cx="3283782" cy="6363755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  <p:pic>
                              <p:nvPicPr>
                                <p:cNvPr id="43" name="Picture 2" descr="ãrevolut Acceleratorãçåçæå°çµæ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4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3315816" y="1102516"/>
                                  <a:ext cx="2547955" cy="4587083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</p:grpSp>
                          <p:pic>
                            <p:nvPicPr>
                              <p:cNvPr id="41" name="圖片 40"/>
                              <p:cNvPicPr>
                                <a:picLocks noChangeAspect="1"/>
                              </p:cNvPicPr>
                              <p:nvPr/>
                            </p:nvPicPr>
                            <p:blipFill rotWithShape="1">
                              <a:blip r:embed="rId5"/>
                              <a:srcRect l="6928" t="4531" r="6719" b="7641"/>
                              <a:stretch/>
                            </p:blipFill>
                            <p:spPr>
                              <a:xfrm>
                                <a:off x="606628" y="949550"/>
                                <a:ext cx="2543959" cy="4378289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grpSp>
                        <p:pic>
                          <p:nvPicPr>
                            <p:cNvPr id="39" name="圖片 38"/>
                            <p:cNvPicPr>
                              <a:picLocks/>
                            </p:cNvPicPr>
                            <p:nvPr/>
                          </p:nvPicPr>
                          <p:blipFill rotWithShape="1">
                            <a:blip r:embed="rId6"/>
                            <a:srcRect l="5585" t="4365" r="8478" b="10178"/>
                            <a:stretch/>
                          </p:blipFill>
                          <p:spPr>
                            <a:xfrm>
                              <a:off x="2111600" y="1797425"/>
                              <a:ext cx="2059200" cy="3758621"/>
                            </a:xfrm>
                            <a:prstGeom prst="rect">
                              <a:avLst/>
                            </a:prstGeom>
                          </p:spPr>
                        </p:pic>
                      </p:grpSp>
                      <p:pic>
                        <p:nvPicPr>
                          <p:cNvPr id="37" name="圖片 36" descr="ãrevolut add contactãçåçæå°çµæ"/>
                          <p:cNvPicPr/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2153" y="1556348"/>
                            <a:ext cx="2116800" cy="389874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grpSp>
                    <p:pic>
                      <p:nvPicPr>
                        <p:cNvPr id="35" name="圖片 34"/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9"/>
                        <a:srcRect l="11301" t="7765" r="15366" b="14332"/>
                        <a:stretch/>
                      </p:blipFill>
                      <p:spPr>
                        <a:xfrm>
                          <a:off x="3296713" y="1704840"/>
                          <a:ext cx="2142207" cy="3758400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33" name="圖片 32"/>
                      <p:cNvPicPr>
                        <a:picLocks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66873" y="1478053"/>
                        <a:ext cx="2206800" cy="397800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30" name="Picture 2" descr="https://t1.daumcdn.net/cfile/tistory/998580395B7A426A31"/>
                    <p:cNvPicPr>
                      <a:picLocks noChangeArrowheads="1"/>
                    </p:cNvPicPr>
                    <p:nvPr/>
                  </p:nvPicPr>
                  <p:blipFill rotWithShape="1"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4862" t="17648" r="58623" b="9770"/>
                    <a:stretch/>
                  </p:blipFill>
                  <p:spPr bwMode="auto">
                    <a:xfrm>
                      <a:off x="643204" y="1882141"/>
                      <a:ext cx="2204368" cy="375118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31" name="Picture 2" descr="https://t1.daumcdn.net/cfile/tistory/998580395B7A426A31"/>
                    <p:cNvPicPr>
                      <a:picLocks noChangeArrowheads="1"/>
                    </p:cNvPicPr>
                    <p:nvPr/>
                  </p:nvPicPr>
                  <p:blipFill rotWithShape="1"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8635" t="18111" r="14650" b="10107"/>
                    <a:stretch/>
                  </p:blipFill>
                  <p:spPr bwMode="auto">
                    <a:xfrm>
                      <a:off x="3238918" y="1932754"/>
                      <a:ext cx="2203200" cy="37512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6" name="Picture 2" descr="https://t1.daumcdn.net/cfile/tistory/99AB663C5B7A436113"/>
                  <p:cNvPicPr>
                    <a:picLocks noChangeArrowheads="1"/>
                  </p:cNvPicPr>
                  <p:nvPr/>
                </p:nvPicPr>
                <p:blipFill rotWithShape="1"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18" t="17388" r="58431" b="10411"/>
                  <a:stretch/>
                </p:blipFill>
                <p:spPr bwMode="auto">
                  <a:xfrm>
                    <a:off x="632057" y="1825225"/>
                    <a:ext cx="2203200" cy="37512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7" name="Picture 2" descr="https://t1.daumcdn.net/cfile/tistory/99AB663C5B7A436113"/>
                  <p:cNvPicPr>
                    <a:picLocks noChangeArrowheads="1"/>
                  </p:cNvPicPr>
                  <p:nvPr/>
                </p:nvPicPr>
                <p:blipFill rotWithShape="1"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8353" t="17388" r="14510" b="10411"/>
                  <a:stretch/>
                </p:blipFill>
                <p:spPr bwMode="auto">
                  <a:xfrm>
                    <a:off x="3262068" y="1825225"/>
                    <a:ext cx="2203200" cy="37512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4" name="圖片 23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1559"/>
                <a:stretch/>
              </p:blipFill>
              <p:spPr>
                <a:xfrm>
                  <a:off x="5652136" y="1185812"/>
                  <a:ext cx="2700000" cy="5016484"/>
                </a:xfrm>
                <a:prstGeom prst="rect">
                  <a:avLst/>
                </a:prstGeom>
              </p:spPr>
            </p:pic>
          </p:grpSp>
          <p:pic>
            <p:nvPicPr>
              <p:cNvPr id="20" name="圖片 19"/>
              <p:cNvPicPr>
                <a:picLocks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8907" y="1829496"/>
                <a:ext cx="2226350" cy="3751200"/>
              </a:xfrm>
              <a:prstGeom prst="rect">
                <a:avLst/>
              </a:prstGeom>
            </p:spPr>
          </p:pic>
          <p:pic>
            <p:nvPicPr>
              <p:cNvPr id="21" name="圖片 20"/>
              <p:cNvPicPr>
                <a:picLocks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238917" y="1825225"/>
                <a:ext cx="2224350" cy="3751200"/>
              </a:xfrm>
              <a:prstGeom prst="rect">
                <a:avLst/>
              </a:prstGeom>
            </p:spPr>
          </p:pic>
          <p:pic>
            <p:nvPicPr>
              <p:cNvPr id="22" name="圖片 21"/>
              <p:cNvPicPr>
                <a:picLocks/>
              </p:cNvPicPr>
              <p:nvPr/>
            </p:nvPicPr>
            <p:blipFill rotWithShape="1">
              <a:blip r:embed="rId15"/>
              <a:srcRect l="5146" r="2801" b="1385"/>
              <a:stretch/>
            </p:blipFill>
            <p:spPr>
              <a:xfrm>
                <a:off x="5915321" y="1844275"/>
                <a:ext cx="2288522" cy="3738920"/>
              </a:xfrm>
              <a:prstGeom prst="rect">
                <a:avLst/>
              </a:prstGeom>
            </p:spPr>
          </p:pic>
        </p:grpSp>
        <p:pic>
          <p:nvPicPr>
            <p:cNvPr id="14" name="圖片 13"/>
            <p:cNvPicPr>
              <a:picLocks/>
            </p:cNvPicPr>
            <p:nvPr/>
          </p:nvPicPr>
          <p:blipFill rotWithShape="1">
            <a:blip r:embed="rId16"/>
            <a:srcRect l="12985" r="2919"/>
            <a:stretch/>
          </p:blipFill>
          <p:spPr>
            <a:xfrm>
              <a:off x="608907" y="1774845"/>
              <a:ext cx="2224800" cy="3751200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262068" y="1795871"/>
              <a:ext cx="2224800" cy="3751200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889562" y="1795871"/>
              <a:ext cx="2276317" cy="3751200"/>
            </a:xfrm>
            <a:prstGeom prst="rect">
              <a:avLst/>
            </a:prstGeom>
          </p:spPr>
        </p:pic>
      </p:grpSp>
      <p:pic>
        <p:nvPicPr>
          <p:cNvPr id="2" name="圖片 1"/>
          <p:cNvPicPr>
            <a:picLocks/>
          </p:cNvPicPr>
          <p:nvPr/>
        </p:nvPicPr>
        <p:blipFill rotWithShape="1">
          <a:blip r:embed="rId19"/>
          <a:srcRect l="3498" t="18184" r="67550" b="15795"/>
          <a:stretch/>
        </p:blipFill>
        <p:spPr>
          <a:xfrm>
            <a:off x="2167189" y="1842846"/>
            <a:ext cx="2224800" cy="37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框架 2"/>
          <p:cNvSpPr/>
          <p:nvPr/>
        </p:nvSpPr>
        <p:spPr>
          <a:xfrm>
            <a:off x="3090164" y="4112100"/>
            <a:ext cx="1210985" cy="321971"/>
          </a:xfrm>
          <a:prstGeom prst="frame">
            <a:avLst/>
          </a:prstGeom>
          <a:solidFill>
            <a:srgbClr val="E3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54" name="圖片 53"/>
          <p:cNvPicPr>
            <a:picLocks/>
          </p:cNvPicPr>
          <p:nvPr/>
        </p:nvPicPr>
        <p:blipFill rotWithShape="1">
          <a:blip r:embed="rId19"/>
          <a:srcRect l="35927" t="18184" r="35534" b="15795"/>
          <a:stretch/>
        </p:blipFill>
        <p:spPr>
          <a:xfrm>
            <a:off x="4847186" y="1850410"/>
            <a:ext cx="2224800" cy="37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圖片 54"/>
          <p:cNvPicPr>
            <a:picLocks/>
          </p:cNvPicPr>
          <p:nvPr/>
        </p:nvPicPr>
        <p:blipFill rotWithShape="1">
          <a:blip r:embed="rId19"/>
          <a:srcRect l="67482" t="18184" r="3850" b="15795"/>
          <a:stretch/>
        </p:blipFill>
        <p:spPr>
          <a:xfrm>
            <a:off x="7472701" y="1850410"/>
            <a:ext cx="2276317" cy="37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矩形 55"/>
          <p:cNvSpPr/>
          <p:nvPr/>
        </p:nvSpPr>
        <p:spPr>
          <a:xfrm>
            <a:off x="7519709" y="6211669"/>
            <a:ext cx="21456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觀看會議中所有的交易紀錄</a:t>
            </a:r>
          </a:p>
        </p:txBody>
      </p:sp>
      <p:sp>
        <p:nvSpPr>
          <p:cNvPr id="57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12"/>
          <p:cNvSpPr txBox="1"/>
          <p:nvPr/>
        </p:nvSpPr>
        <p:spPr>
          <a:xfrm>
            <a:off x="327639" y="880676"/>
            <a:ext cx="235072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03.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參加團體帳戶</a:t>
            </a:r>
          </a:p>
        </p:txBody>
      </p:sp>
      <p:sp>
        <p:nvSpPr>
          <p:cNvPr id="59" name="矩形 58"/>
          <p:cNvSpPr/>
          <p:nvPr/>
        </p:nvSpPr>
        <p:spPr>
          <a:xfrm>
            <a:off x="154343" y="434220"/>
            <a:ext cx="1005403" cy="330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帳戶</a:t>
            </a:r>
          </a:p>
        </p:txBody>
      </p:sp>
      <p:sp>
        <p:nvSpPr>
          <p:cNvPr id="60" name="TextBox 12"/>
          <p:cNvSpPr txBox="1"/>
          <p:nvPr/>
        </p:nvSpPr>
        <p:spPr>
          <a:xfrm>
            <a:off x="1152140" y="264494"/>
            <a:ext cx="1877663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團體帳戶</a:t>
            </a:r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98196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90176" cy="6858000"/>
          </a:xfrm>
          <a:prstGeom prst="rect">
            <a:avLst/>
          </a:prstGeom>
        </p:spPr>
      </p:pic>
      <p:pic>
        <p:nvPicPr>
          <p:cNvPr id="4" name="Picture 2" descr="ç¸éåç"/>
          <p:cNvPicPr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9" t="6573" r="13721" b="1221"/>
          <a:stretch/>
        </p:blipFill>
        <p:spPr bwMode="auto">
          <a:xfrm>
            <a:off x="665088" y="518374"/>
            <a:ext cx="2160000" cy="21600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-296618" y="2839783"/>
            <a:ext cx="3886199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1" dirty="0">
                <a:solidFill>
                  <a:srgbClr val="FFE70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公司介紹</a:t>
            </a:r>
            <a:endParaRPr lang="en-US" altLang="zh-TW" sz="2800" b="1" dirty="0">
              <a:solidFill>
                <a:srgbClr val="FFE70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公司創始年：</a:t>
            </a:r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2017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國家：韓國 </a:t>
            </a:r>
            <a:endParaRPr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總資產：</a:t>
            </a:r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兆韓幣 </a:t>
            </a:r>
            <a:endParaRPr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淨營收：</a:t>
            </a:r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3,755</a:t>
            </a: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億韓幣 </a:t>
            </a:r>
            <a:endParaRPr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稅前利潤：</a:t>
            </a:r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-19.8</a:t>
            </a: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億韓幣</a:t>
            </a:r>
          </a:p>
          <a:p>
            <a:pPr lvl="1">
              <a:lnSpc>
                <a:spcPct val="150000"/>
              </a:lnSpc>
            </a:pPr>
            <a:endPara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89581" y="6433941"/>
            <a:ext cx="23807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资料来源：</a:t>
            </a: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2018Q3</a:t>
            </a:r>
            <a:r>
              <a:rPr lang="zh-CN" altLang="en-US" sz="1600" dirty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年报</a:t>
            </a:r>
          </a:p>
        </p:txBody>
      </p:sp>
      <p:sp>
        <p:nvSpPr>
          <p:cNvPr id="7" name="矩形 6"/>
          <p:cNvSpPr/>
          <p:nvPr/>
        </p:nvSpPr>
        <p:spPr>
          <a:xfrm>
            <a:off x="3589581" y="240013"/>
            <a:ext cx="1826141" cy="7405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200" b="1" dirty="0">
                <a:solidFill>
                  <a:srgbClr val="35A67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重要指數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3490177" y="1080157"/>
            <a:ext cx="8701824" cy="1899431"/>
            <a:chOff x="3490176" y="778943"/>
            <a:chExt cx="8808351" cy="1899431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490176" y="778943"/>
              <a:ext cx="8808351" cy="1899431"/>
            </a:xfrm>
            <a:prstGeom prst="rect">
              <a:avLst/>
            </a:prstGeom>
          </p:spPr>
        </p:pic>
        <p:sp>
          <p:nvSpPr>
            <p:cNvPr id="9" name="文字方塊 8"/>
            <p:cNvSpPr txBox="1"/>
            <p:nvPr/>
          </p:nvSpPr>
          <p:spPr>
            <a:xfrm>
              <a:off x="4416967" y="1451362"/>
              <a:ext cx="1211101" cy="757130"/>
            </a:xfrm>
            <a:prstGeom prst="rect">
              <a:avLst/>
            </a:prstGeom>
            <a:solidFill>
              <a:srgbClr val="FDFDFD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altLang="zh-TW" sz="2000" b="1" dirty="0">
                  <a:solidFill>
                    <a:srgbClr val="246C4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1000</a:t>
              </a:r>
              <a:r>
                <a:rPr lang="zh-TW" altLang="en-US" sz="2000" b="1" dirty="0">
                  <a:solidFill>
                    <a:srgbClr val="246C4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萬</a:t>
              </a:r>
              <a:r>
                <a:rPr lang="zh-TW" altLang="en-US" sz="2000" dirty="0">
                  <a:solidFill>
                    <a:srgbClr val="246C4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7192898" y="1460290"/>
              <a:ext cx="1315964" cy="733534"/>
            </a:xfrm>
            <a:prstGeom prst="rect">
              <a:avLst/>
            </a:prstGeom>
            <a:solidFill>
              <a:srgbClr val="FDFDFD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500"/>
                </a:lnSpc>
              </a:pPr>
              <a:r>
                <a:rPr lang="en-US" altLang="zh-TW" b="1" dirty="0">
                  <a:solidFill>
                    <a:srgbClr val="246C4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144</a:t>
              </a:r>
              <a:r>
                <a:rPr lang="zh-TW" altLang="en-US" b="1" dirty="0">
                  <a:solidFill>
                    <a:srgbClr val="246C4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億美金</a:t>
              </a:r>
              <a:endParaRPr lang="en-US" altLang="zh-TW" dirty="0">
                <a:solidFill>
                  <a:srgbClr val="246C4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lnSpc>
                  <a:spcPts val="2500"/>
                </a:lnSpc>
              </a:pPr>
              <a:r>
                <a:rPr lang="zh-TW" altLang="en-US" dirty="0">
                  <a:solidFill>
                    <a:srgbClr val="246C4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存款餘額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0052544" y="1474958"/>
              <a:ext cx="1280865" cy="733534"/>
            </a:xfrm>
            <a:prstGeom prst="rect">
              <a:avLst/>
            </a:prstGeom>
            <a:solidFill>
              <a:srgbClr val="FDFDFD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500"/>
                </a:lnSpc>
              </a:pPr>
              <a:r>
                <a:rPr lang="en-US" altLang="zh-TW" b="1" dirty="0">
                  <a:solidFill>
                    <a:srgbClr val="246C4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93</a:t>
              </a:r>
              <a:r>
                <a:rPr lang="zh-TW" altLang="en-US" b="1" dirty="0">
                  <a:solidFill>
                    <a:srgbClr val="246C4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億美金</a:t>
              </a:r>
              <a:endParaRPr lang="en-US" altLang="zh-TW" dirty="0">
                <a:solidFill>
                  <a:srgbClr val="246C4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>
                <a:lnSpc>
                  <a:spcPts val="2500"/>
                </a:lnSpc>
              </a:pPr>
              <a:r>
                <a:rPr lang="zh-TW" altLang="en-US" dirty="0">
                  <a:solidFill>
                    <a:srgbClr val="246C4A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貸款餘額</a:t>
              </a:r>
            </a:p>
          </p:txBody>
        </p:sp>
      </p:grpSp>
      <p:sp>
        <p:nvSpPr>
          <p:cNvPr id="14" name="矩形 13"/>
          <p:cNvSpPr/>
          <p:nvPr/>
        </p:nvSpPr>
        <p:spPr>
          <a:xfrm>
            <a:off x="3989125" y="2979588"/>
            <a:ext cx="2029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246C4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 </a:t>
            </a:r>
            <a:r>
              <a:rPr lang="en-US" altLang="zh-TW" dirty="0">
                <a:solidFill>
                  <a:srgbClr val="246C4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 Bank </a:t>
            </a:r>
            <a:r>
              <a:rPr lang="zh-TW" altLang="en-US" dirty="0">
                <a:solidFill>
                  <a:srgbClr val="246C4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dirty="0">
                <a:solidFill>
                  <a:srgbClr val="246C4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~7</a:t>
            </a:r>
            <a:r>
              <a:rPr lang="zh-TW" altLang="en-US" dirty="0">
                <a:solidFill>
                  <a:srgbClr val="246C4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倍</a:t>
            </a:r>
          </a:p>
        </p:txBody>
      </p:sp>
      <p:sp>
        <p:nvSpPr>
          <p:cNvPr id="16" name="矩形 15"/>
          <p:cNvSpPr/>
          <p:nvPr/>
        </p:nvSpPr>
        <p:spPr>
          <a:xfrm>
            <a:off x="6797373" y="2956331"/>
            <a:ext cx="2087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246C4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 </a:t>
            </a:r>
            <a:r>
              <a:rPr lang="en-US" altLang="zh-TW" dirty="0">
                <a:solidFill>
                  <a:srgbClr val="246C4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 Bank </a:t>
            </a:r>
            <a:r>
              <a:rPr lang="zh-TW" altLang="en-US" dirty="0">
                <a:solidFill>
                  <a:srgbClr val="246C4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dirty="0">
                <a:solidFill>
                  <a:srgbClr val="246C4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~5</a:t>
            </a:r>
            <a:r>
              <a:rPr lang="zh-TW" altLang="en-US" dirty="0">
                <a:solidFill>
                  <a:srgbClr val="246C4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倍</a:t>
            </a:r>
          </a:p>
        </p:txBody>
      </p:sp>
      <p:sp>
        <p:nvSpPr>
          <p:cNvPr id="17" name="矩形 16"/>
          <p:cNvSpPr/>
          <p:nvPr/>
        </p:nvSpPr>
        <p:spPr>
          <a:xfrm>
            <a:off x="9663329" y="2967960"/>
            <a:ext cx="2087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246C4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 </a:t>
            </a:r>
            <a:r>
              <a:rPr lang="en-US" altLang="zh-TW" dirty="0">
                <a:solidFill>
                  <a:srgbClr val="246C4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 Bank </a:t>
            </a:r>
            <a:r>
              <a:rPr lang="zh-TW" altLang="en-US" dirty="0">
                <a:solidFill>
                  <a:srgbClr val="246C4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dirty="0">
                <a:solidFill>
                  <a:srgbClr val="246C4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~6</a:t>
            </a:r>
            <a:r>
              <a:rPr lang="zh-TW" altLang="en-US" dirty="0">
                <a:solidFill>
                  <a:srgbClr val="246C4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倍</a:t>
            </a:r>
          </a:p>
        </p:txBody>
      </p:sp>
      <p:grpSp>
        <p:nvGrpSpPr>
          <p:cNvPr id="24" name="群組 23"/>
          <p:cNvGrpSpPr/>
          <p:nvPr/>
        </p:nvGrpSpPr>
        <p:grpSpPr>
          <a:xfrm>
            <a:off x="3490177" y="3803358"/>
            <a:ext cx="8701824" cy="1899431"/>
            <a:chOff x="3490177" y="778943"/>
            <a:chExt cx="8701824" cy="1899431"/>
          </a:xfrm>
        </p:grpSpPr>
        <p:pic>
          <p:nvPicPr>
            <p:cNvPr id="25" name="圖片 24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490177" y="778943"/>
              <a:ext cx="8701824" cy="1899431"/>
            </a:xfrm>
            <a:prstGeom prst="rect">
              <a:avLst/>
            </a:prstGeom>
          </p:spPr>
        </p:pic>
        <p:sp>
          <p:nvSpPr>
            <p:cNvPr id="26" name="文字方塊 25"/>
            <p:cNvSpPr txBox="1"/>
            <p:nvPr/>
          </p:nvSpPr>
          <p:spPr>
            <a:xfrm>
              <a:off x="4405760" y="1451362"/>
              <a:ext cx="1196454" cy="784830"/>
            </a:xfrm>
            <a:prstGeom prst="rect">
              <a:avLst/>
            </a:prstGeom>
            <a:solidFill>
              <a:srgbClr val="FDFDFD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altLang="zh-TW" sz="2000" b="1" dirty="0">
                  <a:solidFill>
                    <a:srgbClr val="FCFCF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1000</a:t>
              </a:r>
              <a:r>
                <a:rPr lang="zh-TW" altLang="en-US" sz="2000" b="1" dirty="0">
                  <a:solidFill>
                    <a:srgbClr val="FCFCF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萬</a:t>
              </a:r>
              <a:r>
                <a:rPr lang="zh-TW" altLang="en-US" sz="2000" dirty="0">
                  <a:solidFill>
                    <a:srgbClr val="FCFCF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</a:t>
              </a: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7229982" y="1446999"/>
              <a:ext cx="1196454" cy="784830"/>
            </a:xfrm>
            <a:prstGeom prst="rect">
              <a:avLst/>
            </a:prstGeom>
            <a:solidFill>
              <a:srgbClr val="FDFDFD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altLang="zh-TW" sz="2000" b="1" dirty="0">
                  <a:solidFill>
                    <a:srgbClr val="FCFCF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1000</a:t>
              </a:r>
              <a:r>
                <a:rPr lang="zh-TW" altLang="en-US" sz="2000" b="1" dirty="0">
                  <a:solidFill>
                    <a:srgbClr val="FCFCF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萬</a:t>
              </a:r>
              <a:r>
                <a:rPr lang="zh-TW" altLang="en-US" sz="2000" dirty="0">
                  <a:solidFill>
                    <a:srgbClr val="FCFCF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</a:t>
              </a: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10009867" y="1446999"/>
              <a:ext cx="1196454" cy="784830"/>
            </a:xfrm>
            <a:prstGeom prst="rect">
              <a:avLst/>
            </a:prstGeom>
            <a:solidFill>
              <a:srgbClr val="FDFDFD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700"/>
                </a:lnSpc>
              </a:pPr>
              <a:r>
                <a:rPr lang="en-US" altLang="zh-TW" sz="2000" b="1" dirty="0">
                  <a:solidFill>
                    <a:srgbClr val="FCFCF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1000</a:t>
              </a:r>
              <a:r>
                <a:rPr lang="zh-TW" altLang="en-US" sz="2000" b="1" dirty="0">
                  <a:solidFill>
                    <a:srgbClr val="FCFCF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萬</a:t>
              </a:r>
              <a:r>
                <a:rPr lang="zh-TW" altLang="en-US" sz="2000" dirty="0">
                  <a:solidFill>
                    <a:srgbClr val="FCFCF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會員</a:t>
              </a:r>
            </a:p>
          </p:txBody>
        </p:sp>
      </p:grpSp>
      <p:sp>
        <p:nvSpPr>
          <p:cNvPr id="29" name="文字方塊 28"/>
          <p:cNvSpPr txBox="1"/>
          <p:nvPr/>
        </p:nvSpPr>
        <p:spPr>
          <a:xfrm>
            <a:off x="4282408" y="4518759"/>
            <a:ext cx="1428653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altLang="zh-TW" b="1" dirty="0">
                <a:solidFill>
                  <a:srgbClr val="246C4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1197</a:t>
            </a:r>
            <a:r>
              <a:rPr lang="zh-TW" altLang="en-US" b="1" dirty="0">
                <a:solidFill>
                  <a:srgbClr val="246C4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億美金</a:t>
            </a:r>
            <a:endParaRPr lang="en-US" altLang="zh-TW" dirty="0">
              <a:solidFill>
                <a:srgbClr val="246C4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ts val="2500"/>
              </a:lnSpc>
            </a:pPr>
            <a:r>
              <a:rPr lang="zh-TW" altLang="en-US" dirty="0">
                <a:solidFill>
                  <a:srgbClr val="246C4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轉帳金額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7091714" y="4497062"/>
            <a:ext cx="1428653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altLang="zh-TW" b="1" dirty="0">
                <a:solidFill>
                  <a:srgbClr val="246C4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869</a:t>
            </a:r>
            <a:r>
              <a:rPr lang="zh-TW" altLang="en-US" b="1" dirty="0">
                <a:solidFill>
                  <a:srgbClr val="246C4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萬張</a:t>
            </a:r>
            <a:endParaRPr lang="en-US" altLang="zh-TW" b="1" dirty="0">
              <a:solidFill>
                <a:srgbClr val="246C4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ts val="2500"/>
              </a:lnSpc>
            </a:pPr>
            <a:r>
              <a:rPr lang="en-US" altLang="zh-TW" dirty="0">
                <a:solidFill>
                  <a:srgbClr val="246C4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Debit Card</a:t>
            </a:r>
            <a:endParaRPr lang="zh-TW" altLang="en-US" dirty="0">
              <a:solidFill>
                <a:srgbClr val="246C4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9862658" y="4497172"/>
            <a:ext cx="1490871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altLang="zh-TW" b="1" dirty="0">
                <a:solidFill>
                  <a:srgbClr val="246C4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1.61</a:t>
            </a:r>
            <a:r>
              <a:rPr lang="zh-TW" altLang="en-US" b="1" dirty="0">
                <a:solidFill>
                  <a:srgbClr val="246C4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億美金</a:t>
            </a:r>
            <a:endParaRPr lang="en-US" altLang="zh-TW" dirty="0">
              <a:solidFill>
                <a:srgbClr val="246C4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ts val="2500"/>
              </a:lnSpc>
            </a:pPr>
            <a:r>
              <a:rPr lang="zh-TW" altLang="en-US" dirty="0">
                <a:solidFill>
                  <a:srgbClr val="246C4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客戶收益</a:t>
            </a:r>
          </a:p>
        </p:txBody>
      </p:sp>
      <p:sp>
        <p:nvSpPr>
          <p:cNvPr id="32" name="矩形 31"/>
          <p:cNvSpPr/>
          <p:nvPr/>
        </p:nvSpPr>
        <p:spPr>
          <a:xfrm>
            <a:off x="4505291" y="3283894"/>
            <a:ext cx="9973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2019.7.11</a:t>
            </a:r>
            <a:endParaRPr lang="zh-CN" altLang="en-US" sz="1400" dirty="0">
              <a:solidFill>
                <a:schemeClr val="accent3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426436" y="3480273"/>
            <a:ext cx="1616148" cy="369332"/>
          </a:xfrm>
          <a:prstGeom prst="rect">
            <a:avLst/>
          </a:prstGeom>
          <a:solidFill>
            <a:srgbClr val="E34A5F"/>
          </a:solidFill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CFCF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存放比 </a:t>
            </a:r>
            <a:r>
              <a:rPr lang="en-US" altLang="zh-TW" b="1" dirty="0">
                <a:solidFill>
                  <a:srgbClr val="FCFCF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64.5%</a:t>
            </a:r>
          </a:p>
        </p:txBody>
      </p:sp>
    </p:spTree>
    <p:extLst>
      <p:ext uri="{BB962C8B-B14F-4D97-AF65-F5344CB8AC3E}">
        <p14:creationId xmlns:p14="http://schemas.microsoft.com/office/powerpoint/2010/main" val="41095814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群組 49"/>
          <p:cNvGrpSpPr/>
          <p:nvPr/>
        </p:nvGrpSpPr>
        <p:grpSpPr>
          <a:xfrm>
            <a:off x="1152140" y="1280786"/>
            <a:ext cx="8005687" cy="5016484"/>
            <a:chOff x="346449" y="1185812"/>
            <a:chExt cx="8005687" cy="5016484"/>
          </a:xfrm>
        </p:grpSpPr>
        <p:grpSp>
          <p:nvGrpSpPr>
            <p:cNvPr id="8" name="群組 7"/>
            <p:cNvGrpSpPr/>
            <p:nvPr/>
          </p:nvGrpSpPr>
          <p:grpSpPr>
            <a:xfrm>
              <a:off x="346449" y="1185812"/>
              <a:ext cx="8005687" cy="5016484"/>
              <a:chOff x="346449" y="1185812"/>
              <a:chExt cx="8005687" cy="5016484"/>
            </a:xfrm>
          </p:grpSpPr>
          <p:grpSp>
            <p:nvGrpSpPr>
              <p:cNvPr id="9" name="群組 8"/>
              <p:cNvGrpSpPr/>
              <p:nvPr/>
            </p:nvGrpSpPr>
            <p:grpSpPr>
              <a:xfrm>
                <a:off x="346449" y="1185812"/>
                <a:ext cx="8005687" cy="5016484"/>
                <a:chOff x="346449" y="1185812"/>
                <a:chExt cx="8005687" cy="5016484"/>
              </a:xfrm>
            </p:grpSpPr>
            <p:grpSp>
              <p:nvGrpSpPr>
                <p:cNvPr id="13" name="群組 12"/>
                <p:cNvGrpSpPr/>
                <p:nvPr/>
              </p:nvGrpSpPr>
              <p:grpSpPr>
                <a:xfrm>
                  <a:off x="346449" y="1185812"/>
                  <a:ext cx="8005687" cy="5016484"/>
                  <a:chOff x="346449" y="1185812"/>
                  <a:chExt cx="8005687" cy="5016484"/>
                </a:xfrm>
              </p:grpSpPr>
              <p:grpSp>
                <p:nvGrpSpPr>
                  <p:cNvPr id="17" name="群組 16"/>
                  <p:cNvGrpSpPr/>
                  <p:nvPr/>
                </p:nvGrpSpPr>
                <p:grpSpPr>
                  <a:xfrm>
                    <a:off x="346449" y="1185812"/>
                    <a:ext cx="5320216" cy="5016484"/>
                    <a:chOff x="346449" y="1185812"/>
                    <a:chExt cx="5320216" cy="5016484"/>
                  </a:xfrm>
                </p:grpSpPr>
                <p:grpSp>
                  <p:nvGrpSpPr>
                    <p:cNvPr id="19" name="群組 18"/>
                    <p:cNvGrpSpPr/>
                    <p:nvPr/>
                  </p:nvGrpSpPr>
                  <p:grpSpPr>
                    <a:xfrm>
                      <a:off x="346449" y="1185812"/>
                      <a:ext cx="5320216" cy="5016484"/>
                      <a:chOff x="346449" y="1300112"/>
                      <a:chExt cx="5320216" cy="5016484"/>
                    </a:xfrm>
                  </p:grpSpPr>
                  <p:grpSp>
                    <p:nvGrpSpPr>
                      <p:cNvPr id="22" name="群組 21"/>
                      <p:cNvGrpSpPr/>
                      <p:nvPr/>
                    </p:nvGrpSpPr>
                    <p:grpSpPr>
                      <a:xfrm>
                        <a:off x="346449" y="1300112"/>
                        <a:ext cx="2700000" cy="5016484"/>
                        <a:chOff x="956855" y="718913"/>
                        <a:chExt cx="2700000" cy="5404075"/>
                      </a:xfrm>
                    </p:grpSpPr>
                    <p:grpSp>
                      <p:nvGrpSpPr>
                        <p:cNvPr id="38" name="群組 37"/>
                        <p:cNvGrpSpPr/>
                        <p:nvPr/>
                      </p:nvGrpSpPr>
                      <p:grpSpPr>
                        <a:xfrm>
                          <a:off x="956855" y="718913"/>
                          <a:ext cx="2700000" cy="5404075"/>
                          <a:chOff x="303996" y="765016"/>
                          <a:chExt cx="2700000" cy="5404075"/>
                        </a:xfrm>
                      </p:grpSpPr>
                      <p:grpSp>
                        <p:nvGrpSpPr>
                          <p:cNvPr id="40" name="群組 39"/>
                          <p:cNvGrpSpPr/>
                          <p:nvPr/>
                        </p:nvGrpSpPr>
                        <p:grpSpPr>
                          <a:xfrm>
                            <a:off x="303996" y="765016"/>
                            <a:ext cx="2700000" cy="5404075"/>
                            <a:chOff x="1776885" y="865748"/>
                            <a:chExt cx="2655507" cy="5404075"/>
                          </a:xfrm>
                        </p:grpSpPr>
                        <p:grpSp>
                          <p:nvGrpSpPr>
                            <p:cNvPr id="42" name="群組 41"/>
                            <p:cNvGrpSpPr/>
                            <p:nvPr/>
                          </p:nvGrpSpPr>
                          <p:grpSpPr>
                            <a:xfrm>
                              <a:off x="1776885" y="865748"/>
                              <a:ext cx="2655507" cy="5404075"/>
                              <a:chOff x="190288" y="-191103"/>
                              <a:chExt cx="3283782" cy="6363755"/>
                            </a:xfrm>
                          </p:grpSpPr>
                          <p:grpSp>
                            <p:nvGrpSpPr>
                              <p:cNvPr id="44" name="群組 43"/>
                              <p:cNvGrpSpPr/>
                              <p:nvPr/>
                            </p:nvGrpSpPr>
                            <p:grpSpPr>
                              <a:xfrm>
                                <a:off x="190288" y="-191103"/>
                                <a:ext cx="3283782" cy="6363755"/>
                                <a:chOff x="2903471" y="170656"/>
                                <a:chExt cx="3283782" cy="6363755"/>
                              </a:xfrm>
                            </p:grpSpPr>
                            <p:pic>
                              <p:nvPicPr>
                                <p:cNvPr id="46" name="圖片 45"/>
                                <p:cNvPicPr>
                                  <a:picLocks noChangeAspect="1"/>
                                </p:cNvPicPr>
                                <p:nvPr/>
                              </p:nvPicPr>
                              <p:blipFill rotWithShape="1">
                                <a:blip r:embed="rId2"/>
                                <a:srcRect l="51559"/>
                                <a:stretch/>
                              </p:blipFill>
                              <p:spPr>
                                <a:xfrm>
                                  <a:off x="2903471" y="170656"/>
                                  <a:ext cx="3283782" cy="6363755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  <p:pic>
                              <p:nvPicPr>
                                <p:cNvPr id="47" name="Picture 2" descr="ãrevolut Acceleratorãçåçæå°çµæ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3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3315816" y="1102516"/>
                                  <a:ext cx="2547955" cy="4587083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</p:grpSp>
                          <p:pic>
                            <p:nvPicPr>
                              <p:cNvPr id="45" name="圖片 44"/>
                              <p:cNvPicPr>
                                <a:picLocks noChangeAspect="1"/>
                              </p:cNvPicPr>
                              <p:nvPr/>
                            </p:nvPicPr>
                            <p:blipFill rotWithShape="1">
                              <a:blip r:embed="rId4"/>
                              <a:srcRect l="6928" t="4531" r="6719" b="7641"/>
                              <a:stretch/>
                            </p:blipFill>
                            <p:spPr>
                              <a:xfrm>
                                <a:off x="606628" y="949550"/>
                                <a:ext cx="2543959" cy="4378289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grpSp>
                        <p:pic>
                          <p:nvPicPr>
                            <p:cNvPr id="43" name="圖片 42"/>
                            <p:cNvPicPr>
                              <a:picLocks/>
                            </p:cNvPicPr>
                            <p:nvPr/>
                          </p:nvPicPr>
                          <p:blipFill rotWithShape="1">
                            <a:blip r:embed="rId5"/>
                            <a:srcRect l="5585" t="4365" r="8478" b="10178"/>
                            <a:stretch/>
                          </p:blipFill>
                          <p:spPr>
                            <a:xfrm>
                              <a:off x="2111600" y="1797425"/>
                              <a:ext cx="2059200" cy="3758621"/>
                            </a:xfrm>
                            <a:prstGeom prst="rect">
                              <a:avLst/>
                            </a:prstGeom>
                          </p:spPr>
                        </p:pic>
                      </p:grpSp>
                      <p:pic>
                        <p:nvPicPr>
                          <p:cNvPr id="41" name="圖片 40" descr="ãrevolut add contactãçåçæå°çµæ"/>
                          <p:cNvPicPr/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2153" y="1556348"/>
                            <a:ext cx="2116800" cy="389874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grpSp>
                    <p:pic>
                      <p:nvPicPr>
                        <p:cNvPr id="39" name="圖片 38"/>
                        <p:cNvPicPr>
                          <a:picLocks/>
                        </p:cNvPicPr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252394" y="1478053"/>
                          <a:ext cx="2206800" cy="3978000"/>
                        </a:xfrm>
                        <a:prstGeom prst="rect">
                          <a:avLst/>
                        </a:prstGeom>
                      </p:spPr>
                    </p:pic>
                  </p:grpSp>
                  <p:grpSp>
                    <p:nvGrpSpPr>
                      <p:cNvPr id="23" name="群組 22"/>
                      <p:cNvGrpSpPr/>
                      <p:nvPr/>
                    </p:nvGrpSpPr>
                    <p:grpSpPr>
                      <a:xfrm>
                        <a:off x="2966665" y="1300112"/>
                        <a:ext cx="2700000" cy="5016484"/>
                        <a:chOff x="3577071" y="718913"/>
                        <a:chExt cx="2700000" cy="5404075"/>
                      </a:xfrm>
                    </p:grpSpPr>
                    <p:grpSp>
                      <p:nvGrpSpPr>
                        <p:cNvPr id="26" name="群組 25"/>
                        <p:cNvGrpSpPr/>
                        <p:nvPr/>
                      </p:nvGrpSpPr>
                      <p:grpSpPr>
                        <a:xfrm>
                          <a:off x="3577071" y="718913"/>
                          <a:ext cx="2700000" cy="5404075"/>
                          <a:chOff x="2993963" y="765015"/>
                          <a:chExt cx="2700000" cy="5404075"/>
                        </a:xfrm>
                      </p:grpSpPr>
                      <p:grpSp>
                        <p:nvGrpSpPr>
                          <p:cNvPr id="28" name="群組 27"/>
                          <p:cNvGrpSpPr/>
                          <p:nvPr/>
                        </p:nvGrpSpPr>
                        <p:grpSpPr>
                          <a:xfrm>
                            <a:off x="2993963" y="765015"/>
                            <a:ext cx="2700000" cy="5404075"/>
                            <a:chOff x="303996" y="765016"/>
                            <a:chExt cx="2700000" cy="5404075"/>
                          </a:xfrm>
                        </p:grpSpPr>
                        <p:grpSp>
                          <p:nvGrpSpPr>
                            <p:cNvPr id="30" name="群組 29"/>
                            <p:cNvGrpSpPr/>
                            <p:nvPr/>
                          </p:nvGrpSpPr>
                          <p:grpSpPr>
                            <a:xfrm>
                              <a:off x="303996" y="765016"/>
                              <a:ext cx="2700000" cy="5404075"/>
                              <a:chOff x="1776885" y="865748"/>
                              <a:chExt cx="2655507" cy="5404075"/>
                            </a:xfrm>
                          </p:grpSpPr>
                          <p:grpSp>
                            <p:nvGrpSpPr>
                              <p:cNvPr id="32" name="群組 31"/>
                              <p:cNvGrpSpPr/>
                              <p:nvPr/>
                            </p:nvGrpSpPr>
                            <p:grpSpPr>
                              <a:xfrm>
                                <a:off x="1776885" y="865748"/>
                                <a:ext cx="2655507" cy="5404075"/>
                                <a:chOff x="190288" y="-191103"/>
                                <a:chExt cx="3283782" cy="6363755"/>
                              </a:xfrm>
                            </p:grpSpPr>
                            <p:grpSp>
                              <p:nvGrpSpPr>
                                <p:cNvPr id="34" name="群組 33"/>
                                <p:cNvGrpSpPr/>
                                <p:nvPr/>
                              </p:nvGrpSpPr>
                              <p:grpSpPr>
                                <a:xfrm>
                                  <a:off x="190288" y="-191103"/>
                                  <a:ext cx="3283782" cy="6363755"/>
                                  <a:chOff x="2903471" y="170656"/>
                                  <a:chExt cx="3283782" cy="6363755"/>
                                </a:xfrm>
                              </p:grpSpPr>
                              <p:pic>
                                <p:nvPicPr>
                                  <p:cNvPr id="36" name="圖片 35"/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 rotWithShape="1">
                                  <a:blip r:embed="rId2"/>
                                  <a:srcRect l="51559"/>
                                  <a:stretch/>
                                </p:blipFill>
                                <p:spPr>
                                  <a:xfrm>
                                    <a:off x="2903471" y="170656"/>
                                    <a:ext cx="3283782" cy="6363755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  <p:pic>
                                <p:nvPicPr>
                                  <p:cNvPr id="37" name="Picture 2" descr="ãrevolut Acceleratorãçåçæå°çµæ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3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</a:extLst>
                                  </a:blip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3315816" y="1102516"/>
                                    <a:ext cx="2547955" cy="4587083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grpSp>
                            <p:pic>
                              <p:nvPicPr>
                                <p:cNvPr id="35" name="圖片 34"/>
                                <p:cNvPicPr>
                                  <a:picLocks noChangeAspect="1"/>
                                </p:cNvPicPr>
                                <p:nvPr/>
                              </p:nvPicPr>
                              <p:blipFill rotWithShape="1">
                                <a:blip r:embed="rId4"/>
                                <a:srcRect l="6928" t="4531" r="6719" b="7641"/>
                                <a:stretch/>
                              </p:blipFill>
                              <p:spPr>
                                <a:xfrm>
                                  <a:off x="606628" y="949550"/>
                                  <a:ext cx="2543959" cy="4378289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grpSp>
                          <p:pic>
                            <p:nvPicPr>
                              <p:cNvPr id="33" name="圖片 32"/>
                              <p:cNvPicPr>
                                <a:picLocks/>
                              </p:cNvPicPr>
                              <p:nvPr/>
                            </p:nvPicPr>
                            <p:blipFill rotWithShape="1">
                              <a:blip r:embed="rId5"/>
                              <a:srcRect l="5585" t="4365" r="8478" b="10178"/>
                              <a:stretch/>
                            </p:blipFill>
                            <p:spPr>
                              <a:xfrm>
                                <a:off x="2111600" y="1797425"/>
                                <a:ext cx="2059200" cy="3758621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grpSp>
                        <p:pic>
                          <p:nvPicPr>
                            <p:cNvPr id="31" name="圖片 30" descr="ãrevolut add contactãçåçæå°çµæ"/>
                            <p:cNvPicPr/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32153" y="1556348"/>
                              <a:ext cx="2116800" cy="389874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</p:pic>
                      </p:grpSp>
                      <p:pic>
                        <p:nvPicPr>
                          <p:cNvPr id="29" name="圖片 28"/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8"/>
                          <a:srcRect l="11301" t="7765" r="15366" b="14332"/>
                          <a:stretch/>
                        </p:blipFill>
                        <p:spPr>
                          <a:xfrm>
                            <a:off x="3296713" y="1704840"/>
                            <a:ext cx="2142207" cy="3758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pic>
                      <p:nvPicPr>
                        <p:cNvPr id="27" name="圖片 26"/>
                        <p:cNvPicPr>
                          <a:picLocks/>
                        </p:cNvPicPr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3866873" y="1478053"/>
                          <a:ext cx="2206800" cy="3978000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24" name="Picture 2" descr="https://t1.daumcdn.net/cfile/tistory/998580395B7A426A31"/>
                      <p:cNvPicPr>
                        <a:picLocks noChangeArrowheads="1"/>
                      </p:cNvPicPr>
                      <p:nvPr/>
                    </p:nvPicPr>
                    <p:blipFill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4862" t="17648" r="58623" b="9770"/>
                      <a:stretch/>
                    </p:blipFill>
                    <p:spPr bwMode="auto">
                      <a:xfrm>
                        <a:off x="643204" y="1882141"/>
                        <a:ext cx="2204368" cy="37511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5" name="Picture 2" descr="https://t1.daumcdn.net/cfile/tistory/998580395B7A426A31"/>
                      <p:cNvPicPr>
                        <a:picLocks noChangeArrowheads="1"/>
                      </p:cNvPicPr>
                      <p:nvPr/>
                    </p:nvPicPr>
                    <p:blipFill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8635" t="18111" r="14650" b="10107"/>
                      <a:stretch/>
                    </p:blipFill>
                    <p:spPr bwMode="auto">
                      <a:xfrm>
                        <a:off x="3238918" y="1932754"/>
                        <a:ext cx="2203200" cy="375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0" name="Picture 2" descr="https://t1.daumcdn.net/cfile/tistory/99AB663C5B7A436113"/>
                    <p:cNvPicPr>
                      <a:picLocks noChangeArrowheads="1"/>
                    </p:cNvPicPr>
                    <p:nvPr/>
                  </p:nvPicPr>
                  <p:blipFill rotWithShape="1"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4118" t="17388" r="58431" b="10411"/>
                    <a:stretch/>
                  </p:blipFill>
                  <p:spPr bwMode="auto">
                    <a:xfrm>
                      <a:off x="632057" y="1825225"/>
                      <a:ext cx="2203200" cy="37512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1" name="Picture 2" descr="https://t1.daumcdn.net/cfile/tistory/99AB663C5B7A436113"/>
                    <p:cNvPicPr>
                      <a:picLocks noChangeArrowheads="1"/>
                    </p:cNvPicPr>
                    <p:nvPr/>
                  </p:nvPicPr>
                  <p:blipFill rotWithShape="1"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8353" t="17388" r="14510" b="10411"/>
                    <a:stretch/>
                  </p:blipFill>
                  <p:spPr bwMode="auto">
                    <a:xfrm>
                      <a:off x="3262068" y="1825225"/>
                      <a:ext cx="2203200" cy="37512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18" name="圖片 17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51559"/>
                  <a:stretch/>
                </p:blipFill>
                <p:spPr>
                  <a:xfrm>
                    <a:off x="5652136" y="1185812"/>
                    <a:ext cx="2700000" cy="501648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4" name="圖片 13"/>
                <p:cNvPicPr>
                  <a:picLocks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08907" y="1829496"/>
                  <a:ext cx="2226350" cy="3751200"/>
                </a:xfrm>
                <a:prstGeom prst="rect">
                  <a:avLst/>
                </a:prstGeom>
              </p:spPr>
            </p:pic>
            <p:pic>
              <p:nvPicPr>
                <p:cNvPr id="15" name="圖片 14"/>
                <p:cNvPicPr>
                  <a:picLocks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38917" y="1825225"/>
                  <a:ext cx="2224350" cy="3751200"/>
                </a:xfrm>
                <a:prstGeom prst="rect">
                  <a:avLst/>
                </a:prstGeom>
              </p:spPr>
            </p:pic>
            <p:pic>
              <p:nvPicPr>
                <p:cNvPr id="16" name="圖片 15"/>
                <p:cNvPicPr>
                  <a:picLocks/>
                </p:cNvPicPr>
                <p:nvPr/>
              </p:nvPicPr>
              <p:blipFill rotWithShape="1">
                <a:blip r:embed="rId14"/>
                <a:srcRect l="5146" r="2801" b="1385"/>
                <a:stretch/>
              </p:blipFill>
              <p:spPr>
                <a:xfrm>
                  <a:off x="5915321" y="1844275"/>
                  <a:ext cx="2288522" cy="3738920"/>
                </a:xfrm>
                <a:prstGeom prst="rect">
                  <a:avLst/>
                </a:prstGeom>
              </p:spPr>
            </p:pic>
          </p:grpSp>
          <p:pic>
            <p:nvPicPr>
              <p:cNvPr id="10" name="圖片 9"/>
              <p:cNvPicPr>
                <a:picLocks/>
              </p:cNvPicPr>
              <p:nvPr/>
            </p:nvPicPr>
            <p:blipFill rotWithShape="1">
              <a:blip r:embed="rId15"/>
              <a:srcRect l="12985" r="2919"/>
              <a:stretch/>
            </p:blipFill>
            <p:spPr>
              <a:xfrm>
                <a:off x="608907" y="1774845"/>
                <a:ext cx="2224800" cy="3751200"/>
              </a:xfrm>
              <a:prstGeom prst="rect">
                <a:avLst/>
              </a:prstGeom>
            </p:spPr>
          </p:pic>
          <p:pic>
            <p:nvPicPr>
              <p:cNvPr id="11" name="圖片 10"/>
              <p:cNvPicPr>
                <a:picLocks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262068" y="1795871"/>
                <a:ext cx="2224800" cy="3751200"/>
              </a:xfrm>
              <a:prstGeom prst="rect">
                <a:avLst/>
              </a:prstGeom>
            </p:spPr>
          </p:pic>
          <p:pic>
            <p:nvPicPr>
              <p:cNvPr id="12" name="圖片 11"/>
              <p:cNvPicPr>
                <a:picLocks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89562" y="1795871"/>
                <a:ext cx="2276317" cy="3751200"/>
              </a:xfrm>
              <a:prstGeom prst="rect">
                <a:avLst/>
              </a:prstGeom>
            </p:spPr>
          </p:pic>
        </p:grpSp>
        <p:pic>
          <p:nvPicPr>
            <p:cNvPr id="4" name="圖片 3"/>
            <p:cNvPicPr>
              <a:picLocks/>
            </p:cNvPicPr>
            <p:nvPr/>
          </p:nvPicPr>
          <p:blipFill rotWithShape="1">
            <a:blip r:embed="rId18"/>
            <a:srcRect l="3619" t="18314" r="67363" b="13680"/>
            <a:stretch/>
          </p:blipFill>
          <p:spPr>
            <a:xfrm>
              <a:off x="608907" y="1810024"/>
              <a:ext cx="2275200" cy="375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圖片 47"/>
            <p:cNvPicPr>
              <a:picLocks/>
            </p:cNvPicPr>
            <p:nvPr/>
          </p:nvPicPr>
          <p:blipFill rotWithShape="1">
            <a:blip r:embed="rId18"/>
            <a:srcRect l="35478" t="18314" r="35725" b="13680"/>
            <a:stretch/>
          </p:blipFill>
          <p:spPr>
            <a:xfrm>
              <a:off x="3213492" y="1786517"/>
              <a:ext cx="2275200" cy="375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圖片 48"/>
            <p:cNvPicPr>
              <a:picLocks/>
            </p:cNvPicPr>
            <p:nvPr/>
          </p:nvPicPr>
          <p:blipFill rotWithShape="1">
            <a:blip r:embed="rId18"/>
            <a:srcRect l="67265" t="18314" r="3904" b="13680"/>
            <a:stretch/>
          </p:blipFill>
          <p:spPr>
            <a:xfrm>
              <a:off x="5889562" y="1831995"/>
              <a:ext cx="2275200" cy="3751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框架 6"/>
          <p:cNvSpPr/>
          <p:nvPr/>
        </p:nvSpPr>
        <p:spPr>
          <a:xfrm>
            <a:off x="2452090" y="5170842"/>
            <a:ext cx="1176409" cy="476339"/>
          </a:xfrm>
          <a:prstGeom prst="frame">
            <a:avLst/>
          </a:prstGeom>
          <a:solidFill>
            <a:srgbClr val="E3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2" name="Rectangle 1"/>
          <p:cNvSpPr>
            <a:spLocks noChangeArrowheads="1"/>
          </p:cNvSpPr>
          <p:nvPr/>
        </p:nvSpPr>
        <p:spPr bwMode="auto">
          <a:xfrm>
            <a:off x="154343" y="193594"/>
            <a:ext cx="65" cy="27699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3137687" y="2049543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累積的</a:t>
            </a:r>
            <a:endParaRPr lang="zh-TW" altLang="zh-TW" sz="1600" dirty="0">
              <a:solidFill>
                <a:srgbClr val="E34A5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4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345487" y="2827004"/>
            <a:ext cx="15462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會員存款總額 </a:t>
            </a:r>
          </a:p>
        </p:txBody>
      </p:sp>
      <p:sp>
        <p:nvSpPr>
          <p:cNvPr id="56" name="Rectangle 3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4"/>
          <p:cNvSpPr>
            <a:spLocks noChangeArrowheads="1"/>
          </p:cNvSpPr>
          <p:nvPr/>
        </p:nvSpPr>
        <p:spPr bwMode="auto">
          <a:xfrm>
            <a:off x="3383167" y="4824530"/>
            <a:ext cx="65" cy="27699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5017419" y="4719449"/>
            <a:ext cx="16722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輸入要求的金額 </a:t>
            </a:r>
          </a:p>
        </p:txBody>
      </p:sp>
      <p:sp>
        <p:nvSpPr>
          <p:cNvPr id="59" name="矩形 58"/>
          <p:cNvSpPr/>
          <p:nvPr/>
        </p:nvSpPr>
        <p:spPr>
          <a:xfrm>
            <a:off x="2681295" y="5609749"/>
            <a:ext cx="14670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給會員留言卡 </a:t>
            </a:r>
          </a:p>
        </p:txBody>
      </p:sp>
      <p:sp>
        <p:nvSpPr>
          <p:cNvPr id="60" name="矩形 59"/>
          <p:cNvSpPr/>
          <p:nvPr/>
        </p:nvSpPr>
        <p:spPr>
          <a:xfrm>
            <a:off x="2142710" y="2049543"/>
            <a:ext cx="8515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這個月 </a:t>
            </a:r>
            <a:endParaRPr lang="zh-TW" altLang="en-US" sz="1600" dirty="0"/>
          </a:p>
        </p:txBody>
      </p:sp>
      <p:sp>
        <p:nvSpPr>
          <p:cNvPr id="61" name="矩形 60"/>
          <p:cNvSpPr/>
          <p:nvPr/>
        </p:nvSpPr>
        <p:spPr>
          <a:xfrm>
            <a:off x="1454300" y="6298375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查看會員存款餘額</a:t>
            </a:r>
            <a:endParaRPr lang="zh-TW" altLang="en-US" dirty="0"/>
          </a:p>
        </p:txBody>
      </p:sp>
      <p:sp>
        <p:nvSpPr>
          <p:cNvPr id="62" name="矩形 61"/>
          <p:cNvSpPr/>
          <p:nvPr/>
        </p:nvSpPr>
        <p:spPr>
          <a:xfrm>
            <a:off x="3964837" y="629727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選擇留言卡和編輯文字</a:t>
            </a:r>
            <a:endParaRPr lang="zh-TW" altLang="en-US" dirty="0"/>
          </a:p>
        </p:txBody>
      </p:sp>
      <p:sp>
        <p:nvSpPr>
          <p:cNvPr id="63" name="矩形 62"/>
          <p:cNvSpPr/>
          <p:nvPr/>
        </p:nvSpPr>
        <p:spPr>
          <a:xfrm>
            <a:off x="7311275" y="629727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輸入金額</a:t>
            </a:r>
            <a:endParaRPr lang="zh-TW" altLang="en-US" dirty="0"/>
          </a:p>
        </p:txBody>
      </p:sp>
      <p:sp>
        <p:nvSpPr>
          <p:cNvPr id="64" name="向右箭號 63"/>
          <p:cNvSpPr/>
          <p:nvPr/>
        </p:nvSpPr>
        <p:spPr>
          <a:xfrm>
            <a:off x="9321271" y="3853423"/>
            <a:ext cx="393700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/>
        </p:nvSpPr>
        <p:spPr>
          <a:xfrm>
            <a:off x="9714971" y="3544158"/>
            <a:ext cx="23829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自動發送留言卡資訊到會員的聊天室</a:t>
            </a:r>
            <a:endParaRPr lang="zh-TW" altLang="en-US" dirty="0"/>
          </a:p>
        </p:txBody>
      </p:sp>
      <p:sp>
        <p:nvSpPr>
          <p:cNvPr id="66" name="TextBox 12"/>
          <p:cNvSpPr txBox="1"/>
          <p:nvPr/>
        </p:nvSpPr>
        <p:spPr>
          <a:xfrm>
            <a:off x="327639" y="880676"/>
            <a:ext cx="235072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04.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索取會費</a:t>
            </a:r>
          </a:p>
        </p:txBody>
      </p:sp>
      <p:sp>
        <p:nvSpPr>
          <p:cNvPr id="67" name="矩形 66"/>
          <p:cNvSpPr/>
          <p:nvPr/>
        </p:nvSpPr>
        <p:spPr>
          <a:xfrm>
            <a:off x="154343" y="434220"/>
            <a:ext cx="1005403" cy="330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帳戶</a:t>
            </a:r>
          </a:p>
        </p:txBody>
      </p:sp>
      <p:sp>
        <p:nvSpPr>
          <p:cNvPr id="68" name="TextBox 12"/>
          <p:cNvSpPr txBox="1"/>
          <p:nvPr/>
        </p:nvSpPr>
        <p:spPr>
          <a:xfrm>
            <a:off x="1152140" y="264494"/>
            <a:ext cx="1877663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團體帳戶</a:t>
            </a:r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255209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1152140" y="1280786"/>
            <a:ext cx="8005687" cy="5016484"/>
            <a:chOff x="346449" y="1185812"/>
            <a:chExt cx="8005687" cy="5016484"/>
          </a:xfrm>
        </p:grpSpPr>
        <p:grpSp>
          <p:nvGrpSpPr>
            <p:cNvPr id="14" name="群組 13"/>
            <p:cNvGrpSpPr/>
            <p:nvPr/>
          </p:nvGrpSpPr>
          <p:grpSpPr>
            <a:xfrm>
              <a:off x="346449" y="1185812"/>
              <a:ext cx="8005687" cy="5016484"/>
              <a:chOff x="346449" y="1185812"/>
              <a:chExt cx="8005687" cy="5016484"/>
            </a:xfrm>
          </p:grpSpPr>
          <p:grpSp>
            <p:nvGrpSpPr>
              <p:cNvPr id="15" name="群組 14"/>
              <p:cNvGrpSpPr/>
              <p:nvPr/>
            </p:nvGrpSpPr>
            <p:grpSpPr>
              <a:xfrm>
                <a:off x="346449" y="1185812"/>
                <a:ext cx="8005687" cy="5016484"/>
                <a:chOff x="346449" y="1185812"/>
                <a:chExt cx="8005687" cy="5016484"/>
              </a:xfrm>
            </p:grpSpPr>
            <p:grpSp>
              <p:nvGrpSpPr>
                <p:cNvPr id="19" name="群組 18"/>
                <p:cNvGrpSpPr/>
                <p:nvPr/>
              </p:nvGrpSpPr>
              <p:grpSpPr>
                <a:xfrm>
                  <a:off x="346449" y="1185812"/>
                  <a:ext cx="8005687" cy="5016484"/>
                  <a:chOff x="346449" y="1185812"/>
                  <a:chExt cx="8005687" cy="5016484"/>
                </a:xfrm>
              </p:grpSpPr>
              <p:grpSp>
                <p:nvGrpSpPr>
                  <p:cNvPr id="23" name="群組 22"/>
                  <p:cNvGrpSpPr/>
                  <p:nvPr/>
                </p:nvGrpSpPr>
                <p:grpSpPr>
                  <a:xfrm>
                    <a:off x="346449" y="1185812"/>
                    <a:ext cx="5320216" cy="5016484"/>
                    <a:chOff x="346449" y="1185812"/>
                    <a:chExt cx="5320216" cy="5016484"/>
                  </a:xfrm>
                </p:grpSpPr>
                <p:grpSp>
                  <p:nvGrpSpPr>
                    <p:cNvPr id="25" name="群組 24"/>
                    <p:cNvGrpSpPr/>
                    <p:nvPr/>
                  </p:nvGrpSpPr>
                  <p:grpSpPr>
                    <a:xfrm>
                      <a:off x="346449" y="1185812"/>
                      <a:ext cx="5320216" cy="5016484"/>
                      <a:chOff x="346449" y="1300112"/>
                      <a:chExt cx="5320216" cy="5016484"/>
                    </a:xfrm>
                  </p:grpSpPr>
                  <p:grpSp>
                    <p:nvGrpSpPr>
                      <p:cNvPr id="28" name="群組 27"/>
                      <p:cNvGrpSpPr/>
                      <p:nvPr/>
                    </p:nvGrpSpPr>
                    <p:grpSpPr>
                      <a:xfrm>
                        <a:off x="346449" y="1300112"/>
                        <a:ext cx="2700000" cy="5016484"/>
                        <a:chOff x="956855" y="718913"/>
                        <a:chExt cx="2700000" cy="5404075"/>
                      </a:xfrm>
                    </p:grpSpPr>
                    <p:grpSp>
                      <p:nvGrpSpPr>
                        <p:cNvPr id="44" name="群組 43"/>
                        <p:cNvGrpSpPr/>
                        <p:nvPr/>
                      </p:nvGrpSpPr>
                      <p:grpSpPr>
                        <a:xfrm>
                          <a:off x="956855" y="718913"/>
                          <a:ext cx="2700000" cy="5404075"/>
                          <a:chOff x="303996" y="765016"/>
                          <a:chExt cx="2700000" cy="5404075"/>
                        </a:xfrm>
                      </p:grpSpPr>
                      <p:grpSp>
                        <p:nvGrpSpPr>
                          <p:cNvPr id="46" name="群組 45"/>
                          <p:cNvGrpSpPr/>
                          <p:nvPr/>
                        </p:nvGrpSpPr>
                        <p:grpSpPr>
                          <a:xfrm>
                            <a:off x="303996" y="765016"/>
                            <a:ext cx="2700000" cy="5404075"/>
                            <a:chOff x="1776885" y="865748"/>
                            <a:chExt cx="2655507" cy="5404075"/>
                          </a:xfrm>
                        </p:grpSpPr>
                        <p:grpSp>
                          <p:nvGrpSpPr>
                            <p:cNvPr id="48" name="群組 47"/>
                            <p:cNvGrpSpPr/>
                            <p:nvPr/>
                          </p:nvGrpSpPr>
                          <p:grpSpPr>
                            <a:xfrm>
                              <a:off x="1776885" y="865748"/>
                              <a:ext cx="2655507" cy="5404075"/>
                              <a:chOff x="190288" y="-191103"/>
                              <a:chExt cx="3283782" cy="6363755"/>
                            </a:xfrm>
                          </p:grpSpPr>
                          <p:grpSp>
                            <p:nvGrpSpPr>
                              <p:cNvPr id="50" name="群組 49"/>
                              <p:cNvGrpSpPr/>
                              <p:nvPr/>
                            </p:nvGrpSpPr>
                            <p:grpSpPr>
                              <a:xfrm>
                                <a:off x="190288" y="-191103"/>
                                <a:ext cx="3283782" cy="6363755"/>
                                <a:chOff x="2903471" y="170656"/>
                                <a:chExt cx="3283782" cy="6363755"/>
                              </a:xfrm>
                            </p:grpSpPr>
                            <p:pic>
                              <p:nvPicPr>
                                <p:cNvPr id="52" name="圖片 51"/>
                                <p:cNvPicPr>
                                  <a:picLocks noChangeAspect="1"/>
                                </p:cNvPicPr>
                                <p:nvPr/>
                              </p:nvPicPr>
                              <p:blipFill rotWithShape="1">
                                <a:blip r:embed="rId2"/>
                                <a:srcRect l="51559"/>
                                <a:stretch/>
                              </p:blipFill>
                              <p:spPr>
                                <a:xfrm>
                                  <a:off x="2903471" y="170656"/>
                                  <a:ext cx="3283782" cy="6363755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  <p:pic>
                              <p:nvPicPr>
                                <p:cNvPr id="53" name="Picture 2" descr="ãrevolut Acceleratorãçåçæå°çµæ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3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3315816" y="1102516"/>
                                  <a:ext cx="2547955" cy="4587083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</p:grpSp>
                          <p:pic>
                            <p:nvPicPr>
                              <p:cNvPr id="51" name="圖片 50"/>
                              <p:cNvPicPr>
                                <a:picLocks noChangeAspect="1"/>
                              </p:cNvPicPr>
                              <p:nvPr/>
                            </p:nvPicPr>
                            <p:blipFill rotWithShape="1">
                              <a:blip r:embed="rId4"/>
                              <a:srcRect l="6928" t="4531" r="6719" b="7641"/>
                              <a:stretch/>
                            </p:blipFill>
                            <p:spPr>
                              <a:xfrm>
                                <a:off x="606628" y="949550"/>
                                <a:ext cx="2543959" cy="4378289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grpSp>
                        <p:pic>
                          <p:nvPicPr>
                            <p:cNvPr id="49" name="圖片 48"/>
                            <p:cNvPicPr>
                              <a:picLocks/>
                            </p:cNvPicPr>
                            <p:nvPr/>
                          </p:nvPicPr>
                          <p:blipFill rotWithShape="1">
                            <a:blip r:embed="rId5"/>
                            <a:srcRect l="5585" t="4365" r="8478" b="10178"/>
                            <a:stretch/>
                          </p:blipFill>
                          <p:spPr>
                            <a:xfrm>
                              <a:off x="2111600" y="1797425"/>
                              <a:ext cx="2059200" cy="3758621"/>
                            </a:xfrm>
                            <a:prstGeom prst="rect">
                              <a:avLst/>
                            </a:prstGeom>
                          </p:spPr>
                        </p:pic>
                      </p:grpSp>
                      <p:pic>
                        <p:nvPicPr>
                          <p:cNvPr id="47" name="圖片 46" descr="ãrevolut add contactãçåçæå°çµæ"/>
                          <p:cNvPicPr/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2153" y="1556348"/>
                            <a:ext cx="2116800" cy="389874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grpSp>
                    <p:pic>
                      <p:nvPicPr>
                        <p:cNvPr id="45" name="圖片 44"/>
                        <p:cNvPicPr>
                          <a:picLocks/>
                        </p:cNvPicPr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252394" y="1478053"/>
                          <a:ext cx="2206800" cy="3978000"/>
                        </a:xfrm>
                        <a:prstGeom prst="rect">
                          <a:avLst/>
                        </a:prstGeom>
                      </p:spPr>
                    </p:pic>
                  </p:grpSp>
                  <p:grpSp>
                    <p:nvGrpSpPr>
                      <p:cNvPr id="29" name="群組 28"/>
                      <p:cNvGrpSpPr/>
                      <p:nvPr/>
                    </p:nvGrpSpPr>
                    <p:grpSpPr>
                      <a:xfrm>
                        <a:off x="2966665" y="1300112"/>
                        <a:ext cx="2700000" cy="5016484"/>
                        <a:chOff x="3577071" y="718913"/>
                        <a:chExt cx="2700000" cy="5404075"/>
                      </a:xfrm>
                    </p:grpSpPr>
                    <p:grpSp>
                      <p:nvGrpSpPr>
                        <p:cNvPr id="32" name="群組 31"/>
                        <p:cNvGrpSpPr/>
                        <p:nvPr/>
                      </p:nvGrpSpPr>
                      <p:grpSpPr>
                        <a:xfrm>
                          <a:off x="3577071" y="718913"/>
                          <a:ext cx="2700000" cy="5404075"/>
                          <a:chOff x="2993963" y="765015"/>
                          <a:chExt cx="2700000" cy="5404075"/>
                        </a:xfrm>
                      </p:grpSpPr>
                      <p:grpSp>
                        <p:nvGrpSpPr>
                          <p:cNvPr id="34" name="群組 33"/>
                          <p:cNvGrpSpPr/>
                          <p:nvPr/>
                        </p:nvGrpSpPr>
                        <p:grpSpPr>
                          <a:xfrm>
                            <a:off x="2993963" y="765015"/>
                            <a:ext cx="2700000" cy="5404075"/>
                            <a:chOff x="303996" y="765016"/>
                            <a:chExt cx="2700000" cy="5404075"/>
                          </a:xfrm>
                        </p:grpSpPr>
                        <p:grpSp>
                          <p:nvGrpSpPr>
                            <p:cNvPr id="36" name="群組 35"/>
                            <p:cNvGrpSpPr/>
                            <p:nvPr/>
                          </p:nvGrpSpPr>
                          <p:grpSpPr>
                            <a:xfrm>
                              <a:off x="303996" y="765016"/>
                              <a:ext cx="2700000" cy="5404075"/>
                              <a:chOff x="1776885" y="865748"/>
                              <a:chExt cx="2655507" cy="5404075"/>
                            </a:xfrm>
                          </p:grpSpPr>
                          <p:grpSp>
                            <p:nvGrpSpPr>
                              <p:cNvPr id="38" name="群組 37"/>
                              <p:cNvGrpSpPr/>
                              <p:nvPr/>
                            </p:nvGrpSpPr>
                            <p:grpSpPr>
                              <a:xfrm>
                                <a:off x="1776885" y="865748"/>
                                <a:ext cx="2655507" cy="5404075"/>
                                <a:chOff x="190288" y="-191103"/>
                                <a:chExt cx="3283782" cy="6363755"/>
                              </a:xfrm>
                            </p:grpSpPr>
                            <p:grpSp>
                              <p:nvGrpSpPr>
                                <p:cNvPr id="40" name="群組 39"/>
                                <p:cNvGrpSpPr/>
                                <p:nvPr/>
                              </p:nvGrpSpPr>
                              <p:grpSpPr>
                                <a:xfrm>
                                  <a:off x="190288" y="-191103"/>
                                  <a:ext cx="3283782" cy="6363755"/>
                                  <a:chOff x="2903471" y="170656"/>
                                  <a:chExt cx="3283782" cy="6363755"/>
                                </a:xfrm>
                              </p:grpSpPr>
                              <p:pic>
                                <p:nvPicPr>
                                  <p:cNvPr id="42" name="圖片 41"/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 rotWithShape="1">
                                  <a:blip r:embed="rId2"/>
                                  <a:srcRect l="51559"/>
                                  <a:stretch/>
                                </p:blipFill>
                                <p:spPr>
                                  <a:xfrm>
                                    <a:off x="2903471" y="170656"/>
                                    <a:ext cx="3283782" cy="6363755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  <p:pic>
                                <p:nvPicPr>
                                  <p:cNvPr id="43" name="Picture 2" descr="ãrevolut Acceleratorãçåçæå°çµæ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3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</a:extLst>
                                  </a:blip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3315816" y="1102516"/>
                                    <a:ext cx="2547955" cy="4587083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grpSp>
                            <p:pic>
                              <p:nvPicPr>
                                <p:cNvPr id="41" name="圖片 40"/>
                                <p:cNvPicPr>
                                  <a:picLocks noChangeAspect="1"/>
                                </p:cNvPicPr>
                                <p:nvPr/>
                              </p:nvPicPr>
                              <p:blipFill rotWithShape="1">
                                <a:blip r:embed="rId4"/>
                                <a:srcRect l="6928" t="4531" r="6719" b="7641"/>
                                <a:stretch/>
                              </p:blipFill>
                              <p:spPr>
                                <a:xfrm>
                                  <a:off x="606628" y="949550"/>
                                  <a:ext cx="2543959" cy="4378289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grpSp>
                          <p:pic>
                            <p:nvPicPr>
                              <p:cNvPr id="39" name="圖片 38"/>
                              <p:cNvPicPr>
                                <a:picLocks/>
                              </p:cNvPicPr>
                              <p:nvPr/>
                            </p:nvPicPr>
                            <p:blipFill rotWithShape="1">
                              <a:blip r:embed="rId5"/>
                              <a:srcRect l="5585" t="4365" r="8478" b="10178"/>
                              <a:stretch/>
                            </p:blipFill>
                            <p:spPr>
                              <a:xfrm>
                                <a:off x="2111600" y="1797425"/>
                                <a:ext cx="2059200" cy="3758621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grpSp>
                        <p:pic>
                          <p:nvPicPr>
                            <p:cNvPr id="37" name="圖片 36" descr="ãrevolut add contactãçåçæå°çµæ"/>
                            <p:cNvPicPr/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32153" y="1556348"/>
                              <a:ext cx="2116800" cy="389874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</p:pic>
                      </p:grpSp>
                      <p:pic>
                        <p:nvPicPr>
                          <p:cNvPr id="35" name="圖片 34"/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8"/>
                          <a:srcRect l="11301" t="7765" r="15366" b="14332"/>
                          <a:stretch/>
                        </p:blipFill>
                        <p:spPr>
                          <a:xfrm>
                            <a:off x="3296713" y="1704840"/>
                            <a:ext cx="2142207" cy="3758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pic>
                      <p:nvPicPr>
                        <p:cNvPr id="33" name="圖片 32"/>
                        <p:cNvPicPr>
                          <a:picLocks/>
                        </p:cNvPicPr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3866873" y="1478053"/>
                          <a:ext cx="2206800" cy="3978000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30" name="Picture 2" descr="https://t1.daumcdn.net/cfile/tistory/998580395B7A426A31"/>
                      <p:cNvPicPr>
                        <a:picLocks noChangeArrowheads="1"/>
                      </p:cNvPicPr>
                      <p:nvPr/>
                    </p:nvPicPr>
                    <p:blipFill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4862" t="17648" r="58623" b="9770"/>
                      <a:stretch/>
                    </p:blipFill>
                    <p:spPr bwMode="auto">
                      <a:xfrm>
                        <a:off x="643204" y="1882141"/>
                        <a:ext cx="2204368" cy="37511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31" name="Picture 2" descr="https://t1.daumcdn.net/cfile/tistory/998580395B7A426A31"/>
                      <p:cNvPicPr>
                        <a:picLocks noChangeArrowheads="1"/>
                      </p:cNvPicPr>
                      <p:nvPr/>
                    </p:nvPicPr>
                    <p:blipFill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8635" t="18111" r="14650" b="10107"/>
                      <a:stretch/>
                    </p:blipFill>
                    <p:spPr bwMode="auto">
                      <a:xfrm>
                        <a:off x="3238918" y="1932754"/>
                        <a:ext cx="2203200" cy="375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6" name="Picture 2" descr="https://t1.daumcdn.net/cfile/tistory/99AB663C5B7A436113"/>
                    <p:cNvPicPr>
                      <a:picLocks noChangeArrowheads="1"/>
                    </p:cNvPicPr>
                    <p:nvPr/>
                  </p:nvPicPr>
                  <p:blipFill rotWithShape="1"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4118" t="17388" r="58431" b="10411"/>
                    <a:stretch/>
                  </p:blipFill>
                  <p:spPr bwMode="auto">
                    <a:xfrm>
                      <a:off x="632057" y="1825225"/>
                      <a:ext cx="2203200" cy="37512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7" name="Picture 2" descr="https://t1.daumcdn.net/cfile/tistory/99AB663C5B7A436113"/>
                    <p:cNvPicPr>
                      <a:picLocks noChangeArrowheads="1"/>
                    </p:cNvPicPr>
                    <p:nvPr/>
                  </p:nvPicPr>
                  <p:blipFill rotWithShape="1"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8353" t="17388" r="14510" b="10411"/>
                    <a:stretch/>
                  </p:blipFill>
                  <p:spPr bwMode="auto">
                    <a:xfrm>
                      <a:off x="3262068" y="1825225"/>
                      <a:ext cx="2203200" cy="37512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4" name="圖片 23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51559"/>
                  <a:stretch/>
                </p:blipFill>
                <p:spPr>
                  <a:xfrm>
                    <a:off x="5652136" y="1185812"/>
                    <a:ext cx="2700000" cy="501648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0" name="圖片 19"/>
                <p:cNvPicPr>
                  <a:picLocks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08907" y="1829496"/>
                  <a:ext cx="2226350" cy="3751200"/>
                </a:xfrm>
                <a:prstGeom prst="rect">
                  <a:avLst/>
                </a:prstGeom>
              </p:spPr>
            </p:pic>
            <p:pic>
              <p:nvPicPr>
                <p:cNvPr id="21" name="圖片 20"/>
                <p:cNvPicPr>
                  <a:picLocks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38917" y="1825225"/>
                  <a:ext cx="2224350" cy="3751200"/>
                </a:xfrm>
                <a:prstGeom prst="rect">
                  <a:avLst/>
                </a:prstGeom>
              </p:spPr>
            </p:pic>
            <p:pic>
              <p:nvPicPr>
                <p:cNvPr id="22" name="圖片 21"/>
                <p:cNvPicPr>
                  <a:picLocks/>
                </p:cNvPicPr>
                <p:nvPr/>
              </p:nvPicPr>
              <p:blipFill rotWithShape="1">
                <a:blip r:embed="rId14"/>
                <a:srcRect l="5146" r="2801" b="1385"/>
                <a:stretch/>
              </p:blipFill>
              <p:spPr>
                <a:xfrm>
                  <a:off x="5915321" y="1844275"/>
                  <a:ext cx="2288522" cy="3738920"/>
                </a:xfrm>
                <a:prstGeom prst="rect">
                  <a:avLst/>
                </a:prstGeom>
              </p:spPr>
            </p:pic>
          </p:grpSp>
          <p:pic>
            <p:nvPicPr>
              <p:cNvPr id="16" name="圖片 15"/>
              <p:cNvPicPr>
                <a:picLocks/>
              </p:cNvPicPr>
              <p:nvPr/>
            </p:nvPicPr>
            <p:blipFill rotWithShape="1">
              <a:blip r:embed="rId15"/>
              <a:srcRect l="12985" r="2919"/>
              <a:stretch/>
            </p:blipFill>
            <p:spPr>
              <a:xfrm>
                <a:off x="608907" y="1774845"/>
                <a:ext cx="2224800" cy="3751200"/>
              </a:xfrm>
              <a:prstGeom prst="rect">
                <a:avLst/>
              </a:prstGeom>
            </p:spPr>
          </p:pic>
          <p:pic>
            <p:nvPicPr>
              <p:cNvPr id="17" name="圖片 16"/>
              <p:cNvPicPr>
                <a:picLocks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262068" y="1795871"/>
                <a:ext cx="2224800" cy="3751200"/>
              </a:xfrm>
              <a:prstGeom prst="rect">
                <a:avLst/>
              </a:prstGeom>
            </p:spPr>
          </p:pic>
          <p:pic>
            <p:nvPicPr>
              <p:cNvPr id="18" name="圖片 17"/>
              <p:cNvPicPr>
                <a:picLocks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89562" y="1795871"/>
                <a:ext cx="2276317" cy="3751200"/>
              </a:xfrm>
              <a:prstGeom prst="rect">
                <a:avLst/>
              </a:prstGeom>
            </p:spPr>
          </p:pic>
        </p:grpSp>
        <p:pic>
          <p:nvPicPr>
            <p:cNvPr id="2" name="圖片 1"/>
            <p:cNvPicPr>
              <a:picLocks/>
            </p:cNvPicPr>
            <p:nvPr/>
          </p:nvPicPr>
          <p:blipFill rotWithShape="1">
            <a:blip r:embed="rId18"/>
            <a:srcRect l="3603" t="17446" r="67373" b="10341"/>
            <a:stretch/>
          </p:blipFill>
          <p:spPr>
            <a:xfrm>
              <a:off x="583907" y="1799910"/>
              <a:ext cx="2275200" cy="375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圖片 55"/>
            <p:cNvPicPr>
              <a:picLocks/>
            </p:cNvPicPr>
            <p:nvPr/>
          </p:nvPicPr>
          <p:blipFill rotWithShape="1">
            <a:blip r:embed="rId18"/>
            <a:srcRect l="35265" t="17446" r="35311" b="10341"/>
            <a:stretch/>
          </p:blipFill>
          <p:spPr>
            <a:xfrm>
              <a:off x="3251584" y="1795871"/>
              <a:ext cx="2275200" cy="375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圖片 56"/>
            <p:cNvPicPr>
              <a:picLocks/>
            </p:cNvPicPr>
            <p:nvPr/>
          </p:nvPicPr>
          <p:blipFill rotWithShape="1">
            <a:blip r:embed="rId18"/>
            <a:srcRect l="67499" t="17446" r="3320" b="10341"/>
            <a:stretch/>
          </p:blipFill>
          <p:spPr>
            <a:xfrm>
              <a:off x="5909661" y="1785138"/>
              <a:ext cx="2275200" cy="3751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1937276" y="4315127"/>
            <a:ext cx="2326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直接從</a:t>
            </a:r>
            <a:r>
              <a:rPr lang="en-US" altLang="zh-TW" sz="1600" dirty="0" err="1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Kakao</a:t>
            </a:r>
            <a:r>
              <a:rPr lang="en-US" altLang="zh-TW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bank</a:t>
            </a:r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發送</a:t>
            </a:r>
            <a:endParaRPr lang="zh-TW" altLang="en-US" sz="1600" dirty="0">
              <a:solidFill>
                <a:srgbClr val="E34A5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337526" y="629727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選擇轉出帳戶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576284" y="2583798"/>
            <a:ext cx="2031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你忘記了會員費嗎？</a:t>
            </a:r>
          </a:p>
        </p:txBody>
      </p:sp>
      <p:sp>
        <p:nvSpPr>
          <p:cNvPr id="58" name="矩形 57"/>
          <p:cNvSpPr/>
          <p:nvPr/>
        </p:nvSpPr>
        <p:spPr>
          <a:xfrm>
            <a:off x="6843200" y="4727807"/>
            <a:ext cx="11265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加入我的最愛</a:t>
            </a:r>
          </a:p>
        </p:txBody>
      </p:sp>
      <p:sp>
        <p:nvSpPr>
          <p:cNvPr id="59" name="矩形 58"/>
          <p:cNvSpPr/>
          <p:nvPr/>
        </p:nvSpPr>
        <p:spPr>
          <a:xfrm>
            <a:off x="9078043" y="3294047"/>
            <a:ext cx="30994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Kakao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Bank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帳戶，也可以複製轉帳資訊轉帳</a:t>
            </a:r>
          </a:p>
        </p:txBody>
      </p:sp>
      <p:sp>
        <p:nvSpPr>
          <p:cNvPr id="60" name="矩形 59"/>
          <p:cNvSpPr/>
          <p:nvPr/>
        </p:nvSpPr>
        <p:spPr>
          <a:xfrm>
            <a:off x="8277049" y="531660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確認</a:t>
            </a:r>
          </a:p>
        </p:txBody>
      </p:sp>
      <p:sp>
        <p:nvSpPr>
          <p:cNvPr id="61" name="矩形 60"/>
          <p:cNvSpPr/>
          <p:nvPr/>
        </p:nvSpPr>
        <p:spPr>
          <a:xfrm>
            <a:off x="7854492" y="4750040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自動轉移</a:t>
            </a:r>
          </a:p>
        </p:txBody>
      </p:sp>
      <p:sp>
        <p:nvSpPr>
          <p:cNvPr id="62" name="TextBox 12"/>
          <p:cNvSpPr txBox="1"/>
          <p:nvPr/>
        </p:nvSpPr>
        <p:spPr>
          <a:xfrm>
            <a:off x="327639" y="880676"/>
            <a:ext cx="235072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05.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支付會費</a:t>
            </a:r>
          </a:p>
        </p:txBody>
      </p:sp>
      <p:sp>
        <p:nvSpPr>
          <p:cNvPr id="63" name="矩形 62"/>
          <p:cNvSpPr/>
          <p:nvPr/>
        </p:nvSpPr>
        <p:spPr>
          <a:xfrm>
            <a:off x="154343" y="434220"/>
            <a:ext cx="1005403" cy="330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帳戶</a:t>
            </a:r>
          </a:p>
        </p:txBody>
      </p:sp>
      <p:sp>
        <p:nvSpPr>
          <p:cNvPr id="64" name="TextBox 12"/>
          <p:cNvSpPr txBox="1"/>
          <p:nvPr/>
        </p:nvSpPr>
        <p:spPr>
          <a:xfrm>
            <a:off x="1152140" y="264494"/>
            <a:ext cx="1877663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團體帳戶</a:t>
            </a:r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76057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9" name="群組 48"/>
          <p:cNvGrpSpPr/>
          <p:nvPr/>
        </p:nvGrpSpPr>
        <p:grpSpPr>
          <a:xfrm>
            <a:off x="2038771" y="1280786"/>
            <a:ext cx="8005687" cy="5016484"/>
            <a:chOff x="346449" y="1185812"/>
            <a:chExt cx="8005687" cy="5016484"/>
          </a:xfrm>
        </p:grpSpPr>
        <p:grpSp>
          <p:nvGrpSpPr>
            <p:cNvPr id="2" name="群組 1"/>
            <p:cNvGrpSpPr/>
            <p:nvPr/>
          </p:nvGrpSpPr>
          <p:grpSpPr>
            <a:xfrm>
              <a:off x="346449" y="1185812"/>
              <a:ext cx="8005687" cy="5016484"/>
              <a:chOff x="346449" y="1185812"/>
              <a:chExt cx="8005687" cy="5016484"/>
            </a:xfrm>
          </p:grpSpPr>
          <p:grpSp>
            <p:nvGrpSpPr>
              <p:cNvPr id="3" name="群組 2"/>
              <p:cNvGrpSpPr/>
              <p:nvPr/>
            </p:nvGrpSpPr>
            <p:grpSpPr>
              <a:xfrm>
                <a:off x="346449" y="1185812"/>
                <a:ext cx="8005687" cy="5016484"/>
                <a:chOff x="346449" y="1185812"/>
                <a:chExt cx="8005687" cy="5016484"/>
              </a:xfrm>
            </p:grpSpPr>
            <p:grpSp>
              <p:nvGrpSpPr>
                <p:cNvPr id="7" name="群組 6"/>
                <p:cNvGrpSpPr/>
                <p:nvPr/>
              </p:nvGrpSpPr>
              <p:grpSpPr>
                <a:xfrm>
                  <a:off x="346449" y="1185812"/>
                  <a:ext cx="8005687" cy="5016484"/>
                  <a:chOff x="346449" y="1185812"/>
                  <a:chExt cx="8005687" cy="5016484"/>
                </a:xfrm>
              </p:grpSpPr>
              <p:grpSp>
                <p:nvGrpSpPr>
                  <p:cNvPr id="11" name="群組 10"/>
                  <p:cNvGrpSpPr/>
                  <p:nvPr/>
                </p:nvGrpSpPr>
                <p:grpSpPr>
                  <a:xfrm>
                    <a:off x="346449" y="1185812"/>
                    <a:ext cx="5320216" cy="5016484"/>
                    <a:chOff x="346449" y="1185812"/>
                    <a:chExt cx="5320216" cy="5016484"/>
                  </a:xfrm>
                </p:grpSpPr>
                <p:grpSp>
                  <p:nvGrpSpPr>
                    <p:cNvPr id="13" name="群組 12"/>
                    <p:cNvGrpSpPr/>
                    <p:nvPr/>
                  </p:nvGrpSpPr>
                  <p:grpSpPr>
                    <a:xfrm>
                      <a:off x="346449" y="1185812"/>
                      <a:ext cx="5320216" cy="5016484"/>
                      <a:chOff x="346449" y="1300112"/>
                      <a:chExt cx="5320216" cy="5016484"/>
                    </a:xfrm>
                  </p:grpSpPr>
                  <p:grpSp>
                    <p:nvGrpSpPr>
                      <p:cNvPr id="16" name="群組 15"/>
                      <p:cNvGrpSpPr/>
                      <p:nvPr/>
                    </p:nvGrpSpPr>
                    <p:grpSpPr>
                      <a:xfrm>
                        <a:off x="346449" y="1300112"/>
                        <a:ext cx="2700000" cy="5016484"/>
                        <a:chOff x="956855" y="718913"/>
                        <a:chExt cx="2700000" cy="5404075"/>
                      </a:xfrm>
                    </p:grpSpPr>
                    <p:grpSp>
                      <p:nvGrpSpPr>
                        <p:cNvPr id="32" name="群組 31"/>
                        <p:cNvGrpSpPr/>
                        <p:nvPr/>
                      </p:nvGrpSpPr>
                      <p:grpSpPr>
                        <a:xfrm>
                          <a:off x="956855" y="718913"/>
                          <a:ext cx="2700000" cy="5404075"/>
                          <a:chOff x="303996" y="765016"/>
                          <a:chExt cx="2700000" cy="5404075"/>
                        </a:xfrm>
                      </p:grpSpPr>
                      <p:grpSp>
                        <p:nvGrpSpPr>
                          <p:cNvPr id="34" name="群組 33"/>
                          <p:cNvGrpSpPr/>
                          <p:nvPr/>
                        </p:nvGrpSpPr>
                        <p:grpSpPr>
                          <a:xfrm>
                            <a:off x="303996" y="765016"/>
                            <a:ext cx="2700000" cy="5404075"/>
                            <a:chOff x="1776885" y="865748"/>
                            <a:chExt cx="2655507" cy="5404075"/>
                          </a:xfrm>
                        </p:grpSpPr>
                        <p:grpSp>
                          <p:nvGrpSpPr>
                            <p:cNvPr id="36" name="群組 35"/>
                            <p:cNvGrpSpPr/>
                            <p:nvPr/>
                          </p:nvGrpSpPr>
                          <p:grpSpPr>
                            <a:xfrm>
                              <a:off x="1776885" y="865748"/>
                              <a:ext cx="2655507" cy="5404075"/>
                              <a:chOff x="190288" y="-191103"/>
                              <a:chExt cx="3283782" cy="6363755"/>
                            </a:xfrm>
                          </p:grpSpPr>
                          <p:grpSp>
                            <p:nvGrpSpPr>
                              <p:cNvPr id="38" name="群組 37"/>
                              <p:cNvGrpSpPr/>
                              <p:nvPr/>
                            </p:nvGrpSpPr>
                            <p:grpSpPr>
                              <a:xfrm>
                                <a:off x="190288" y="-191103"/>
                                <a:ext cx="3283782" cy="6363755"/>
                                <a:chOff x="2903471" y="170656"/>
                                <a:chExt cx="3283782" cy="6363755"/>
                              </a:xfrm>
                            </p:grpSpPr>
                            <p:pic>
                              <p:nvPicPr>
                                <p:cNvPr id="40" name="圖片 39"/>
                                <p:cNvPicPr>
                                  <a:picLocks noChangeAspect="1"/>
                                </p:cNvPicPr>
                                <p:nvPr/>
                              </p:nvPicPr>
                              <p:blipFill rotWithShape="1">
                                <a:blip r:embed="rId2"/>
                                <a:srcRect l="51559"/>
                                <a:stretch/>
                              </p:blipFill>
                              <p:spPr>
                                <a:xfrm>
                                  <a:off x="2903471" y="170656"/>
                                  <a:ext cx="3283782" cy="6363755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  <p:pic>
                              <p:nvPicPr>
                                <p:cNvPr id="41" name="Picture 2" descr="ãrevolut Acceleratorãçåçæå°çµæ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3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3315816" y="1102516"/>
                                  <a:ext cx="2547955" cy="4587083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</p:grpSp>
                          <p:pic>
                            <p:nvPicPr>
                              <p:cNvPr id="39" name="圖片 38"/>
                              <p:cNvPicPr>
                                <a:picLocks noChangeAspect="1"/>
                              </p:cNvPicPr>
                              <p:nvPr/>
                            </p:nvPicPr>
                            <p:blipFill rotWithShape="1">
                              <a:blip r:embed="rId4"/>
                              <a:srcRect l="6928" t="4531" r="6719" b="7641"/>
                              <a:stretch/>
                            </p:blipFill>
                            <p:spPr>
                              <a:xfrm>
                                <a:off x="606628" y="949550"/>
                                <a:ext cx="2543959" cy="4378289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grpSp>
                        <p:pic>
                          <p:nvPicPr>
                            <p:cNvPr id="37" name="圖片 36"/>
                            <p:cNvPicPr>
                              <a:picLocks/>
                            </p:cNvPicPr>
                            <p:nvPr/>
                          </p:nvPicPr>
                          <p:blipFill rotWithShape="1">
                            <a:blip r:embed="rId5"/>
                            <a:srcRect l="5585" t="4365" r="8478" b="10178"/>
                            <a:stretch/>
                          </p:blipFill>
                          <p:spPr>
                            <a:xfrm>
                              <a:off x="2111600" y="1797425"/>
                              <a:ext cx="2059200" cy="3758621"/>
                            </a:xfrm>
                            <a:prstGeom prst="rect">
                              <a:avLst/>
                            </a:prstGeom>
                          </p:spPr>
                        </p:pic>
                      </p:grpSp>
                      <p:pic>
                        <p:nvPicPr>
                          <p:cNvPr id="35" name="圖片 34" descr="ãrevolut add contactãçåçæå°çµæ"/>
                          <p:cNvPicPr/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2153" y="1556348"/>
                            <a:ext cx="2116800" cy="389874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grpSp>
                    <p:pic>
                      <p:nvPicPr>
                        <p:cNvPr id="33" name="圖片 32"/>
                        <p:cNvPicPr>
                          <a:picLocks/>
                        </p:cNvPicPr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252394" y="1478053"/>
                          <a:ext cx="2206800" cy="3978000"/>
                        </a:xfrm>
                        <a:prstGeom prst="rect">
                          <a:avLst/>
                        </a:prstGeom>
                      </p:spPr>
                    </p:pic>
                  </p:grpSp>
                  <p:grpSp>
                    <p:nvGrpSpPr>
                      <p:cNvPr id="17" name="群組 16"/>
                      <p:cNvGrpSpPr/>
                      <p:nvPr/>
                    </p:nvGrpSpPr>
                    <p:grpSpPr>
                      <a:xfrm>
                        <a:off x="2966665" y="1300112"/>
                        <a:ext cx="2700000" cy="5016484"/>
                        <a:chOff x="3577071" y="718913"/>
                        <a:chExt cx="2700000" cy="5404075"/>
                      </a:xfrm>
                    </p:grpSpPr>
                    <p:grpSp>
                      <p:nvGrpSpPr>
                        <p:cNvPr id="20" name="群組 19"/>
                        <p:cNvGrpSpPr/>
                        <p:nvPr/>
                      </p:nvGrpSpPr>
                      <p:grpSpPr>
                        <a:xfrm>
                          <a:off x="3577071" y="718913"/>
                          <a:ext cx="2700000" cy="5404075"/>
                          <a:chOff x="2993963" y="765015"/>
                          <a:chExt cx="2700000" cy="5404075"/>
                        </a:xfrm>
                      </p:grpSpPr>
                      <p:grpSp>
                        <p:nvGrpSpPr>
                          <p:cNvPr id="22" name="群組 21"/>
                          <p:cNvGrpSpPr/>
                          <p:nvPr/>
                        </p:nvGrpSpPr>
                        <p:grpSpPr>
                          <a:xfrm>
                            <a:off x="2993963" y="765015"/>
                            <a:ext cx="2700000" cy="5404075"/>
                            <a:chOff x="303996" y="765016"/>
                            <a:chExt cx="2700000" cy="5404075"/>
                          </a:xfrm>
                        </p:grpSpPr>
                        <p:grpSp>
                          <p:nvGrpSpPr>
                            <p:cNvPr id="24" name="群組 23"/>
                            <p:cNvGrpSpPr/>
                            <p:nvPr/>
                          </p:nvGrpSpPr>
                          <p:grpSpPr>
                            <a:xfrm>
                              <a:off x="303996" y="765016"/>
                              <a:ext cx="2700000" cy="5404075"/>
                              <a:chOff x="1776885" y="865748"/>
                              <a:chExt cx="2655507" cy="5404075"/>
                            </a:xfrm>
                          </p:grpSpPr>
                          <p:grpSp>
                            <p:nvGrpSpPr>
                              <p:cNvPr id="26" name="群組 25"/>
                              <p:cNvGrpSpPr/>
                              <p:nvPr/>
                            </p:nvGrpSpPr>
                            <p:grpSpPr>
                              <a:xfrm>
                                <a:off x="1776885" y="865748"/>
                                <a:ext cx="2655507" cy="5404075"/>
                                <a:chOff x="190288" y="-191103"/>
                                <a:chExt cx="3283782" cy="6363755"/>
                              </a:xfrm>
                            </p:grpSpPr>
                            <p:grpSp>
                              <p:nvGrpSpPr>
                                <p:cNvPr id="28" name="群組 27"/>
                                <p:cNvGrpSpPr/>
                                <p:nvPr/>
                              </p:nvGrpSpPr>
                              <p:grpSpPr>
                                <a:xfrm>
                                  <a:off x="190288" y="-191103"/>
                                  <a:ext cx="3283782" cy="6363755"/>
                                  <a:chOff x="2903471" y="170656"/>
                                  <a:chExt cx="3283782" cy="6363755"/>
                                </a:xfrm>
                              </p:grpSpPr>
                              <p:pic>
                                <p:nvPicPr>
                                  <p:cNvPr id="30" name="圖片 29"/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 rotWithShape="1">
                                  <a:blip r:embed="rId2"/>
                                  <a:srcRect l="51559"/>
                                  <a:stretch/>
                                </p:blipFill>
                                <p:spPr>
                                  <a:xfrm>
                                    <a:off x="2903471" y="170656"/>
                                    <a:ext cx="3283782" cy="6363755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  <p:pic>
                                <p:nvPicPr>
                                  <p:cNvPr id="31" name="Picture 2" descr="ãrevolut Acceleratorãçåçæå°çµæ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3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</a:extLst>
                                  </a:blip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3315816" y="1102516"/>
                                    <a:ext cx="2547955" cy="4587083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grpSp>
                            <p:pic>
                              <p:nvPicPr>
                                <p:cNvPr id="29" name="圖片 28"/>
                                <p:cNvPicPr>
                                  <a:picLocks noChangeAspect="1"/>
                                </p:cNvPicPr>
                                <p:nvPr/>
                              </p:nvPicPr>
                              <p:blipFill rotWithShape="1">
                                <a:blip r:embed="rId4"/>
                                <a:srcRect l="6928" t="4531" r="6719" b="7641"/>
                                <a:stretch/>
                              </p:blipFill>
                              <p:spPr>
                                <a:xfrm>
                                  <a:off x="606628" y="949550"/>
                                  <a:ext cx="2543959" cy="4378289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grpSp>
                          <p:pic>
                            <p:nvPicPr>
                              <p:cNvPr id="27" name="圖片 26"/>
                              <p:cNvPicPr>
                                <a:picLocks/>
                              </p:cNvPicPr>
                              <p:nvPr/>
                            </p:nvPicPr>
                            <p:blipFill rotWithShape="1">
                              <a:blip r:embed="rId5"/>
                              <a:srcRect l="5585" t="4365" r="8478" b="10178"/>
                              <a:stretch/>
                            </p:blipFill>
                            <p:spPr>
                              <a:xfrm>
                                <a:off x="2111600" y="1797425"/>
                                <a:ext cx="2059200" cy="3758621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grpSp>
                        <p:pic>
                          <p:nvPicPr>
                            <p:cNvPr id="25" name="圖片 24" descr="ãrevolut add contactãçåçæå°çµæ"/>
                            <p:cNvPicPr/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32153" y="1556348"/>
                              <a:ext cx="2116800" cy="389874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</p:pic>
                      </p:grpSp>
                      <p:pic>
                        <p:nvPicPr>
                          <p:cNvPr id="23" name="圖片 22"/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8"/>
                          <a:srcRect l="11301" t="7765" r="15366" b="14332"/>
                          <a:stretch/>
                        </p:blipFill>
                        <p:spPr>
                          <a:xfrm>
                            <a:off x="3296713" y="1704840"/>
                            <a:ext cx="2142207" cy="3758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pic>
                      <p:nvPicPr>
                        <p:cNvPr id="21" name="圖片 20"/>
                        <p:cNvPicPr>
                          <a:picLocks/>
                        </p:cNvPicPr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3866873" y="1478053"/>
                          <a:ext cx="2206800" cy="3978000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18" name="Picture 2" descr="https://t1.daumcdn.net/cfile/tistory/998580395B7A426A31"/>
                      <p:cNvPicPr>
                        <a:picLocks noChangeArrowheads="1"/>
                      </p:cNvPicPr>
                      <p:nvPr/>
                    </p:nvPicPr>
                    <p:blipFill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4862" t="17648" r="58623" b="9770"/>
                      <a:stretch/>
                    </p:blipFill>
                    <p:spPr bwMode="auto">
                      <a:xfrm>
                        <a:off x="643204" y="1882141"/>
                        <a:ext cx="2204368" cy="37511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9" name="Picture 2" descr="https://t1.daumcdn.net/cfile/tistory/998580395B7A426A31"/>
                      <p:cNvPicPr>
                        <a:picLocks noChangeArrowheads="1"/>
                      </p:cNvPicPr>
                      <p:nvPr/>
                    </p:nvPicPr>
                    <p:blipFill rotWithShape="1"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8635" t="18111" r="14650" b="10107"/>
                      <a:stretch/>
                    </p:blipFill>
                    <p:spPr bwMode="auto">
                      <a:xfrm>
                        <a:off x="3238918" y="1932754"/>
                        <a:ext cx="2203200" cy="375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14" name="Picture 2" descr="https://t1.daumcdn.net/cfile/tistory/99AB663C5B7A436113"/>
                    <p:cNvPicPr>
                      <a:picLocks noChangeArrowheads="1"/>
                    </p:cNvPicPr>
                    <p:nvPr/>
                  </p:nvPicPr>
                  <p:blipFill rotWithShape="1"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4118" t="17388" r="58431" b="10411"/>
                    <a:stretch/>
                  </p:blipFill>
                  <p:spPr bwMode="auto">
                    <a:xfrm>
                      <a:off x="632057" y="1825225"/>
                      <a:ext cx="2203200" cy="37512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5" name="Picture 2" descr="https://t1.daumcdn.net/cfile/tistory/99AB663C5B7A436113"/>
                    <p:cNvPicPr>
                      <a:picLocks noChangeArrowheads="1"/>
                    </p:cNvPicPr>
                    <p:nvPr/>
                  </p:nvPicPr>
                  <p:blipFill rotWithShape="1"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8353" t="17388" r="14510" b="10411"/>
                    <a:stretch/>
                  </p:blipFill>
                  <p:spPr bwMode="auto">
                    <a:xfrm>
                      <a:off x="3262068" y="1825225"/>
                      <a:ext cx="2203200" cy="37512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12" name="圖片 11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51559"/>
                  <a:stretch/>
                </p:blipFill>
                <p:spPr>
                  <a:xfrm>
                    <a:off x="5652136" y="1185812"/>
                    <a:ext cx="2700000" cy="501648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8" name="圖片 7"/>
                <p:cNvPicPr>
                  <a:picLocks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08907" y="1829496"/>
                  <a:ext cx="2226350" cy="3751200"/>
                </a:xfrm>
                <a:prstGeom prst="rect">
                  <a:avLst/>
                </a:prstGeom>
              </p:spPr>
            </p:pic>
            <p:pic>
              <p:nvPicPr>
                <p:cNvPr id="9" name="圖片 8"/>
                <p:cNvPicPr>
                  <a:picLocks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38917" y="1825225"/>
                  <a:ext cx="2224350" cy="3751200"/>
                </a:xfrm>
                <a:prstGeom prst="rect">
                  <a:avLst/>
                </a:prstGeom>
              </p:spPr>
            </p:pic>
            <p:pic>
              <p:nvPicPr>
                <p:cNvPr id="10" name="圖片 9"/>
                <p:cNvPicPr>
                  <a:picLocks/>
                </p:cNvPicPr>
                <p:nvPr/>
              </p:nvPicPr>
              <p:blipFill rotWithShape="1">
                <a:blip r:embed="rId14"/>
                <a:srcRect l="5146" r="2801" b="1385"/>
                <a:stretch/>
              </p:blipFill>
              <p:spPr>
                <a:xfrm>
                  <a:off x="5915321" y="1844275"/>
                  <a:ext cx="2288522" cy="3738920"/>
                </a:xfrm>
                <a:prstGeom prst="rect">
                  <a:avLst/>
                </a:prstGeom>
              </p:spPr>
            </p:pic>
          </p:grpSp>
          <p:pic>
            <p:nvPicPr>
              <p:cNvPr id="4" name="圖片 3"/>
              <p:cNvPicPr>
                <a:picLocks/>
              </p:cNvPicPr>
              <p:nvPr/>
            </p:nvPicPr>
            <p:blipFill rotWithShape="1">
              <a:blip r:embed="rId15"/>
              <a:srcRect l="12985" r="2919"/>
              <a:stretch/>
            </p:blipFill>
            <p:spPr>
              <a:xfrm>
                <a:off x="608907" y="1774845"/>
                <a:ext cx="2224800" cy="3751200"/>
              </a:xfrm>
              <a:prstGeom prst="rect">
                <a:avLst/>
              </a:prstGeom>
            </p:spPr>
          </p:pic>
          <p:pic>
            <p:nvPicPr>
              <p:cNvPr id="5" name="圖片 4"/>
              <p:cNvPicPr>
                <a:picLocks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262068" y="1795871"/>
                <a:ext cx="2224800" cy="3751200"/>
              </a:xfrm>
              <a:prstGeom prst="rect">
                <a:avLst/>
              </a:prstGeom>
            </p:spPr>
          </p:pic>
          <p:pic>
            <p:nvPicPr>
              <p:cNvPr id="6" name="圖片 5"/>
              <p:cNvPicPr>
                <a:picLocks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89562" y="1795871"/>
                <a:ext cx="2276317" cy="3751200"/>
              </a:xfrm>
              <a:prstGeom prst="rect">
                <a:avLst/>
              </a:prstGeom>
            </p:spPr>
          </p:pic>
        </p:grpSp>
        <p:pic>
          <p:nvPicPr>
            <p:cNvPr id="44" name="圖片 43"/>
            <p:cNvPicPr>
              <a:picLocks/>
            </p:cNvPicPr>
            <p:nvPr/>
          </p:nvPicPr>
          <p:blipFill rotWithShape="1">
            <a:blip r:embed="rId18"/>
            <a:srcRect l="3954" t="18290" r="67975" b="13281"/>
            <a:stretch/>
          </p:blipFill>
          <p:spPr>
            <a:xfrm>
              <a:off x="567137" y="1831616"/>
              <a:ext cx="2275200" cy="375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圖片 46"/>
            <p:cNvPicPr>
              <a:picLocks/>
            </p:cNvPicPr>
            <p:nvPr/>
          </p:nvPicPr>
          <p:blipFill rotWithShape="1">
            <a:blip r:embed="rId18"/>
            <a:srcRect l="35885" t="18290" r="35761" b="13281"/>
            <a:stretch/>
          </p:blipFill>
          <p:spPr>
            <a:xfrm>
              <a:off x="3228643" y="1793232"/>
              <a:ext cx="2275200" cy="375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圖片 47"/>
            <p:cNvPicPr>
              <a:picLocks/>
            </p:cNvPicPr>
            <p:nvPr/>
          </p:nvPicPr>
          <p:blipFill rotWithShape="1">
            <a:blip r:embed="rId18"/>
            <a:srcRect l="67868" t="18290" r="3897" b="13281"/>
            <a:stretch/>
          </p:blipFill>
          <p:spPr>
            <a:xfrm>
              <a:off x="5909661" y="1793232"/>
              <a:ext cx="2275200" cy="3751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" name="矩形 49"/>
          <p:cNvSpPr/>
          <p:nvPr/>
        </p:nvSpPr>
        <p:spPr>
          <a:xfrm>
            <a:off x="1890478" y="1926211"/>
            <a:ext cx="22358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每個月</a:t>
            </a:r>
            <a:r>
              <a:rPr lang="en-US" altLang="zh-TW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</a:t>
            </a:r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日，</a:t>
            </a:r>
            <a:r>
              <a:rPr lang="en-US" altLang="zh-TW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25,000</a:t>
            </a:r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韓元自動轉移</a:t>
            </a:r>
          </a:p>
        </p:txBody>
      </p:sp>
      <p:sp>
        <p:nvSpPr>
          <p:cNvPr id="51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2"/>
          <p:cNvSpPr>
            <a:spLocks noChangeArrowheads="1"/>
          </p:cNvSpPr>
          <p:nvPr/>
        </p:nvSpPr>
        <p:spPr bwMode="auto">
          <a:xfrm>
            <a:off x="152400" y="296361"/>
            <a:ext cx="32060" cy="169277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3"/>
          <p:cNvSpPr>
            <a:spLocks noChangeArrowheads="1"/>
          </p:cNvSpPr>
          <p:nvPr/>
        </p:nvSpPr>
        <p:spPr bwMode="auto">
          <a:xfrm>
            <a:off x="304800" y="394900"/>
            <a:ext cx="65" cy="27699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037496" y="4073084"/>
            <a:ext cx="22829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您想註冊直接付款嗎？ </a:t>
            </a:r>
          </a:p>
        </p:txBody>
      </p:sp>
      <p:sp>
        <p:nvSpPr>
          <p:cNvPr id="56" name="矩形 55"/>
          <p:cNvSpPr/>
          <p:nvPr/>
        </p:nvSpPr>
        <p:spPr>
          <a:xfrm>
            <a:off x="3633477" y="5303891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zh-TW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申請</a:t>
            </a:r>
            <a:endParaRPr lang="zh-TW" altLang="en-US" sz="1600" dirty="0">
              <a:solidFill>
                <a:srgbClr val="E34A5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271045" y="3136271"/>
            <a:ext cx="10518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收款帳號 </a:t>
            </a:r>
          </a:p>
        </p:txBody>
      </p:sp>
      <p:sp>
        <p:nvSpPr>
          <p:cNvPr id="58" name="矩形 57"/>
          <p:cNvSpPr/>
          <p:nvPr/>
        </p:nvSpPr>
        <p:spPr>
          <a:xfrm>
            <a:off x="2628799" y="627307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申請直接付款</a:t>
            </a:r>
            <a:endParaRPr lang="zh-TW" altLang="en-US" dirty="0"/>
          </a:p>
        </p:txBody>
      </p:sp>
      <p:sp>
        <p:nvSpPr>
          <p:cNvPr id="59" name="矩形 58"/>
          <p:cNvSpPr/>
          <p:nvPr/>
        </p:nvSpPr>
        <p:spPr>
          <a:xfrm>
            <a:off x="5498191" y="627307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再次確定</a:t>
            </a:r>
            <a:endParaRPr lang="zh-TW" altLang="en-US" dirty="0"/>
          </a:p>
        </p:txBody>
      </p:sp>
      <p:sp>
        <p:nvSpPr>
          <p:cNvPr id="60" name="TextBox 12"/>
          <p:cNvSpPr txBox="1"/>
          <p:nvPr/>
        </p:nvSpPr>
        <p:spPr>
          <a:xfrm>
            <a:off x="327639" y="880676"/>
            <a:ext cx="235072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06.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設置直接付款</a:t>
            </a:r>
          </a:p>
        </p:txBody>
      </p:sp>
      <p:sp>
        <p:nvSpPr>
          <p:cNvPr id="61" name="矩形 60"/>
          <p:cNvSpPr/>
          <p:nvPr/>
        </p:nvSpPr>
        <p:spPr>
          <a:xfrm>
            <a:off x="154343" y="434220"/>
            <a:ext cx="1005403" cy="330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帳戶</a:t>
            </a:r>
          </a:p>
        </p:txBody>
      </p:sp>
      <p:sp>
        <p:nvSpPr>
          <p:cNvPr id="62" name="TextBox 12"/>
          <p:cNvSpPr txBox="1"/>
          <p:nvPr/>
        </p:nvSpPr>
        <p:spPr>
          <a:xfrm>
            <a:off x="1152140" y="264494"/>
            <a:ext cx="1877663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團體帳戶</a:t>
            </a:r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95223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9" name="群組 58"/>
          <p:cNvGrpSpPr/>
          <p:nvPr/>
        </p:nvGrpSpPr>
        <p:grpSpPr>
          <a:xfrm>
            <a:off x="930460" y="1280786"/>
            <a:ext cx="10656824" cy="5016484"/>
            <a:chOff x="384549" y="1187014"/>
            <a:chExt cx="10656824" cy="5016484"/>
          </a:xfrm>
        </p:grpSpPr>
        <p:grpSp>
          <p:nvGrpSpPr>
            <p:cNvPr id="2" name="群組 1"/>
            <p:cNvGrpSpPr/>
            <p:nvPr/>
          </p:nvGrpSpPr>
          <p:grpSpPr>
            <a:xfrm>
              <a:off x="384549" y="1187014"/>
              <a:ext cx="10656824" cy="5016484"/>
              <a:chOff x="409949" y="1482931"/>
              <a:chExt cx="10656824" cy="5016484"/>
            </a:xfrm>
          </p:grpSpPr>
          <p:grpSp>
            <p:nvGrpSpPr>
              <p:cNvPr id="11" name="群組 10"/>
              <p:cNvGrpSpPr/>
              <p:nvPr/>
            </p:nvGrpSpPr>
            <p:grpSpPr>
              <a:xfrm>
                <a:off x="409949" y="1482931"/>
                <a:ext cx="8005687" cy="5016484"/>
                <a:chOff x="346449" y="1185812"/>
                <a:chExt cx="8005687" cy="5016484"/>
              </a:xfrm>
            </p:grpSpPr>
            <p:grpSp>
              <p:nvGrpSpPr>
                <p:cNvPr id="12" name="群組 11"/>
                <p:cNvGrpSpPr/>
                <p:nvPr/>
              </p:nvGrpSpPr>
              <p:grpSpPr>
                <a:xfrm>
                  <a:off x="346449" y="1185812"/>
                  <a:ext cx="8005687" cy="5016484"/>
                  <a:chOff x="346449" y="1185812"/>
                  <a:chExt cx="8005687" cy="5016484"/>
                </a:xfrm>
              </p:grpSpPr>
              <p:grpSp>
                <p:nvGrpSpPr>
                  <p:cNvPr id="16" name="群組 15"/>
                  <p:cNvGrpSpPr/>
                  <p:nvPr/>
                </p:nvGrpSpPr>
                <p:grpSpPr>
                  <a:xfrm>
                    <a:off x="346449" y="1185812"/>
                    <a:ext cx="8005687" cy="5016484"/>
                    <a:chOff x="346449" y="1185812"/>
                    <a:chExt cx="8005687" cy="5016484"/>
                  </a:xfrm>
                </p:grpSpPr>
                <p:grpSp>
                  <p:nvGrpSpPr>
                    <p:cNvPr id="20" name="群組 19"/>
                    <p:cNvGrpSpPr/>
                    <p:nvPr/>
                  </p:nvGrpSpPr>
                  <p:grpSpPr>
                    <a:xfrm>
                      <a:off x="346449" y="1185812"/>
                      <a:ext cx="8005687" cy="5016484"/>
                      <a:chOff x="346449" y="1185812"/>
                      <a:chExt cx="8005687" cy="5016484"/>
                    </a:xfrm>
                  </p:grpSpPr>
                  <p:grpSp>
                    <p:nvGrpSpPr>
                      <p:cNvPr id="24" name="群組 23"/>
                      <p:cNvGrpSpPr/>
                      <p:nvPr/>
                    </p:nvGrpSpPr>
                    <p:grpSpPr>
                      <a:xfrm>
                        <a:off x="346449" y="1185812"/>
                        <a:ext cx="5320216" cy="5016484"/>
                        <a:chOff x="346449" y="1185812"/>
                        <a:chExt cx="5320216" cy="5016484"/>
                      </a:xfrm>
                    </p:grpSpPr>
                    <p:grpSp>
                      <p:nvGrpSpPr>
                        <p:cNvPr id="26" name="群組 25"/>
                        <p:cNvGrpSpPr/>
                        <p:nvPr/>
                      </p:nvGrpSpPr>
                      <p:grpSpPr>
                        <a:xfrm>
                          <a:off x="346449" y="1185812"/>
                          <a:ext cx="5320216" cy="5016484"/>
                          <a:chOff x="346449" y="1300112"/>
                          <a:chExt cx="5320216" cy="5016484"/>
                        </a:xfrm>
                      </p:grpSpPr>
                      <p:grpSp>
                        <p:nvGrpSpPr>
                          <p:cNvPr id="29" name="群組 28"/>
                          <p:cNvGrpSpPr/>
                          <p:nvPr/>
                        </p:nvGrpSpPr>
                        <p:grpSpPr>
                          <a:xfrm>
                            <a:off x="346449" y="1300112"/>
                            <a:ext cx="2700000" cy="5016484"/>
                            <a:chOff x="956855" y="718913"/>
                            <a:chExt cx="2700000" cy="5404075"/>
                          </a:xfrm>
                        </p:grpSpPr>
                        <p:grpSp>
                          <p:nvGrpSpPr>
                            <p:cNvPr id="45" name="群組 44"/>
                            <p:cNvGrpSpPr/>
                            <p:nvPr/>
                          </p:nvGrpSpPr>
                          <p:grpSpPr>
                            <a:xfrm>
                              <a:off x="956855" y="718913"/>
                              <a:ext cx="2700000" cy="5404075"/>
                              <a:chOff x="303996" y="765016"/>
                              <a:chExt cx="2700000" cy="5404075"/>
                            </a:xfrm>
                          </p:grpSpPr>
                          <p:grpSp>
                            <p:nvGrpSpPr>
                              <p:cNvPr id="47" name="群組 46"/>
                              <p:cNvGrpSpPr/>
                              <p:nvPr/>
                            </p:nvGrpSpPr>
                            <p:grpSpPr>
                              <a:xfrm>
                                <a:off x="303996" y="765016"/>
                                <a:ext cx="2700000" cy="5404075"/>
                                <a:chOff x="1776885" y="865748"/>
                                <a:chExt cx="2655507" cy="5404075"/>
                              </a:xfrm>
                            </p:grpSpPr>
                            <p:grpSp>
                              <p:nvGrpSpPr>
                                <p:cNvPr id="49" name="群組 48"/>
                                <p:cNvGrpSpPr/>
                                <p:nvPr/>
                              </p:nvGrpSpPr>
                              <p:grpSpPr>
                                <a:xfrm>
                                  <a:off x="1776885" y="865748"/>
                                  <a:ext cx="2655507" cy="5404075"/>
                                  <a:chOff x="190288" y="-191103"/>
                                  <a:chExt cx="3283782" cy="6363755"/>
                                </a:xfrm>
                              </p:grpSpPr>
                              <p:grpSp>
                                <p:nvGrpSpPr>
                                  <p:cNvPr id="51" name="群組 50"/>
                                  <p:cNvGrpSpPr/>
                                  <p:nvPr/>
                                </p:nvGrpSpPr>
                                <p:grpSpPr>
                                  <a:xfrm>
                                    <a:off x="190288" y="-191103"/>
                                    <a:ext cx="3283782" cy="6363755"/>
                                    <a:chOff x="2903471" y="170656"/>
                                    <a:chExt cx="3283782" cy="6363755"/>
                                  </a:xfrm>
                                </p:grpSpPr>
                                <p:pic>
                                  <p:nvPicPr>
                                    <p:cNvPr id="53" name="圖片 52"/>
                                    <p:cNvPicPr>
                                      <a:picLocks noChangeAspect="1"/>
                                    </p:cNvPicPr>
                                    <p:nvPr/>
                                  </p:nvPicPr>
                                  <p:blipFill rotWithShape="1">
                                    <a:blip r:embed="rId2"/>
                                    <a:srcRect l="51559"/>
                                    <a:stretch/>
                                  </p:blipFill>
                                  <p:spPr>
                                    <a:xfrm>
                                      <a:off x="2903471" y="170656"/>
                                      <a:ext cx="3283782" cy="6363755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  <p:pic>
                                  <p:nvPicPr>
                                    <p:cNvPr id="54" name="Picture 2" descr="ãrevolut Acceleratorãçåçæå°çµæ"/>
                                    <p:cNvPicPr>
                                      <a:picLocks noChangeAspect="1" noChangeArrowheads="1"/>
                                    </p:cNvPicPr>
                                    <p:nvPr/>
                                  </p:nvPicPr>
                                  <p:blipFill>
                                    <a:blip r:embed="rId3">
                                      <a:extLst>
                                        <a:ext uri="{28A0092B-C50C-407E-A947-70E740481C1C}">
                                          <a14:useLocalDpi xmlns:a14="http://schemas.microsoft.com/office/drawing/2010/main" val="0"/>
                                        </a:ext>
                                      </a:extLst>
                                    </a:blip>
                                    <a:srcRect/>
                                    <a:stretch>
                                      <a:fillRect/>
                                    </a:stretch>
                                  </p:blipFill>
                                  <p:spPr bwMode="auto">
                                    <a:xfrm>
                                      <a:off x="3315816" y="1102516"/>
                                      <a:ext cx="2547955" cy="4587083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extLst>
                                      <a:ext uri="{909E8E84-426E-40DD-AFC4-6F175D3DCCD1}">
                                        <a14:hiddenFill xmlns:a14="http://schemas.microsoft.com/office/drawing/2010/main">
                                          <a:solidFill>
                                            <a:srgbClr val="FFFFFF"/>
                                          </a:solidFill>
                                        </a14:hiddenFill>
                                      </a:ext>
                                    </a:extLst>
                                  </p:spPr>
                                </p:pic>
                              </p:grpSp>
                              <p:pic>
                                <p:nvPicPr>
                                  <p:cNvPr id="52" name="圖片 51"/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 rotWithShape="1">
                                  <a:blip r:embed="rId4"/>
                                  <a:srcRect l="6928" t="4531" r="6719" b="7641"/>
                                  <a:stretch/>
                                </p:blipFill>
                                <p:spPr>
                                  <a:xfrm>
                                    <a:off x="606628" y="949550"/>
                                    <a:ext cx="2543959" cy="4378289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</p:grpSp>
                            <p:pic>
                              <p:nvPicPr>
                                <p:cNvPr id="50" name="圖片 49"/>
                                <p:cNvPicPr>
                                  <a:picLocks/>
                                </p:cNvPicPr>
                                <p:nvPr/>
                              </p:nvPicPr>
                              <p:blipFill rotWithShape="1">
                                <a:blip r:embed="rId5"/>
                                <a:srcRect l="5585" t="4365" r="8478" b="10178"/>
                                <a:stretch/>
                              </p:blipFill>
                              <p:spPr>
                                <a:xfrm>
                                  <a:off x="2111600" y="1797425"/>
                                  <a:ext cx="2059200" cy="3758621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grpSp>
                          <p:pic>
                            <p:nvPicPr>
                              <p:cNvPr id="48" name="圖片 47" descr="ãrevolut add contactãçåçæå°çµæ"/>
                              <p:cNvPicPr/>
                              <p:nvPr/>
                            </p:nvPicPr>
                            <p:blipFill>
                              <a:blip r:embed="rId6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32153" y="1556348"/>
                                <a:ext cx="2116800" cy="389874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</p:spPr>
                          </p:pic>
                        </p:grpSp>
                        <p:pic>
                          <p:nvPicPr>
                            <p:cNvPr id="46" name="圖片 45"/>
                            <p:cNvPicPr>
                              <a:picLocks/>
                            </p:cNvPicPr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252394" y="1478053"/>
                              <a:ext cx="2206800" cy="3978000"/>
                            </a:xfrm>
                            <a:prstGeom prst="rect">
                              <a:avLst/>
                            </a:prstGeom>
                          </p:spPr>
                        </p:pic>
                      </p:grpSp>
                      <p:grpSp>
                        <p:nvGrpSpPr>
                          <p:cNvPr id="30" name="群組 29"/>
                          <p:cNvGrpSpPr/>
                          <p:nvPr/>
                        </p:nvGrpSpPr>
                        <p:grpSpPr>
                          <a:xfrm>
                            <a:off x="2966665" y="1300112"/>
                            <a:ext cx="2700000" cy="5016484"/>
                            <a:chOff x="3577071" y="718913"/>
                            <a:chExt cx="2700000" cy="5404075"/>
                          </a:xfrm>
                        </p:grpSpPr>
                        <p:grpSp>
                          <p:nvGrpSpPr>
                            <p:cNvPr id="33" name="群組 32"/>
                            <p:cNvGrpSpPr/>
                            <p:nvPr/>
                          </p:nvGrpSpPr>
                          <p:grpSpPr>
                            <a:xfrm>
                              <a:off x="3577071" y="718913"/>
                              <a:ext cx="2700000" cy="5404075"/>
                              <a:chOff x="2993963" y="765015"/>
                              <a:chExt cx="2700000" cy="5404075"/>
                            </a:xfrm>
                          </p:grpSpPr>
                          <p:grpSp>
                            <p:nvGrpSpPr>
                              <p:cNvPr id="35" name="群組 34"/>
                              <p:cNvGrpSpPr/>
                              <p:nvPr/>
                            </p:nvGrpSpPr>
                            <p:grpSpPr>
                              <a:xfrm>
                                <a:off x="2993963" y="765015"/>
                                <a:ext cx="2700000" cy="5404075"/>
                                <a:chOff x="303996" y="765016"/>
                                <a:chExt cx="2700000" cy="5404075"/>
                              </a:xfrm>
                            </p:grpSpPr>
                            <p:grpSp>
                              <p:nvGrpSpPr>
                                <p:cNvPr id="37" name="群組 36"/>
                                <p:cNvGrpSpPr/>
                                <p:nvPr/>
                              </p:nvGrpSpPr>
                              <p:grpSpPr>
                                <a:xfrm>
                                  <a:off x="303996" y="765016"/>
                                  <a:ext cx="2700000" cy="5404075"/>
                                  <a:chOff x="1776885" y="865748"/>
                                  <a:chExt cx="2655507" cy="5404075"/>
                                </a:xfrm>
                              </p:grpSpPr>
                              <p:grpSp>
                                <p:nvGrpSpPr>
                                  <p:cNvPr id="39" name="群組 38"/>
                                  <p:cNvGrpSpPr/>
                                  <p:nvPr/>
                                </p:nvGrpSpPr>
                                <p:grpSpPr>
                                  <a:xfrm>
                                    <a:off x="1776885" y="865748"/>
                                    <a:ext cx="2655507" cy="5404075"/>
                                    <a:chOff x="190288" y="-191103"/>
                                    <a:chExt cx="3283782" cy="6363755"/>
                                  </a:xfrm>
                                </p:grpSpPr>
                                <p:grpSp>
                                  <p:nvGrpSpPr>
                                    <p:cNvPr id="41" name="群組 40"/>
                                    <p:cNvGrpSpPr/>
                                    <p:nvPr/>
                                  </p:nvGrpSpPr>
                                  <p:grpSpPr>
                                    <a:xfrm>
                                      <a:off x="190288" y="-191103"/>
                                      <a:ext cx="3283782" cy="6363755"/>
                                      <a:chOff x="2903471" y="170656"/>
                                      <a:chExt cx="3283782" cy="6363755"/>
                                    </a:xfrm>
                                  </p:grpSpPr>
                                  <p:pic>
                                    <p:nvPicPr>
                                      <p:cNvPr id="43" name="圖片 42"/>
                                      <p:cNvPicPr>
                                        <a:picLocks noChangeAspect="1"/>
                                      </p:cNvPicPr>
                                      <p:nvPr/>
                                    </p:nvPicPr>
                                    <p:blipFill rotWithShape="1">
                                      <a:blip r:embed="rId2"/>
                                      <a:srcRect l="51559"/>
                                      <a:stretch/>
                                    </p:blipFill>
                                    <p:spPr>
                                      <a:xfrm>
                                        <a:off x="2903471" y="170656"/>
                                        <a:ext cx="3283782" cy="6363755"/>
                                      </a:xfrm>
                                      <a:prstGeom prst="rect">
                                        <a:avLst/>
                                      </a:prstGeom>
                                    </p:spPr>
                                  </p:pic>
                                  <p:pic>
                                    <p:nvPicPr>
                                      <p:cNvPr id="44" name="Picture 2" descr="ãrevolut Acceleratorãçåçæå°çµæ"/>
                                      <p:cNvPicPr>
                                        <a:picLocks noChangeAspect="1" noChangeArrowheads="1"/>
                                      </p:cNvPicPr>
                                      <p:nvPr/>
                                    </p:nvPicPr>
                                    <p:blipFill>
                                      <a:blip r:embed="rId3">
                                        <a:extLst>
                                          <a:ext uri="{28A0092B-C50C-407E-A947-70E740481C1C}">
                                            <a14:useLocalDpi xmlns:a14="http://schemas.microsoft.com/office/drawing/2010/main" val="0"/>
                                          </a:ext>
                                        </a:extLst>
                                      </a:blip>
                                      <a:srcRect/>
                                      <a:stretch>
                                        <a:fillRect/>
                                      </a:stretch>
                                    </p:blipFill>
                                    <p:spPr bwMode="auto">
                                      <a:xfrm>
                                        <a:off x="3315816" y="1102516"/>
                                        <a:ext cx="2547955" cy="4587083"/>
                                      </a:xfrm>
                                      <a:prstGeom prst="rect">
                                        <a:avLst/>
                                      </a:prstGeom>
                                      <a:noFill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solidFill>
                                              <a:srgbClr val="FFFFFF"/>
                                            </a:solidFill>
                                          </a14:hiddenFill>
                                        </a:ext>
                                      </a:extLst>
                                    </p:spPr>
                                  </p:pic>
                                </p:grpSp>
                                <p:pic>
                                  <p:nvPicPr>
                                    <p:cNvPr id="42" name="圖片 41"/>
                                    <p:cNvPicPr>
                                      <a:picLocks noChangeAspect="1"/>
                                    </p:cNvPicPr>
                                    <p:nvPr/>
                                  </p:nvPicPr>
                                  <p:blipFill rotWithShape="1">
                                    <a:blip r:embed="rId4"/>
                                    <a:srcRect l="6928" t="4531" r="6719" b="7641"/>
                                    <a:stretch/>
                                  </p:blipFill>
                                  <p:spPr>
                                    <a:xfrm>
                                      <a:off x="606628" y="949550"/>
                                      <a:ext cx="2543959" cy="4378289"/>
                                    </a:xfrm>
                                    <a:prstGeom prst="rect">
                                      <a:avLst/>
                                    </a:prstGeom>
                                  </p:spPr>
                                </p:pic>
                              </p:grpSp>
                              <p:pic>
                                <p:nvPicPr>
                                  <p:cNvPr id="40" name="圖片 39"/>
                                  <p:cNvPicPr>
                                    <a:picLocks/>
                                  </p:cNvPicPr>
                                  <p:nvPr/>
                                </p:nvPicPr>
                                <p:blipFill rotWithShape="1">
                                  <a:blip r:embed="rId5"/>
                                  <a:srcRect l="5585" t="4365" r="8478" b="10178"/>
                                  <a:stretch/>
                                </p:blipFill>
                                <p:spPr>
                                  <a:xfrm>
                                    <a:off x="2111600" y="1797425"/>
                                    <a:ext cx="2059200" cy="3758621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</p:grpSp>
                            <p:pic>
                              <p:nvPicPr>
                                <p:cNvPr id="38" name="圖片 37" descr="ãrevolut add contactãçåçæå°çµæ"/>
                                <p:cNvPicPr/>
                                <p:nvPr/>
                              </p:nvPicPr>
                              <p:blipFill>
                                <a:blip r:embed="rId6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632153" y="1556348"/>
                                  <a:ext cx="2116800" cy="3898745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</p:spPr>
                            </p:pic>
                          </p:grpSp>
                          <p:pic>
                            <p:nvPicPr>
                              <p:cNvPr id="36" name="圖片 35"/>
                              <p:cNvPicPr>
                                <a:picLocks noChangeAspect="1"/>
                              </p:cNvPicPr>
                              <p:nvPr/>
                            </p:nvPicPr>
                            <p:blipFill rotWithShape="1">
                              <a:blip r:embed="rId8"/>
                              <a:srcRect l="11301" t="7765" r="15366" b="14332"/>
                              <a:stretch/>
                            </p:blipFill>
                            <p:spPr>
                              <a:xfrm>
                                <a:off x="3296713" y="1704840"/>
                                <a:ext cx="2142207" cy="3758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grpSp>
                        <p:pic>
                          <p:nvPicPr>
                            <p:cNvPr id="34" name="圖片 33"/>
                            <p:cNvPicPr>
                              <a:picLocks/>
                            </p:cNvPicPr>
                            <p:nvPr/>
                          </p:nvPicPr>
                          <p:blipFill>
                            <a:blip r:embed="rId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866873" y="1478053"/>
                              <a:ext cx="2206800" cy="3978000"/>
                            </a:xfrm>
                            <a:prstGeom prst="rect">
                              <a:avLst/>
                            </a:prstGeom>
                          </p:spPr>
                        </p:pic>
                      </p:grpSp>
                      <p:pic>
                        <p:nvPicPr>
                          <p:cNvPr id="31" name="Picture 2" descr="https://t1.daumcdn.net/cfile/tistory/998580395B7A426A31"/>
                          <p:cNvPicPr>
                            <a:picLocks noChangeArrowheads="1"/>
                          </p:cNvPicPr>
                          <p:nvPr/>
                        </p:nvPicPr>
                        <p:blipFill rotWithShape="1"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4862" t="17648" r="58623" b="9770"/>
                          <a:stretch/>
                        </p:blipFill>
                        <p:spPr bwMode="auto">
                          <a:xfrm>
                            <a:off x="643204" y="1882141"/>
                            <a:ext cx="2204368" cy="375118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32" name="Picture 2" descr="https://t1.daumcdn.net/cfile/tistory/998580395B7A426A31"/>
                          <p:cNvPicPr>
                            <a:picLocks noChangeArrowheads="1"/>
                          </p:cNvPicPr>
                          <p:nvPr/>
                        </p:nvPicPr>
                        <p:blipFill rotWithShape="1"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58635" t="18111" r="14650" b="10107"/>
                          <a:stretch/>
                        </p:blipFill>
                        <p:spPr bwMode="auto">
                          <a:xfrm>
                            <a:off x="3238918" y="1932754"/>
                            <a:ext cx="2203200" cy="37512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27" name="Picture 2" descr="https://t1.daumcdn.net/cfile/tistory/99AB663C5B7A436113"/>
                        <p:cNvPicPr>
                          <a:picLocks noChangeArrowheads="1"/>
                        </p:cNvPicPr>
                        <p:nvPr/>
                      </p:nvPicPr>
                      <p:blipFill rotWithShape="1"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4118" t="17388" r="58431" b="10411"/>
                        <a:stretch/>
                      </p:blipFill>
                      <p:spPr bwMode="auto">
                        <a:xfrm>
                          <a:off x="632057" y="1825225"/>
                          <a:ext cx="2203200" cy="3751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28" name="Picture 2" descr="https://t1.daumcdn.net/cfile/tistory/99AB663C5B7A436113"/>
                        <p:cNvPicPr>
                          <a:picLocks noChangeArrowheads="1"/>
                        </p:cNvPicPr>
                        <p:nvPr/>
                      </p:nvPicPr>
                      <p:blipFill rotWithShape="1"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8353" t="17388" r="14510" b="10411"/>
                        <a:stretch/>
                      </p:blipFill>
                      <p:spPr bwMode="auto">
                        <a:xfrm>
                          <a:off x="3262068" y="1825225"/>
                          <a:ext cx="2203200" cy="3751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5" name="圖片 24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2"/>
                      <a:srcRect l="51559"/>
                      <a:stretch/>
                    </p:blipFill>
                    <p:spPr>
                      <a:xfrm>
                        <a:off x="5652136" y="1185812"/>
                        <a:ext cx="2700000" cy="5016484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21" name="圖片 20"/>
                    <p:cNvPicPr>
                      <a:picLocks/>
                    </p:cNvPicPr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608907" y="1829496"/>
                      <a:ext cx="2226350" cy="37512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2" name="圖片 21"/>
                    <p:cNvPicPr>
                      <a:picLocks/>
                    </p:cNvPicPr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3238917" y="1825225"/>
                      <a:ext cx="2224350" cy="37512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3" name="圖片 22"/>
                    <p:cNvPicPr>
                      <a:picLocks/>
                    </p:cNvPicPr>
                    <p:nvPr/>
                  </p:nvPicPr>
                  <p:blipFill rotWithShape="1">
                    <a:blip r:embed="rId14"/>
                    <a:srcRect l="5146" r="2801" b="1385"/>
                    <a:stretch/>
                  </p:blipFill>
                  <p:spPr>
                    <a:xfrm>
                      <a:off x="5915321" y="1844275"/>
                      <a:ext cx="2288522" cy="373892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7" name="圖片 16"/>
                  <p:cNvPicPr>
                    <a:picLocks/>
                  </p:cNvPicPr>
                  <p:nvPr/>
                </p:nvPicPr>
                <p:blipFill rotWithShape="1">
                  <a:blip r:embed="rId15"/>
                  <a:srcRect l="12985" r="2919"/>
                  <a:stretch/>
                </p:blipFill>
                <p:spPr>
                  <a:xfrm>
                    <a:off x="608907" y="1774845"/>
                    <a:ext cx="2224800" cy="3751200"/>
                  </a:xfrm>
                  <a:prstGeom prst="rect">
                    <a:avLst/>
                  </a:prstGeom>
                </p:spPr>
              </p:pic>
              <p:pic>
                <p:nvPicPr>
                  <p:cNvPr id="18" name="圖片 17"/>
                  <p:cNvPicPr>
                    <a:picLocks/>
                  </p:cNvPicPr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262068" y="1795871"/>
                    <a:ext cx="2224800" cy="3751200"/>
                  </a:xfrm>
                  <a:prstGeom prst="rect">
                    <a:avLst/>
                  </a:prstGeom>
                </p:spPr>
              </p:pic>
              <p:pic>
                <p:nvPicPr>
                  <p:cNvPr id="19" name="圖片 18"/>
                  <p:cNvPicPr>
                    <a:picLocks/>
                  </p:cNvPicPr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889562" y="1795871"/>
                    <a:ext cx="2276317" cy="37512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3" name="圖片 12"/>
                <p:cNvPicPr>
                  <a:picLocks/>
                </p:cNvPicPr>
                <p:nvPr/>
              </p:nvPicPr>
              <p:blipFill rotWithShape="1">
                <a:blip r:embed="rId18"/>
                <a:srcRect l="3954" t="18290" r="67975" b="13281"/>
                <a:stretch/>
              </p:blipFill>
              <p:spPr>
                <a:xfrm>
                  <a:off x="567137" y="1831616"/>
                  <a:ext cx="2275200" cy="3751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4" name="圖片 13"/>
                <p:cNvPicPr>
                  <a:picLocks/>
                </p:cNvPicPr>
                <p:nvPr/>
              </p:nvPicPr>
              <p:blipFill rotWithShape="1">
                <a:blip r:embed="rId18"/>
                <a:srcRect l="35885" t="18290" r="35761" b="13281"/>
                <a:stretch/>
              </p:blipFill>
              <p:spPr>
                <a:xfrm>
                  <a:off x="3228643" y="1793232"/>
                  <a:ext cx="2275200" cy="3751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" name="圖片 14"/>
                <p:cNvPicPr>
                  <a:picLocks/>
                </p:cNvPicPr>
                <p:nvPr/>
              </p:nvPicPr>
              <p:blipFill rotWithShape="1">
                <a:blip r:embed="rId18"/>
                <a:srcRect l="67868" t="18290" r="3897" b="13281"/>
                <a:stretch/>
              </p:blipFill>
              <p:spPr>
                <a:xfrm>
                  <a:off x="5909661" y="1793232"/>
                  <a:ext cx="2275200" cy="37512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8" name="圖片 57"/>
              <p:cNvPicPr>
                <a:picLocks noChangeAspect="1"/>
              </p:cNvPicPr>
              <p:nvPr/>
            </p:nvPicPr>
            <p:blipFill rotWithShape="1">
              <a:blip r:embed="rId2"/>
              <a:srcRect l="51559"/>
              <a:stretch/>
            </p:blipFill>
            <p:spPr>
              <a:xfrm>
                <a:off x="8366773" y="1482931"/>
                <a:ext cx="2700000" cy="5016484"/>
              </a:xfrm>
              <a:prstGeom prst="rect">
                <a:avLst/>
              </a:prstGeom>
            </p:spPr>
          </p:pic>
        </p:grpSp>
        <p:pic>
          <p:nvPicPr>
            <p:cNvPr id="3" name="圖片 2"/>
            <p:cNvPicPr>
              <a:picLocks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1688" y="1824352"/>
              <a:ext cx="2275200" cy="3751200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262268" y="1769043"/>
              <a:ext cx="2275200" cy="3786474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/>
            </p:cNvPicPr>
            <p:nvPr/>
          </p:nvPicPr>
          <p:blipFill rotWithShape="1">
            <a:blip r:embed="rId21"/>
            <a:srcRect l="52383"/>
            <a:stretch/>
          </p:blipFill>
          <p:spPr>
            <a:xfrm>
              <a:off x="8582432" y="1826427"/>
              <a:ext cx="2275200" cy="3751200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/>
            </p:cNvPicPr>
            <p:nvPr/>
          </p:nvPicPr>
          <p:blipFill rotWithShape="1">
            <a:blip r:embed="rId21"/>
            <a:srcRect r="52520"/>
            <a:stretch/>
          </p:blipFill>
          <p:spPr>
            <a:xfrm>
              <a:off x="5947761" y="1812496"/>
              <a:ext cx="2275200" cy="3751200"/>
            </a:xfrm>
            <a:prstGeom prst="rect">
              <a:avLst/>
            </a:prstGeom>
          </p:spPr>
        </p:pic>
      </p:grpSp>
      <p:sp>
        <p:nvSpPr>
          <p:cNvPr id="60" name="矩形 59"/>
          <p:cNvSpPr/>
          <p:nvPr/>
        </p:nvSpPr>
        <p:spPr>
          <a:xfrm>
            <a:off x="2646000" y="351660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設立公告</a:t>
            </a:r>
          </a:p>
        </p:txBody>
      </p:sp>
      <p:sp>
        <p:nvSpPr>
          <p:cNvPr id="61" name="框架 60"/>
          <p:cNvSpPr/>
          <p:nvPr/>
        </p:nvSpPr>
        <p:spPr>
          <a:xfrm>
            <a:off x="3779619" y="3294172"/>
            <a:ext cx="2303760" cy="342900"/>
          </a:xfrm>
          <a:prstGeom prst="frame">
            <a:avLst/>
          </a:prstGeom>
          <a:solidFill>
            <a:srgbClr val="E3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8052274" y="5279957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分享</a:t>
            </a:r>
          </a:p>
        </p:txBody>
      </p:sp>
      <p:sp>
        <p:nvSpPr>
          <p:cNvPr id="63" name="矩形 62"/>
          <p:cNvSpPr/>
          <p:nvPr/>
        </p:nvSpPr>
        <p:spPr>
          <a:xfrm>
            <a:off x="6711484" y="629727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打開公告按分享</a:t>
            </a:r>
          </a:p>
        </p:txBody>
      </p:sp>
      <p:sp>
        <p:nvSpPr>
          <p:cNvPr id="64" name="矩形 63"/>
          <p:cNvSpPr/>
          <p:nvPr/>
        </p:nvSpPr>
        <p:spPr>
          <a:xfrm>
            <a:off x="9481113" y="629727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分享到聊天室</a:t>
            </a:r>
          </a:p>
        </p:txBody>
      </p:sp>
      <p:sp>
        <p:nvSpPr>
          <p:cNvPr id="65" name="TextBox 12"/>
          <p:cNvSpPr txBox="1"/>
          <p:nvPr/>
        </p:nvSpPr>
        <p:spPr>
          <a:xfrm>
            <a:off x="327639" y="880676"/>
            <a:ext cx="271146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07.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設立公告並分享</a:t>
            </a:r>
          </a:p>
        </p:txBody>
      </p:sp>
      <p:sp>
        <p:nvSpPr>
          <p:cNvPr id="66" name="矩形 65"/>
          <p:cNvSpPr/>
          <p:nvPr/>
        </p:nvSpPr>
        <p:spPr>
          <a:xfrm>
            <a:off x="154343" y="434220"/>
            <a:ext cx="1005403" cy="330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帳戶</a:t>
            </a:r>
          </a:p>
        </p:txBody>
      </p:sp>
      <p:sp>
        <p:nvSpPr>
          <p:cNvPr id="67" name="TextBox 12"/>
          <p:cNvSpPr txBox="1"/>
          <p:nvPr/>
        </p:nvSpPr>
        <p:spPr>
          <a:xfrm>
            <a:off x="1152140" y="264494"/>
            <a:ext cx="1877663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團體帳戶</a:t>
            </a:r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797806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DEDED"/>
              </a:clrFrom>
              <a:clrTo>
                <a:srgbClr val="EDEDED">
                  <a:alpha val="0"/>
                </a:srgbClr>
              </a:clrTo>
            </a:clrChange>
          </a:blip>
          <a:srcRect t="38371" b="41265"/>
          <a:stretch/>
        </p:blipFill>
        <p:spPr>
          <a:xfrm>
            <a:off x="2482588" y="0"/>
            <a:ext cx="9014158" cy="114027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317088" y="3386490"/>
            <a:ext cx="46209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在它發布的月份超過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萬用戶！ ！ ！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用戶總數為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300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，開設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332,000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個帳戶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1644" b="10101"/>
          <a:stretch/>
        </p:blipFill>
        <p:spPr>
          <a:xfrm>
            <a:off x="902970" y="1016289"/>
            <a:ext cx="6503018" cy="5511221"/>
          </a:xfrm>
          <a:prstGeom prst="rect">
            <a:avLst/>
          </a:prstGeom>
        </p:spPr>
      </p:pic>
      <p:sp>
        <p:nvSpPr>
          <p:cNvPr id="7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10547876" y="95666"/>
            <a:ext cx="13901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2019, July , 1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4343" y="434220"/>
            <a:ext cx="1005403" cy="330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帳戶</a:t>
            </a:r>
          </a:p>
        </p:txBody>
      </p:sp>
      <p:sp>
        <p:nvSpPr>
          <p:cNvPr id="11" name="TextBox 12"/>
          <p:cNvSpPr txBox="1"/>
          <p:nvPr/>
        </p:nvSpPr>
        <p:spPr>
          <a:xfrm>
            <a:off x="1152140" y="264494"/>
            <a:ext cx="1877663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團體帳戶</a:t>
            </a:r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577985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r="14561" b="12344"/>
          <a:stretch/>
        </p:blipFill>
        <p:spPr>
          <a:xfrm>
            <a:off x="294608" y="1099223"/>
            <a:ext cx="5535326" cy="4596977"/>
          </a:xfrm>
          <a:prstGeom prst="rect">
            <a:avLst/>
          </a:prstGeom>
        </p:spPr>
      </p:pic>
      <p:sp>
        <p:nvSpPr>
          <p:cNvPr id="3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r="12164" b="12519"/>
          <a:stretch/>
        </p:blipFill>
        <p:spPr>
          <a:xfrm>
            <a:off x="5777495" y="1237722"/>
            <a:ext cx="6287009" cy="4670399"/>
          </a:xfrm>
          <a:prstGeom prst="rect">
            <a:avLst/>
          </a:prstGeom>
        </p:spPr>
      </p:pic>
      <p:sp>
        <p:nvSpPr>
          <p:cNvPr id="7" name="TextBox 12"/>
          <p:cNvSpPr txBox="1"/>
          <p:nvPr/>
        </p:nvSpPr>
        <p:spPr>
          <a:xfrm>
            <a:off x="294608" y="995596"/>
            <a:ext cx="260099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使用者性別  、年齡</a:t>
            </a:r>
            <a:endParaRPr lang="en-US" sz="2000" b="1" dirty="0">
              <a:solidFill>
                <a:srgbClr val="E34A5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TextBox 12"/>
          <p:cNvSpPr txBox="1"/>
          <p:nvPr/>
        </p:nvSpPr>
        <p:spPr>
          <a:xfrm>
            <a:off x="5923712" y="1086729"/>
            <a:ext cx="260099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團體帳戶設立目的</a:t>
            </a:r>
            <a:endParaRPr lang="en-US" sz="2000" b="1" dirty="0">
              <a:solidFill>
                <a:srgbClr val="E34A5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205784" y="2778394"/>
            <a:ext cx="774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男性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4660184" y="2774678"/>
            <a:ext cx="774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女性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1332784" y="5569567"/>
            <a:ext cx="774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歲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2998055" y="5569567"/>
            <a:ext cx="774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歲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4387878" y="5569567"/>
            <a:ext cx="774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40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歲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5002795" y="5569567"/>
            <a:ext cx="774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歲</a:t>
            </a:r>
          </a:p>
        </p:txBody>
      </p:sp>
      <p:sp>
        <p:nvSpPr>
          <p:cNvPr id="16" name="矩形 15"/>
          <p:cNvSpPr/>
          <p:nvPr/>
        </p:nvSpPr>
        <p:spPr>
          <a:xfrm>
            <a:off x="10989655" y="321304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團契</a:t>
            </a:r>
          </a:p>
        </p:txBody>
      </p:sp>
      <p:sp>
        <p:nvSpPr>
          <p:cNvPr id="17" name="矩形 16"/>
          <p:cNvSpPr/>
          <p:nvPr/>
        </p:nvSpPr>
        <p:spPr>
          <a:xfrm>
            <a:off x="10360135" y="569620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家庭和生活開支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7245017" y="545039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旅行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6717730" y="3572921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約會</a:t>
            </a:r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7179310" y="2240910"/>
            <a:ext cx="30035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ex: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學校俱樂部，公司團隊，粉絲俱樂部和體育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154343" y="434220"/>
            <a:ext cx="1005403" cy="330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帳戶</a:t>
            </a:r>
          </a:p>
        </p:txBody>
      </p:sp>
      <p:sp>
        <p:nvSpPr>
          <p:cNvPr id="22" name="TextBox 12"/>
          <p:cNvSpPr txBox="1"/>
          <p:nvPr/>
        </p:nvSpPr>
        <p:spPr>
          <a:xfrm>
            <a:off x="1152140" y="264494"/>
            <a:ext cx="1877663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團體帳戶</a:t>
            </a:r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08811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2460" r="9351" b="7751"/>
          <a:stretch/>
        </p:blipFill>
        <p:spPr>
          <a:xfrm>
            <a:off x="294609" y="1100057"/>
            <a:ext cx="5610892" cy="4797425"/>
          </a:xfrm>
          <a:prstGeom prst="rect">
            <a:avLst/>
          </a:prstGeom>
        </p:spPr>
      </p:pic>
      <p:sp>
        <p:nvSpPr>
          <p:cNvPr id="4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12"/>
          <p:cNvSpPr txBox="1"/>
          <p:nvPr/>
        </p:nvSpPr>
        <p:spPr>
          <a:xfrm>
            <a:off x="-140750" y="960011"/>
            <a:ext cx="260099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帳戶平均人數</a:t>
            </a:r>
            <a:endParaRPr lang="en-US" sz="2000" b="1" dirty="0">
              <a:solidFill>
                <a:srgbClr val="E34A5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95104" y="5876764"/>
            <a:ext cx="3220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最大的銀行存摺中有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56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個成員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517388" y="1708735"/>
            <a:ext cx="1790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平均人數為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3.01</a:t>
            </a:r>
            <a:endParaRPr lang="zh-TW" altLang="en-US" dirty="0"/>
          </a:p>
        </p:txBody>
      </p:sp>
      <p:pic>
        <p:nvPicPr>
          <p:cNvPr id="11" name="Picture 2" descr="https://t1.daumcdn.net/cfile/tistory/9905AE345C3303070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" r="15567" b="7640"/>
          <a:stretch/>
        </p:blipFill>
        <p:spPr bwMode="auto">
          <a:xfrm>
            <a:off x="6003908" y="1119874"/>
            <a:ext cx="6111892" cy="486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2"/>
          <p:cNvSpPr txBox="1"/>
          <p:nvPr/>
        </p:nvSpPr>
        <p:spPr>
          <a:xfrm>
            <a:off x="5600855" y="1038547"/>
            <a:ext cx="260099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帳戶平均餘額</a:t>
            </a:r>
            <a:endParaRPr lang="en-US" sz="2000" b="1" dirty="0">
              <a:solidFill>
                <a:srgbClr val="E34A5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051165" y="1708735"/>
            <a:ext cx="26516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平均餘額為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472,600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韓元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8201847" y="5897482"/>
            <a:ext cx="2350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最高餘額為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2.9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億韓元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5905501" y="4626773"/>
            <a:ext cx="20472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因為有許多小團體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超過一半的成員累計不到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萬韓元</a:t>
            </a:r>
            <a:endParaRPr lang="zh-TW" altLang="en-US" sz="1600" dirty="0"/>
          </a:p>
        </p:txBody>
      </p:sp>
      <p:sp>
        <p:nvSpPr>
          <p:cNvPr id="13" name="矩形 12"/>
          <p:cNvSpPr/>
          <p:nvPr/>
        </p:nvSpPr>
        <p:spPr>
          <a:xfrm>
            <a:off x="154343" y="434220"/>
            <a:ext cx="1005403" cy="330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帳戶</a:t>
            </a:r>
          </a:p>
        </p:txBody>
      </p:sp>
      <p:sp>
        <p:nvSpPr>
          <p:cNvPr id="17" name="TextBox 12"/>
          <p:cNvSpPr txBox="1"/>
          <p:nvPr/>
        </p:nvSpPr>
        <p:spPr>
          <a:xfrm>
            <a:off x="1152140" y="264494"/>
            <a:ext cx="1877663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團體帳戶</a:t>
            </a:r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719713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3098" t="3610" r="21765" b="11444"/>
          <a:stretch/>
        </p:blipFill>
        <p:spPr>
          <a:xfrm>
            <a:off x="285187" y="1300112"/>
            <a:ext cx="5429813" cy="4477612"/>
          </a:xfrm>
          <a:prstGeom prst="rect">
            <a:avLst/>
          </a:prstGeom>
        </p:spPr>
      </p:pic>
      <p:sp>
        <p:nvSpPr>
          <p:cNvPr id="4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12"/>
          <p:cNvSpPr txBox="1"/>
          <p:nvPr/>
        </p:nvSpPr>
        <p:spPr>
          <a:xfrm>
            <a:off x="-292246" y="990341"/>
            <a:ext cx="260099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帳戶留言卡</a:t>
            </a:r>
            <a:endParaRPr lang="en-US" sz="2000" b="1" dirty="0">
              <a:solidFill>
                <a:srgbClr val="E34A5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3638034"/>
            <a:ext cx="2392000" cy="878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最多的留言為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“阿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...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忘記了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......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？” 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1595104" y="5943488"/>
            <a:ext cx="2980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目前已發出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42,253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張留言卡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l="1725" t="4046" r="23530" b="12675"/>
          <a:stretch/>
        </p:blipFill>
        <p:spPr>
          <a:xfrm>
            <a:off x="6080109" y="1249312"/>
            <a:ext cx="5857602" cy="474508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741308" y="1674822"/>
            <a:ext cx="35397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悲傷但有趣的事實是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至今有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8,132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個會議仍然是單獨的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105878" y="6035821"/>
            <a:ext cx="42894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可以隨時查看使用日誌，因此非常適合將作為日誌本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54343" y="434220"/>
            <a:ext cx="1005403" cy="330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帳戶</a:t>
            </a:r>
          </a:p>
        </p:txBody>
      </p:sp>
      <p:sp>
        <p:nvSpPr>
          <p:cNvPr id="15" name="TextBox 12"/>
          <p:cNvSpPr txBox="1"/>
          <p:nvPr/>
        </p:nvSpPr>
        <p:spPr>
          <a:xfrm>
            <a:off x="1152140" y="264494"/>
            <a:ext cx="1877663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團體帳戶</a:t>
            </a:r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TextBox 12"/>
          <p:cNvSpPr txBox="1"/>
          <p:nvPr/>
        </p:nvSpPr>
        <p:spPr>
          <a:xfrm>
            <a:off x="6085303" y="975943"/>
            <a:ext cx="260099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單獨帳號</a:t>
            </a:r>
            <a:endParaRPr lang="en-US" sz="2000" b="1" dirty="0">
              <a:solidFill>
                <a:srgbClr val="E34A5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993204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08" y="1435098"/>
            <a:ext cx="6334686" cy="46355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873312" y="2010582"/>
            <a:ext cx="52452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FB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Kakao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Talk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共享完成後，將立即得表情符號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t="22727" b="25264"/>
          <a:stretch/>
        </p:blipFill>
        <p:spPr>
          <a:xfrm>
            <a:off x="7009838" y="2527299"/>
            <a:ext cx="4972154" cy="1892301"/>
          </a:xfrm>
          <a:prstGeom prst="rect">
            <a:avLst/>
          </a:prstGeom>
        </p:spPr>
      </p:pic>
      <p:sp>
        <p:nvSpPr>
          <p:cNvPr id="6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12"/>
          <p:cNvSpPr txBox="1"/>
          <p:nvPr/>
        </p:nvSpPr>
        <p:spPr>
          <a:xfrm>
            <a:off x="154343" y="934576"/>
            <a:ext cx="369319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會議存摺</a:t>
            </a:r>
            <a:r>
              <a:rPr lang="en-US" altLang="zh-TW" sz="2000" b="1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sz="2000" b="1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萬用戶紀念活動</a:t>
            </a:r>
            <a:endParaRPr lang="en-US" sz="2000" b="1" dirty="0">
              <a:solidFill>
                <a:srgbClr val="E34A5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4343" y="434220"/>
            <a:ext cx="1005403" cy="330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帳戶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2140" y="264494"/>
            <a:ext cx="1877663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會議存摺</a:t>
            </a:r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422737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矩形 2"/>
          <p:cNvSpPr/>
          <p:nvPr/>
        </p:nvSpPr>
        <p:spPr>
          <a:xfrm>
            <a:off x="154343" y="434220"/>
            <a:ext cx="1826141" cy="330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功能分類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584796"/>
              </p:ext>
            </p:extLst>
          </p:nvPr>
        </p:nvGraphicFramePr>
        <p:xfrm>
          <a:off x="756990" y="768439"/>
          <a:ext cx="2040588" cy="57775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0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500" b="1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APP</a:t>
                      </a:r>
                      <a:endParaRPr lang="zh-TW" altLang="en-US" sz="1800" b="1" kern="12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7455">
                <a:tc>
                  <a:txBody>
                    <a:bodyPr/>
                    <a:lstStyle/>
                    <a:p>
                      <a:pPr marL="285750" lvl="0" indent="-285750" rtl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APP</a:t>
                      </a:r>
                      <a:r>
                        <a:rPr lang="zh-TW" altLang="en-US" sz="1800" b="0" kern="12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註冊</a:t>
                      </a:r>
                      <a:r>
                        <a:rPr lang="en-US" altLang="zh-TW" sz="1800" b="0" kern="12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+</a:t>
                      </a:r>
                      <a:r>
                        <a:rPr lang="zh-TW" altLang="en-US" sz="1800" b="0" kern="12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登入</a:t>
                      </a:r>
                      <a:endParaRPr lang="en-US" altLang="zh-TW" sz="1800" b="0" kern="12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285750" lvl="0" indent="-285750" rtl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主畫面介紹</a:t>
                      </a:r>
                      <a:endParaRPr lang="en-US" altLang="zh-TW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 rtl="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zh-TW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My account 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Recommendation</a:t>
                      </a:r>
                      <a:endParaRPr lang="zh-TW" altLang="en-US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Bank Guide</a:t>
                      </a:r>
                      <a:endParaRPr lang="zh-TW" altLang="en-US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All function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8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通知設定</a:t>
                      </a:r>
                      <a:r>
                        <a:rPr lang="en-US" altLang="zh-TW" sz="18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zh-TW" altLang="en-US" sz="18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5254810" y="765015"/>
          <a:ext cx="2040588" cy="5781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0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5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Card</a:t>
                      </a:r>
                      <a:endParaRPr lang="zh-TW" altLang="en-US" sz="1800" b="1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B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077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卡片申請</a:t>
                      </a:r>
                      <a:endParaRPr lang="en-US" altLang="zh-TW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卡片種類</a:t>
                      </a:r>
                      <a:endParaRPr lang="en-US" altLang="zh-TW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卡片管理</a:t>
                      </a:r>
                      <a:endParaRPr lang="en-US" altLang="zh-TW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國內外交易開關</a:t>
                      </a:r>
                      <a:endParaRPr lang="en-US" altLang="zh-TW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卡片遺失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取消</a:t>
                      </a:r>
                      <a:endParaRPr lang="en-US" altLang="zh-TW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卡片重寄</a:t>
                      </a:r>
                    </a:p>
                    <a:p>
                      <a:endParaRPr lang="zh-TW" altLang="en-US" dirty="0"/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2660"/>
              </p:ext>
            </p:extLst>
          </p:nvPr>
        </p:nvGraphicFramePr>
        <p:xfrm>
          <a:off x="7462587" y="765015"/>
          <a:ext cx="2040588" cy="5781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0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500" b="1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收支</a:t>
                      </a:r>
                      <a:endParaRPr lang="zh-TW" altLang="en-US" sz="18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0775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存款</a:t>
                      </a:r>
                      <a:endParaRPr lang="en-US" altLang="zh-TW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定期存款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零存整付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節省</a:t>
                      </a:r>
                      <a:r>
                        <a:rPr lang="en-US" altLang="zh-TW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</a:t>
                      </a: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轉帳</a:t>
                      </a:r>
                      <a:endParaRPr lang="en-US" altLang="zh-TW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國內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國外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提領</a:t>
                      </a:r>
                      <a:endParaRPr lang="en-US" altLang="zh-TW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zh-TW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ATM/</a:t>
                      </a: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超商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無卡提款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交易紀錄</a:t>
                      </a:r>
                      <a:endParaRPr lang="en-US" altLang="zh-TW" sz="18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zh-TW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Hashtag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zh-TW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Memo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204466"/>
              </p:ext>
            </p:extLst>
          </p:nvPr>
        </p:nvGraphicFramePr>
        <p:xfrm>
          <a:off x="3007343" y="765015"/>
          <a:ext cx="2040588" cy="5781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0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300" b="1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帳戶</a:t>
                      </a:r>
                      <a:endParaRPr lang="zh-TW" altLang="en-US" sz="18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077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開戶</a:t>
                      </a:r>
                      <a:r>
                        <a:rPr lang="en-US" altLang="zh-TW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限制</a:t>
                      </a:r>
                      <a:endParaRPr lang="en-US" altLang="zh-TW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Safe</a:t>
                      </a:r>
                      <a:r>
                        <a:rPr lang="zh-TW" altLang="en-US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Box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團體帳戶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701493"/>
              </p:ext>
            </p:extLst>
          </p:nvPr>
        </p:nvGraphicFramePr>
        <p:xfrm>
          <a:off x="9670364" y="765015"/>
          <a:ext cx="2040588" cy="57767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0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74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500" b="1" kern="12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其他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9321">
                <a:tc>
                  <a:txBody>
                    <a:bodyPr/>
                    <a:lstStyle/>
                    <a:p>
                      <a:pPr marL="285750" lvl="0" indent="-285750" rtl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貸款</a:t>
                      </a:r>
                      <a:endParaRPr lang="en-US" altLang="zh-TW" sz="18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 rtl="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緊急貸款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信用貸款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貼息貸款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 rtl="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抵押貸款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 rtl="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商業貸款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lvl="0" indent="-285750" rtl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投資</a:t>
                      </a:r>
                    </a:p>
                    <a:p>
                      <a:pPr marL="285750" lvl="0" indent="-285750" rtl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zh-TW" sz="18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5320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90176" cy="6858000"/>
          </a:xfrm>
          <a:prstGeom prst="rect">
            <a:avLst/>
          </a:prstGeom>
        </p:spPr>
      </p:pic>
      <p:pic>
        <p:nvPicPr>
          <p:cNvPr id="4" name="Picture 2" descr="ç¸éåç"/>
          <p:cNvPicPr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9" t="6573" r="13721" b="1221"/>
          <a:stretch/>
        </p:blipFill>
        <p:spPr bwMode="auto">
          <a:xfrm>
            <a:off x="665088" y="518374"/>
            <a:ext cx="2160000" cy="21600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-296618" y="2839783"/>
            <a:ext cx="3886199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1" dirty="0">
                <a:solidFill>
                  <a:srgbClr val="FFE70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公司介紹</a:t>
            </a:r>
            <a:endParaRPr lang="en-US" altLang="zh-TW" sz="2800" b="1" dirty="0">
              <a:solidFill>
                <a:srgbClr val="FFE70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公司創始年：</a:t>
            </a:r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2017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國家：韓國 </a:t>
            </a:r>
            <a:endParaRPr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總資產：</a:t>
            </a:r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兆韓幣 </a:t>
            </a:r>
            <a:endParaRPr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淨營收：</a:t>
            </a:r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3,755</a:t>
            </a: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億韓幣 </a:t>
            </a:r>
            <a:endParaRPr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稅前利潤：</a:t>
            </a:r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-19.8</a:t>
            </a: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億韓幣</a:t>
            </a:r>
          </a:p>
          <a:p>
            <a:pPr lvl="1">
              <a:lnSpc>
                <a:spcPct val="150000"/>
              </a:lnSpc>
            </a:pPr>
            <a:endPara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821" t="21263" r="20352" b="69543"/>
          <a:stretch/>
        </p:blipFill>
        <p:spPr>
          <a:xfrm>
            <a:off x="3457143" y="3354519"/>
            <a:ext cx="5775507" cy="3285684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4169291" y="5559843"/>
            <a:ext cx="27307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天達到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萬客戶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每天平均有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14,000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</a:t>
            </a:r>
          </a:p>
        </p:txBody>
      </p:sp>
      <p:sp>
        <p:nvSpPr>
          <p:cNvPr id="23" name="矩形 22"/>
          <p:cNvSpPr/>
          <p:nvPr/>
        </p:nvSpPr>
        <p:spPr>
          <a:xfrm>
            <a:off x="6365495" y="3525481"/>
            <a:ext cx="27307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南韓使用人數最多的銀行</a:t>
            </a:r>
          </a:p>
        </p:txBody>
      </p:sp>
      <p:sp>
        <p:nvSpPr>
          <p:cNvPr id="21" name="矩形 20"/>
          <p:cNvSpPr/>
          <p:nvPr/>
        </p:nvSpPr>
        <p:spPr>
          <a:xfrm>
            <a:off x="3589581" y="240013"/>
            <a:ext cx="1826141" cy="74052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200" b="1" dirty="0">
                <a:solidFill>
                  <a:srgbClr val="35A67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重要指數</a:t>
            </a: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1487" t="49333" r="56144" b="43291"/>
          <a:stretch/>
        </p:blipFill>
        <p:spPr>
          <a:xfrm>
            <a:off x="5415722" y="358963"/>
            <a:ext cx="3844986" cy="3182937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4833108" y="1816135"/>
            <a:ext cx="19812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78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萬人每月使用超過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756757"/>
              </p:ext>
            </p:extLst>
          </p:nvPr>
        </p:nvGraphicFramePr>
        <p:xfrm>
          <a:off x="9447073" y="2277800"/>
          <a:ext cx="2425100" cy="25334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2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3672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b="1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Kakao</a:t>
                      </a:r>
                      <a:r>
                        <a:rPr lang="zh-TW" altLang="en-US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Bank</a:t>
                      </a:r>
                    </a:p>
                    <a:p>
                      <a:pPr algn="ctr"/>
                      <a:r>
                        <a:rPr lang="zh-TW" altLang="en-US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用戶年齡分布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44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歲以下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12.4%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44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30-40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歲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29.7%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44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40-50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歲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34.4%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44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歲以上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23.5%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文字方塊 13">
            <a:extLst>
              <a:ext uri="{FF2B5EF4-FFF2-40B4-BE49-F238E27FC236}">
                <a16:creationId xmlns:a16="http://schemas.microsoft.com/office/drawing/2014/main" id="{59A60980-FD3E-214C-808C-E3A515BAA18B}"/>
              </a:ext>
            </a:extLst>
          </p:cNvPr>
          <p:cNvSpPr txBox="1"/>
          <p:nvPr/>
        </p:nvSpPr>
        <p:spPr>
          <a:xfrm>
            <a:off x="4072790" y="1236890"/>
            <a:ext cx="1888467" cy="369332"/>
          </a:xfrm>
          <a:prstGeom prst="rect">
            <a:avLst/>
          </a:prstGeom>
          <a:solidFill>
            <a:srgbClr val="E34A5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b="1" dirty="0">
                <a:solidFill>
                  <a:srgbClr val="FCFCF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活躍率</a:t>
            </a:r>
            <a:r>
              <a:rPr kumimoji="1" lang="en-US" altLang="zh-TW" b="1" dirty="0">
                <a:solidFill>
                  <a:srgbClr val="FCFCF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66.5%</a:t>
            </a:r>
            <a:endParaRPr kumimoji="1" lang="zh-TW" altLang="en-US" b="1" dirty="0">
              <a:solidFill>
                <a:srgbClr val="FCFCFC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637522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54343" y="434220"/>
            <a:ext cx="1191929" cy="330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Card </a:t>
            </a:r>
          </a:p>
        </p:txBody>
      </p:sp>
      <p:sp>
        <p:nvSpPr>
          <p:cNvPr id="7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2"/>
          <p:cNvSpPr txBox="1"/>
          <p:nvPr/>
        </p:nvSpPr>
        <p:spPr>
          <a:xfrm>
            <a:off x="1310739" y="267781"/>
            <a:ext cx="1877663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卡片申請</a:t>
            </a:r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2" name="群組 31"/>
          <p:cNvGrpSpPr/>
          <p:nvPr/>
        </p:nvGrpSpPr>
        <p:grpSpPr>
          <a:xfrm>
            <a:off x="327227" y="765016"/>
            <a:ext cx="8688689" cy="5294590"/>
            <a:chOff x="381818" y="765016"/>
            <a:chExt cx="8688689" cy="5294590"/>
          </a:xfrm>
        </p:grpSpPr>
        <p:grpSp>
          <p:nvGrpSpPr>
            <p:cNvPr id="9" name="群組 8"/>
            <p:cNvGrpSpPr/>
            <p:nvPr/>
          </p:nvGrpSpPr>
          <p:grpSpPr>
            <a:xfrm>
              <a:off x="381818" y="765016"/>
              <a:ext cx="2942982" cy="5294590"/>
              <a:chOff x="5863739" y="155762"/>
              <a:chExt cx="3138593" cy="6384203"/>
            </a:xfrm>
          </p:grpSpPr>
          <p:pic>
            <p:nvPicPr>
              <p:cNvPr id="10" name="圖片 9"/>
              <p:cNvPicPr>
                <a:picLocks noChangeAspect="1"/>
              </p:cNvPicPr>
              <p:nvPr/>
            </p:nvPicPr>
            <p:blipFill rotWithShape="1">
              <a:blip r:embed="rId3"/>
              <a:srcRect l="51559"/>
              <a:stretch/>
            </p:blipFill>
            <p:spPr>
              <a:xfrm>
                <a:off x="5863739" y="155762"/>
                <a:ext cx="3138593" cy="6384203"/>
              </a:xfrm>
              <a:prstGeom prst="rect">
                <a:avLst/>
              </a:prstGeom>
            </p:spPr>
          </p:pic>
          <p:grpSp>
            <p:nvGrpSpPr>
              <p:cNvPr id="11" name="群組 10"/>
              <p:cNvGrpSpPr/>
              <p:nvPr/>
            </p:nvGrpSpPr>
            <p:grpSpPr>
              <a:xfrm>
                <a:off x="6189407" y="976292"/>
                <a:ext cx="2555348" cy="4806322"/>
                <a:chOff x="608792" y="-81888"/>
                <a:chExt cx="3856343" cy="6939888"/>
              </a:xfrm>
            </p:grpSpPr>
            <p:pic>
              <p:nvPicPr>
                <p:cNvPr id="12" name="圖片 11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8792" y="0"/>
                  <a:ext cx="3856343" cy="6858000"/>
                </a:xfrm>
                <a:prstGeom prst="rect">
                  <a:avLst/>
                </a:prstGeom>
              </p:spPr>
            </p:pic>
            <p:pic>
              <p:nvPicPr>
                <p:cNvPr id="13" name="圖片 12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8792" y="-81888"/>
                  <a:ext cx="3856343" cy="6409385"/>
                </a:xfrm>
                <a:prstGeom prst="rect">
                  <a:avLst/>
                </a:prstGeom>
              </p:spPr>
            </p:pic>
          </p:grpSp>
        </p:grpSp>
        <p:sp>
          <p:nvSpPr>
            <p:cNvPr id="2" name="框架 1"/>
            <p:cNvSpPr/>
            <p:nvPr/>
          </p:nvSpPr>
          <p:spPr>
            <a:xfrm>
              <a:off x="1905247" y="3589360"/>
              <a:ext cx="1145293" cy="395785"/>
            </a:xfrm>
            <a:prstGeom prst="frame">
              <a:avLst/>
            </a:prstGeom>
            <a:solidFill>
              <a:srgbClr val="E3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3261495" y="765016"/>
              <a:ext cx="2942982" cy="5294590"/>
              <a:chOff x="5863739" y="155762"/>
              <a:chExt cx="3138593" cy="6384203"/>
            </a:xfrm>
          </p:grpSpPr>
          <p:pic>
            <p:nvPicPr>
              <p:cNvPr id="16" name="圖片 15"/>
              <p:cNvPicPr>
                <a:picLocks noChangeAspect="1"/>
              </p:cNvPicPr>
              <p:nvPr/>
            </p:nvPicPr>
            <p:blipFill rotWithShape="1">
              <a:blip r:embed="rId3"/>
              <a:srcRect l="51559"/>
              <a:stretch/>
            </p:blipFill>
            <p:spPr>
              <a:xfrm>
                <a:off x="5863739" y="155762"/>
                <a:ext cx="3138593" cy="6384203"/>
              </a:xfrm>
              <a:prstGeom prst="rect">
                <a:avLst/>
              </a:prstGeom>
            </p:spPr>
          </p:pic>
          <p:grpSp>
            <p:nvGrpSpPr>
              <p:cNvPr id="17" name="群組 16"/>
              <p:cNvGrpSpPr/>
              <p:nvPr/>
            </p:nvGrpSpPr>
            <p:grpSpPr>
              <a:xfrm>
                <a:off x="6189407" y="976292"/>
                <a:ext cx="2555348" cy="4806322"/>
                <a:chOff x="608792" y="-81888"/>
                <a:chExt cx="3856343" cy="6939888"/>
              </a:xfrm>
            </p:grpSpPr>
            <p:pic>
              <p:nvPicPr>
                <p:cNvPr id="18" name="圖片 17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8792" y="0"/>
                  <a:ext cx="3856343" cy="6858000"/>
                </a:xfrm>
                <a:prstGeom prst="rect">
                  <a:avLst/>
                </a:prstGeom>
              </p:spPr>
            </p:pic>
            <p:pic>
              <p:nvPicPr>
                <p:cNvPr id="19" name="圖片 18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8792" y="-81888"/>
                  <a:ext cx="3856343" cy="640938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0" name="群組 19"/>
            <p:cNvGrpSpPr/>
            <p:nvPr/>
          </p:nvGrpSpPr>
          <p:grpSpPr>
            <a:xfrm>
              <a:off x="6127525" y="765016"/>
              <a:ext cx="2942982" cy="5294590"/>
              <a:chOff x="5863739" y="155762"/>
              <a:chExt cx="3138593" cy="6384203"/>
            </a:xfrm>
          </p:grpSpPr>
          <p:pic>
            <p:nvPicPr>
              <p:cNvPr id="21" name="圖片 20"/>
              <p:cNvPicPr>
                <a:picLocks noChangeAspect="1"/>
              </p:cNvPicPr>
              <p:nvPr/>
            </p:nvPicPr>
            <p:blipFill rotWithShape="1">
              <a:blip r:embed="rId3"/>
              <a:srcRect l="51559"/>
              <a:stretch/>
            </p:blipFill>
            <p:spPr>
              <a:xfrm>
                <a:off x="5863739" y="155762"/>
                <a:ext cx="3138593" cy="6384203"/>
              </a:xfrm>
              <a:prstGeom prst="rect">
                <a:avLst/>
              </a:prstGeom>
            </p:spPr>
          </p:pic>
          <p:grpSp>
            <p:nvGrpSpPr>
              <p:cNvPr id="22" name="群組 21"/>
              <p:cNvGrpSpPr/>
              <p:nvPr/>
            </p:nvGrpSpPr>
            <p:grpSpPr>
              <a:xfrm>
                <a:off x="6189407" y="976292"/>
                <a:ext cx="2555348" cy="4806322"/>
                <a:chOff x="608792" y="-81888"/>
                <a:chExt cx="3856343" cy="6939888"/>
              </a:xfrm>
            </p:grpSpPr>
            <p:pic>
              <p:nvPicPr>
                <p:cNvPr id="23" name="圖片 22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8792" y="0"/>
                  <a:ext cx="3856343" cy="6858000"/>
                </a:xfrm>
                <a:prstGeom prst="rect">
                  <a:avLst/>
                </a:prstGeom>
              </p:spPr>
            </p:pic>
            <p:pic>
              <p:nvPicPr>
                <p:cNvPr id="24" name="圖片 23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8792" y="-81888"/>
                  <a:ext cx="3856343" cy="6409385"/>
                </a:xfrm>
                <a:prstGeom prst="rect">
                  <a:avLst/>
                </a:prstGeom>
              </p:spPr>
            </p:pic>
          </p:grpSp>
        </p:grpSp>
        <p:pic>
          <p:nvPicPr>
            <p:cNvPr id="30" name="Picture 2" descr="https://t1.daumcdn.net/cfile/tistory/99F1924A5B8F171C1F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96" t="16652" r="58361" b="9814"/>
            <a:stretch/>
          </p:blipFill>
          <p:spPr bwMode="auto">
            <a:xfrm>
              <a:off x="3566866" y="1445504"/>
              <a:ext cx="2396087" cy="3986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https://t1.daumcdn.net/cfile/tistory/99F1924A5B8F171C1F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485" t="16652" r="14368" b="9814"/>
            <a:stretch/>
          </p:blipFill>
          <p:spPr bwMode="auto">
            <a:xfrm>
              <a:off x="6446544" y="1461655"/>
              <a:ext cx="2396087" cy="3969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矩形 32"/>
          <p:cNvSpPr/>
          <p:nvPr/>
        </p:nvSpPr>
        <p:spPr>
          <a:xfrm>
            <a:off x="1244720" y="610663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申請卡片</a:t>
            </a:r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3494566" y="4472633"/>
            <a:ext cx="2031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申請交通卡後付功能</a:t>
            </a:r>
          </a:p>
        </p:txBody>
      </p:sp>
      <p:sp>
        <p:nvSpPr>
          <p:cNvPr id="35" name="矩形 34"/>
          <p:cNvSpPr/>
          <p:nvPr/>
        </p:nvSpPr>
        <p:spPr>
          <a:xfrm>
            <a:off x="4875829" y="4935063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設定密碼</a:t>
            </a:r>
          </a:p>
        </p:txBody>
      </p:sp>
      <p:sp>
        <p:nvSpPr>
          <p:cNvPr id="36" name="矩形 35"/>
          <p:cNvSpPr/>
          <p:nvPr/>
        </p:nvSpPr>
        <p:spPr>
          <a:xfrm>
            <a:off x="8711087" y="2400448"/>
            <a:ext cx="20313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現金回饋、後付時間</a:t>
            </a:r>
            <a:endParaRPr lang="en-US" altLang="zh-TW" sz="1600" dirty="0">
              <a:solidFill>
                <a:srgbClr val="E34A5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每個月</a:t>
            </a:r>
            <a:r>
              <a:rPr lang="en-US" altLang="zh-TW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號</a:t>
            </a:r>
          </a:p>
        </p:txBody>
      </p:sp>
      <p:sp>
        <p:nvSpPr>
          <p:cNvPr id="37" name="矩形 36"/>
          <p:cNvSpPr/>
          <p:nvPr/>
        </p:nvSpPr>
        <p:spPr>
          <a:xfrm>
            <a:off x="6902522" y="1729433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結算帳戶</a:t>
            </a:r>
          </a:p>
        </p:txBody>
      </p:sp>
      <p:sp>
        <p:nvSpPr>
          <p:cNvPr id="38" name="矩形 37"/>
          <p:cNvSpPr/>
          <p:nvPr/>
        </p:nvSpPr>
        <p:spPr>
          <a:xfrm>
            <a:off x="6815094" y="3332969"/>
            <a:ext cx="15653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卡付款提醒</a:t>
            </a:r>
          </a:p>
        </p:txBody>
      </p:sp>
      <p:sp>
        <p:nvSpPr>
          <p:cNvPr id="39" name="矩形 38"/>
          <p:cNvSpPr/>
          <p:nvPr/>
        </p:nvSpPr>
        <p:spPr>
          <a:xfrm>
            <a:off x="6836539" y="3737437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應用程式提醒</a:t>
            </a:r>
          </a:p>
        </p:txBody>
      </p:sp>
      <p:sp>
        <p:nvSpPr>
          <p:cNvPr id="40" name="矩形 39"/>
          <p:cNvSpPr/>
          <p:nvPr/>
        </p:nvSpPr>
        <p:spPr>
          <a:xfrm>
            <a:off x="3349111" y="6091876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選擇卡片類型並創建密碼</a:t>
            </a:r>
          </a:p>
        </p:txBody>
      </p:sp>
      <p:sp>
        <p:nvSpPr>
          <p:cNvPr id="41" name="矩形 40"/>
          <p:cNvSpPr/>
          <p:nvPr/>
        </p:nvSpPr>
        <p:spPr>
          <a:xfrm>
            <a:off x="6512234" y="6110006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設置結算帳戶和提醒</a:t>
            </a:r>
          </a:p>
        </p:txBody>
      </p:sp>
    </p:spTree>
    <p:extLst>
      <p:ext uri="{BB962C8B-B14F-4D97-AF65-F5344CB8AC3E}">
        <p14:creationId xmlns:p14="http://schemas.microsoft.com/office/powerpoint/2010/main" val="1733964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矩形 7"/>
          <p:cNvSpPr/>
          <p:nvPr/>
        </p:nvSpPr>
        <p:spPr>
          <a:xfrm>
            <a:off x="154343" y="434220"/>
            <a:ext cx="1191929" cy="330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Card </a:t>
            </a:r>
          </a:p>
        </p:txBody>
      </p:sp>
      <p:sp>
        <p:nvSpPr>
          <p:cNvPr id="9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12"/>
          <p:cNvSpPr txBox="1"/>
          <p:nvPr/>
        </p:nvSpPr>
        <p:spPr>
          <a:xfrm>
            <a:off x="1310739" y="267781"/>
            <a:ext cx="1877663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卡片申請</a:t>
            </a:r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750307" y="765016"/>
            <a:ext cx="5809012" cy="5294590"/>
            <a:chOff x="2075979" y="765016"/>
            <a:chExt cx="5809012" cy="5294590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2"/>
            <a:srcRect l="51559"/>
            <a:stretch/>
          </p:blipFill>
          <p:spPr>
            <a:xfrm>
              <a:off x="2075979" y="765016"/>
              <a:ext cx="2942982" cy="5294590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2"/>
            <a:srcRect l="51559"/>
            <a:stretch/>
          </p:blipFill>
          <p:spPr>
            <a:xfrm>
              <a:off x="4942009" y="765016"/>
              <a:ext cx="2942982" cy="5294590"/>
            </a:xfrm>
            <a:prstGeom prst="rect">
              <a:avLst/>
            </a:prstGeom>
          </p:spPr>
        </p:pic>
        <p:pic>
          <p:nvPicPr>
            <p:cNvPr id="17412" name="Picture 4" descr="https://t1.daumcdn.net/cfile/tistory/995B04475B8F177E0C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27" t="17298" r="58750" b="10250"/>
            <a:stretch/>
          </p:blipFill>
          <p:spPr bwMode="auto">
            <a:xfrm>
              <a:off x="2405454" y="1401700"/>
              <a:ext cx="2387601" cy="4021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https://t1.daumcdn.net/cfile/tistory/995B04475B8F177E0C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819" t="17298" r="14358" b="10250"/>
            <a:stretch/>
          </p:blipFill>
          <p:spPr bwMode="auto">
            <a:xfrm>
              <a:off x="5258176" y="1401700"/>
              <a:ext cx="2387600" cy="4021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矩形 11"/>
          <p:cNvSpPr/>
          <p:nvPr/>
        </p:nvSpPr>
        <p:spPr>
          <a:xfrm>
            <a:off x="1257919" y="6066723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輸入卡片送貨地址</a:t>
            </a:r>
          </a:p>
        </p:txBody>
      </p:sp>
      <p:sp>
        <p:nvSpPr>
          <p:cNvPr id="17" name="矩形 16"/>
          <p:cNvSpPr/>
          <p:nvPr/>
        </p:nvSpPr>
        <p:spPr>
          <a:xfrm>
            <a:off x="4187581" y="6071759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代理人接收同意</a:t>
            </a:r>
          </a:p>
        </p:txBody>
      </p:sp>
      <p:sp>
        <p:nvSpPr>
          <p:cNvPr id="18" name="矩形 17"/>
          <p:cNvSpPr/>
          <p:nvPr/>
        </p:nvSpPr>
        <p:spPr>
          <a:xfrm>
            <a:off x="4022764" y="4242554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輸入發行日期</a:t>
            </a:r>
          </a:p>
        </p:txBody>
      </p:sp>
      <p:sp>
        <p:nvSpPr>
          <p:cNvPr id="19" name="矩形 18"/>
          <p:cNvSpPr/>
          <p:nvPr/>
        </p:nvSpPr>
        <p:spPr>
          <a:xfrm>
            <a:off x="4415561" y="3352524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身份證明</a:t>
            </a:r>
          </a:p>
        </p:txBody>
      </p:sp>
      <p:sp>
        <p:nvSpPr>
          <p:cNvPr id="22" name="矩形 21"/>
          <p:cNvSpPr/>
          <p:nvPr/>
        </p:nvSpPr>
        <p:spPr>
          <a:xfrm>
            <a:off x="4393523" y="3797539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身分證</a:t>
            </a:r>
          </a:p>
        </p:txBody>
      </p:sp>
      <p:sp>
        <p:nvSpPr>
          <p:cNvPr id="23" name="矩形 22"/>
          <p:cNvSpPr/>
          <p:nvPr/>
        </p:nvSpPr>
        <p:spPr>
          <a:xfrm>
            <a:off x="5459645" y="3808745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駕照</a:t>
            </a:r>
          </a:p>
        </p:txBody>
      </p:sp>
      <p:sp>
        <p:nvSpPr>
          <p:cNvPr id="24" name="矩形 23"/>
          <p:cNvSpPr/>
          <p:nvPr/>
        </p:nvSpPr>
        <p:spPr>
          <a:xfrm>
            <a:off x="4619483" y="1475602"/>
            <a:ext cx="22726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是否同意代理人接收</a:t>
            </a:r>
          </a:p>
        </p:txBody>
      </p:sp>
      <p:sp>
        <p:nvSpPr>
          <p:cNvPr id="20" name="矩形 19"/>
          <p:cNvSpPr/>
          <p:nvPr/>
        </p:nvSpPr>
        <p:spPr>
          <a:xfrm>
            <a:off x="4496114" y="1803137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同意</a:t>
            </a:r>
            <a:endParaRPr lang="zh-TW" altLang="en-US" sz="1600" dirty="0">
              <a:solidFill>
                <a:srgbClr val="E34A5F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639492" y="1793944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不同意</a:t>
            </a:r>
            <a:endParaRPr lang="zh-TW" altLang="en-US" sz="1600" dirty="0">
              <a:solidFill>
                <a:srgbClr val="E34A5F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825222" y="3060136"/>
            <a:ext cx="35025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如果您同意接收代理人，代理人需要在提取時驗證身份證明</a:t>
            </a:r>
          </a:p>
        </p:txBody>
      </p:sp>
      <p:sp>
        <p:nvSpPr>
          <p:cNvPr id="26" name="矩形 25"/>
          <p:cNvSpPr/>
          <p:nvPr/>
        </p:nvSpPr>
        <p:spPr>
          <a:xfrm>
            <a:off x="2798842" y="4249671"/>
            <a:ext cx="12412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直接輸入</a:t>
            </a:r>
          </a:p>
        </p:txBody>
      </p:sp>
      <p:sp>
        <p:nvSpPr>
          <p:cNvPr id="27" name="矩形 26"/>
          <p:cNvSpPr/>
          <p:nvPr/>
        </p:nvSpPr>
        <p:spPr>
          <a:xfrm>
            <a:off x="1644276" y="3762052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卡送貨地址</a:t>
            </a:r>
          </a:p>
        </p:txBody>
      </p:sp>
      <p:sp>
        <p:nvSpPr>
          <p:cNvPr id="28" name="矩形 27"/>
          <p:cNvSpPr/>
          <p:nvPr/>
        </p:nvSpPr>
        <p:spPr>
          <a:xfrm>
            <a:off x="974777" y="4262879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家庭住址</a:t>
            </a:r>
          </a:p>
        </p:txBody>
      </p:sp>
      <p:sp>
        <p:nvSpPr>
          <p:cNvPr id="29" name="矩形 28"/>
          <p:cNvSpPr/>
          <p:nvPr/>
        </p:nvSpPr>
        <p:spPr>
          <a:xfrm>
            <a:off x="1889794" y="4253933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工作地址</a:t>
            </a:r>
          </a:p>
        </p:txBody>
      </p:sp>
      <p:cxnSp>
        <p:nvCxnSpPr>
          <p:cNvPr id="31" name="直線單箭頭接點 30"/>
          <p:cNvCxnSpPr/>
          <p:nvPr/>
        </p:nvCxnSpPr>
        <p:spPr>
          <a:xfrm flipH="1">
            <a:off x="6559320" y="3691078"/>
            <a:ext cx="483056" cy="5718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7634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279"/>
          <a:stretch/>
        </p:blipFill>
        <p:spPr>
          <a:xfrm>
            <a:off x="4344798" y="170656"/>
            <a:ext cx="7859342" cy="654945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959276" y="111439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是否有海外付款的功能</a:t>
            </a:r>
          </a:p>
        </p:txBody>
      </p:sp>
      <p:sp>
        <p:nvSpPr>
          <p:cNvPr id="4" name="矩形 3"/>
          <p:cNvSpPr/>
          <p:nvPr/>
        </p:nvSpPr>
        <p:spPr>
          <a:xfrm>
            <a:off x="9408784" y="395684"/>
            <a:ext cx="14013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是否滿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18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歲</a:t>
            </a:r>
          </a:p>
        </p:txBody>
      </p:sp>
      <p:sp>
        <p:nvSpPr>
          <p:cNvPr id="5" name="矩形 4"/>
          <p:cNvSpPr/>
          <p:nvPr/>
        </p:nvSpPr>
        <p:spPr>
          <a:xfrm>
            <a:off x="3681886" y="2316720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是否使用交通卡後付的功能</a:t>
            </a:r>
          </a:p>
        </p:txBody>
      </p:sp>
      <p:sp>
        <p:nvSpPr>
          <p:cNvPr id="6" name="矩形 5"/>
          <p:cNvSpPr/>
          <p:nvPr/>
        </p:nvSpPr>
        <p:spPr>
          <a:xfrm>
            <a:off x="154343" y="434220"/>
            <a:ext cx="1191929" cy="330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Card </a:t>
            </a:r>
          </a:p>
        </p:txBody>
      </p:sp>
      <p:sp>
        <p:nvSpPr>
          <p:cNvPr id="7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12"/>
          <p:cNvSpPr txBox="1"/>
          <p:nvPr/>
        </p:nvSpPr>
        <p:spPr>
          <a:xfrm>
            <a:off x="1310739" y="267781"/>
            <a:ext cx="1877663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卡片種類</a:t>
            </a:r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02870" y="3519050"/>
            <a:ext cx="4744901" cy="2791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現金回饋 </a:t>
            </a:r>
            <a:r>
              <a:rPr lang="en-US" altLang="zh-TW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0.2%</a:t>
            </a:r>
          </a:p>
          <a:p>
            <a:pPr lvl="1">
              <a:lnSpc>
                <a:spcPct val="150000"/>
              </a:lnSpc>
            </a:pPr>
            <a:r>
              <a:rPr lang="zh-TW" altLang="en-US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假日和國定假日 </a:t>
            </a:r>
            <a:r>
              <a:rPr lang="en-US" altLang="zh-TW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0.2%+0.2%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特別通路 </a:t>
            </a:r>
            <a:endParaRPr lang="en-US" altLang="zh-TW" sz="17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咖啡、電影、理髮</a:t>
            </a:r>
            <a:endParaRPr lang="en-US" altLang="zh-TW" sz="17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>
              <a:lnSpc>
                <a:spcPct val="150000"/>
              </a:lnSpc>
            </a:pPr>
            <a:r>
              <a:rPr lang="en-US" altLang="zh-TW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(1000-5000</a:t>
            </a:r>
            <a:r>
              <a:rPr lang="zh-TW" altLang="en-US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韓幣不等回饋</a:t>
            </a:r>
            <a:r>
              <a:rPr lang="en-US" altLang="zh-TW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補習費：</a:t>
            </a:r>
            <a:r>
              <a:rPr lang="en-US" altLang="zh-TW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en-US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萬韓元以上回饋</a:t>
            </a:r>
            <a:r>
              <a:rPr lang="en-US" altLang="zh-TW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萬韓元</a:t>
            </a:r>
            <a:endParaRPr lang="en-US" altLang="zh-TW" sz="17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零售超商</a:t>
            </a:r>
            <a:r>
              <a:rPr lang="en-US" altLang="zh-TW" sz="17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(10%)</a:t>
            </a:r>
            <a:endParaRPr lang="zh-TW" altLang="en-US" sz="17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911701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" y="1270951"/>
            <a:ext cx="7227078" cy="232198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ECEEF2"/>
              </a:clrFrom>
              <a:clrTo>
                <a:srgbClr val="ECEEF2">
                  <a:alpha val="0"/>
                </a:srgbClr>
              </a:clrTo>
            </a:clrChange>
          </a:blip>
          <a:srcRect t="4360" b="6942"/>
          <a:stretch/>
        </p:blipFill>
        <p:spPr>
          <a:xfrm>
            <a:off x="876357" y="3592931"/>
            <a:ext cx="5994343" cy="217286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54343" y="434220"/>
            <a:ext cx="1191929" cy="330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Card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12"/>
          <p:cNvSpPr txBox="1"/>
          <p:nvPr/>
        </p:nvSpPr>
        <p:spPr>
          <a:xfrm>
            <a:off x="1310739" y="267781"/>
            <a:ext cx="1877663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卡片種類</a:t>
            </a:r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5"/>
          <a:srcRect l="19404" t="3773" r="21758" b="5804"/>
          <a:stretch/>
        </p:blipFill>
        <p:spPr>
          <a:xfrm>
            <a:off x="7551174" y="1325533"/>
            <a:ext cx="4640826" cy="453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762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3224843-1BA0-CD4E-9CF8-CA960E1B88B6}"/>
              </a:ext>
            </a:extLst>
          </p:cNvPr>
          <p:cNvSpPr txBox="1"/>
          <p:nvPr/>
        </p:nvSpPr>
        <p:spPr>
          <a:xfrm>
            <a:off x="3215229" y="267781"/>
            <a:ext cx="1491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─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OTP Card</a:t>
            </a:r>
            <a:endParaRPr kumimoji="1" lang="zh-TW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A4E0A61-4939-E94E-B5A5-CA5001D70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72" y="1706597"/>
            <a:ext cx="4989798" cy="365135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E136B20-24F7-8741-AC3C-E8A2EE19E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289" y="3296349"/>
            <a:ext cx="4544080" cy="332519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846A247-133B-5544-8E46-E5D4982B0318}"/>
              </a:ext>
            </a:extLst>
          </p:cNvPr>
          <p:cNvSpPr txBox="1"/>
          <p:nvPr/>
        </p:nvSpPr>
        <p:spPr>
          <a:xfrm>
            <a:off x="7888224" y="5242560"/>
            <a:ext cx="3222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 err="1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Kakao</a:t>
            </a:r>
            <a:r>
              <a:rPr kumimoji="1" lang="en-US" altLang="zh-TW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bank OTP</a:t>
            </a:r>
            <a:r>
              <a:rPr kumimoji="1"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何時使用？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468EF7F-246A-4D4B-9E5B-475A51708BB0}"/>
              </a:ext>
            </a:extLst>
          </p:cNvPr>
          <p:cNvSpPr txBox="1"/>
          <p:nvPr/>
        </p:nvSpPr>
        <p:spPr>
          <a:xfrm>
            <a:off x="7960609" y="6053181"/>
            <a:ext cx="2884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海外匯款</a:t>
            </a:r>
            <a:r>
              <a:rPr kumimoji="1" lang="en-US" altLang="zh-TW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kumimoji="1" lang="zh-CN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高額匯款</a:t>
            </a:r>
            <a:r>
              <a:rPr kumimoji="1"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時使用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CCC0C77-6D65-FE45-B179-376DF0D58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3289" y="236454"/>
            <a:ext cx="4544080" cy="294028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54343" y="434220"/>
            <a:ext cx="1191929" cy="330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Card </a:t>
            </a:r>
          </a:p>
        </p:txBody>
      </p:sp>
      <p:sp>
        <p:nvSpPr>
          <p:cNvPr id="13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2"/>
          <p:cNvSpPr txBox="1"/>
          <p:nvPr/>
        </p:nvSpPr>
        <p:spPr>
          <a:xfrm>
            <a:off x="1310739" y="267781"/>
            <a:ext cx="1877663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卡片種類</a:t>
            </a:r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854160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b="317"/>
          <a:stretch/>
        </p:blipFill>
        <p:spPr>
          <a:xfrm>
            <a:off x="4002314" y="21771"/>
            <a:ext cx="6858000" cy="683622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54343" y="434220"/>
            <a:ext cx="1191929" cy="330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Card </a:t>
            </a:r>
          </a:p>
        </p:txBody>
      </p:sp>
      <p:sp>
        <p:nvSpPr>
          <p:cNvPr id="4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12"/>
          <p:cNvSpPr txBox="1"/>
          <p:nvPr/>
        </p:nvSpPr>
        <p:spPr>
          <a:xfrm>
            <a:off x="1310739" y="267781"/>
            <a:ext cx="1877663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卡片種類</a:t>
            </a:r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604926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952611" y="1551027"/>
            <a:ext cx="3163193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國內付款關閉，不能：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 fontAlgn="base" latinLnBrk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在線或離線的國內商家付款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 fontAlgn="base" latinLnBrk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提供付費交通卡功能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 fontAlgn="base" latinLnBrk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國內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ATM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交易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fontAlgn="base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國外付款關閉，不能：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 fontAlgn="base" latinLnBrk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在線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離線海外商家付款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 fontAlgn="base" latinLnBrk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海外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ATM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交易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fontAlgn="base" latinLnBrk="1">
              <a:lnSpc>
                <a:spcPct val="150000"/>
              </a:lnSpc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（現金提取）</a:t>
            </a:r>
            <a:endParaRPr lang="zh-TW" altLang="en-US" sz="1600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4343" y="434220"/>
            <a:ext cx="1191929" cy="330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Card </a:t>
            </a:r>
          </a:p>
        </p:txBody>
      </p:sp>
      <p:sp>
        <p:nvSpPr>
          <p:cNvPr id="7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12"/>
          <p:cNvSpPr txBox="1"/>
          <p:nvPr/>
        </p:nvSpPr>
        <p:spPr>
          <a:xfrm>
            <a:off x="1310739" y="267781"/>
            <a:ext cx="1877663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卡片管理</a:t>
            </a:r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0" name="群組 29"/>
          <p:cNvGrpSpPr/>
          <p:nvPr/>
        </p:nvGrpSpPr>
        <p:grpSpPr>
          <a:xfrm>
            <a:off x="327227" y="765016"/>
            <a:ext cx="8688689" cy="5294590"/>
            <a:chOff x="327227" y="765016"/>
            <a:chExt cx="8688689" cy="5294590"/>
          </a:xfrm>
        </p:grpSpPr>
        <p:grpSp>
          <p:nvGrpSpPr>
            <p:cNvPr id="11" name="群組 10"/>
            <p:cNvGrpSpPr/>
            <p:nvPr/>
          </p:nvGrpSpPr>
          <p:grpSpPr>
            <a:xfrm>
              <a:off x="327227" y="765016"/>
              <a:ext cx="8688689" cy="5294590"/>
              <a:chOff x="381818" y="765016"/>
              <a:chExt cx="8688689" cy="5294590"/>
            </a:xfrm>
          </p:grpSpPr>
          <p:grpSp>
            <p:nvGrpSpPr>
              <p:cNvPr id="12" name="群組 11"/>
              <p:cNvGrpSpPr/>
              <p:nvPr/>
            </p:nvGrpSpPr>
            <p:grpSpPr>
              <a:xfrm>
                <a:off x="381818" y="765016"/>
                <a:ext cx="2942982" cy="5294590"/>
                <a:chOff x="5863739" y="155762"/>
                <a:chExt cx="3138593" cy="6384203"/>
              </a:xfrm>
            </p:grpSpPr>
            <p:pic>
              <p:nvPicPr>
                <p:cNvPr id="26" name="圖片 25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1559"/>
                <a:stretch/>
              </p:blipFill>
              <p:spPr>
                <a:xfrm>
                  <a:off x="5863739" y="155762"/>
                  <a:ext cx="3138593" cy="6384203"/>
                </a:xfrm>
                <a:prstGeom prst="rect">
                  <a:avLst/>
                </a:prstGeom>
              </p:spPr>
            </p:pic>
            <p:grpSp>
              <p:nvGrpSpPr>
                <p:cNvPr id="27" name="群組 26"/>
                <p:cNvGrpSpPr/>
                <p:nvPr/>
              </p:nvGrpSpPr>
              <p:grpSpPr>
                <a:xfrm>
                  <a:off x="6189407" y="976292"/>
                  <a:ext cx="2555348" cy="4806322"/>
                  <a:chOff x="608792" y="-81888"/>
                  <a:chExt cx="3856343" cy="6939888"/>
                </a:xfrm>
              </p:grpSpPr>
              <p:pic>
                <p:nvPicPr>
                  <p:cNvPr id="28" name="圖片 27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08792" y="0"/>
                    <a:ext cx="3856343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29" name="圖片 28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08792" y="-81888"/>
                    <a:ext cx="3856343" cy="640938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4" name="群組 13"/>
              <p:cNvGrpSpPr/>
              <p:nvPr/>
            </p:nvGrpSpPr>
            <p:grpSpPr>
              <a:xfrm>
                <a:off x="3261495" y="765016"/>
                <a:ext cx="2942982" cy="5294590"/>
                <a:chOff x="5863739" y="155762"/>
                <a:chExt cx="3138593" cy="6384203"/>
              </a:xfrm>
            </p:grpSpPr>
            <p:pic>
              <p:nvPicPr>
                <p:cNvPr id="22" name="圖片 21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1559"/>
                <a:stretch/>
              </p:blipFill>
              <p:spPr>
                <a:xfrm>
                  <a:off x="5863739" y="155762"/>
                  <a:ext cx="3138593" cy="6384203"/>
                </a:xfrm>
                <a:prstGeom prst="rect">
                  <a:avLst/>
                </a:prstGeom>
              </p:spPr>
            </p:pic>
            <p:grpSp>
              <p:nvGrpSpPr>
                <p:cNvPr id="23" name="群組 22"/>
                <p:cNvGrpSpPr/>
                <p:nvPr/>
              </p:nvGrpSpPr>
              <p:grpSpPr>
                <a:xfrm>
                  <a:off x="6189407" y="976292"/>
                  <a:ext cx="2555348" cy="4806322"/>
                  <a:chOff x="608792" y="-81888"/>
                  <a:chExt cx="3856343" cy="6939888"/>
                </a:xfrm>
              </p:grpSpPr>
              <p:pic>
                <p:nvPicPr>
                  <p:cNvPr id="24" name="圖片 23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08792" y="0"/>
                    <a:ext cx="3856343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25" name="圖片 24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08792" y="-81888"/>
                    <a:ext cx="3856343" cy="640938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5" name="群組 14"/>
              <p:cNvGrpSpPr/>
              <p:nvPr/>
            </p:nvGrpSpPr>
            <p:grpSpPr>
              <a:xfrm>
                <a:off x="6127525" y="765016"/>
                <a:ext cx="2942982" cy="5294590"/>
                <a:chOff x="5863739" y="155762"/>
                <a:chExt cx="3138593" cy="6384203"/>
              </a:xfrm>
            </p:grpSpPr>
            <p:pic>
              <p:nvPicPr>
                <p:cNvPr id="18" name="圖片 17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1559"/>
                <a:stretch/>
              </p:blipFill>
              <p:spPr>
                <a:xfrm>
                  <a:off x="5863739" y="155762"/>
                  <a:ext cx="3138593" cy="6384203"/>
                </a:xfrm>
                <a:prstGeom prst="rect">
                  <a:avLst/>
                </a:prstGeom>
              </p:spPr>
            </p:pic>
            <p:grpSp>
              <p:nvGrpSpPr>
                <p:cNvPr id="19" name="群組 18"/>
                <p:cNvGrpSpPr/>
                <p:nvPr/>
              </p:nvGrpSpPr>
              <p:grpSpPr>
                <a:xfrm>
                  <a:off x="6189407" y="976292"/>
                  <a:ext cx="2555348" cy="4806322"/>
                  <a:chOff x="608792" y="-81888"/>
                  <a:chExt cx="3856343" cy="6939888"/>
                </a:xfrm>
              </p:grpSpPr>
              <p:pic>
                <p:nvPicPr>
                  <p:cNvPr id="20" name="圖片 19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08792" y="0"/>
                    <a:ext cx="3856343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21" name="圖片 20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08792" y="-81888"/>
                    <a:ext cx="3856343" cy="6409385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6" name="Picture 2" descr="https://t1.daumcdn.net/cfile/tistory/99F1924A5B8F171C1F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496" t="16652" r="58361" b="9814"/>
              <a:stretch/>
            </p:blipFill>
            <p:spPr bwMode="auto">
              <a:xfrm>
                <a:off x="3566866" y="1445504"/>
                <a:ext cx="2396087" cy="39860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 descr="https://t1.daumcdn.net/cfile/tistory/99F1924A5B8F171C1F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485" t="16652" r="14368" b="9814"/>
              <a:stretch/>
            </p:blipFill>
            <p:spPr bwMode="auto">
              <a:xfrm>
                <a:off x="6446544" y="1461655"/>
                <a:ext cx="2396087" cy="39698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" name="圖片 1"/>
            <p:cNvPicPr>
              <a:picLocks/>
            </p:cNvPicPr>
            <p:nvPr/>
          </p:nvPicPr>
          <p:blipFill rotWithShape="1">
            <a:blip r:embed="rId7"/>
            <a:srcRect l="3628" t="22107" r="67457" b="12671"/>
            <a:stretch/>
          </p:blipFill>
          <p:spPr>
            <a:xfrm>
              <a:off x="624046" y="1419711"/>
              <a:ext cx="2397600" cy="3985200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/>
            </p:cNvPicPr>
            <p:nvPr/>
          </p:nvPicPr>
          <p:blipFill rotWithShape="1">
            <a:blip r:embed="rId7"/>
            <a:srcRect l="35474" t="22107" r="35563" b="12671"/>
            <a:stretch/>
          </p:blipFill>
          <p:spPr>
            <a:xfrm>
              <a:off x="3518704" y="1445502"/>
              <a:ext cx="2397600" cy="3985200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/>
            </p:cNvPicPr>
            <p:nvPr/>
          </p:nvPicPr>
          <p:blipFill rotWithShape="1">
            <a:blip r:embed="rId7"/>
            <a:srcRect l="67504" t="22107" r="3833" b="12671"/>
            <a:stretch/>
          </p:blipFill>
          <p:spPr>
            <a:xfrm>
              <a:off x="6391196" y="1445502"/>
              <a:ext cx="2397600" cy="3985200"/>
            </a:xfrm>
            <a:prstGeom prst="rect">
              <a:avLst/>
            </a:prstGeom>
          </p:spPr>
        </p:pic>
      </p:grpSp>
      <p:sp>
        <p:nvSpPr>
          <p:cNvPr id="4" name="框架 3"/>
          <p:cNvSpPr/>
          <p:nvPr/>
        </p:nvSpPr>
        <p:spPr>
          <a:xfrm>
            <a:off x="4796827" y="3126658"/>
            <a:ext cx="1047687" cy="357392"/>
          </a:xfrm>
          <a:prstGeom prst="frame">
            <a:avLst/>
          </a:prstGeom>
          <a:solidFill>
            <a:srgbClr val="E3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909388" y="3462025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卡片管理</a:t>
            </a:r>
          </a:p>
        </p:txBody>
      </p:sp>
      <p:sp>
        <p:nvSpPr>
          <p:cNvPr id="32" name="矩形 31"/>
          <p:cNvSpPr/>
          <p:nvPr/>
        </p:nvSpPr>
        <p:spPr>
          <a:xfrm>
            <a:off x="6945008" y="3697823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國內付款</a:t>
            </a:r>
          </a:p>
        </p:txBody>
      </p:sp>
      <p:sp>
        <p:nvSpPr>
          <p:cNvPr id="33" name="矩形 32"/>
          <p:cNvSpPr/>
          <p:nvPr/>
        </p:nvSpPr>
        <p:spPr>
          <a:xfrm>
            <a:off x="6694426" y="4272537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國外付款</a:t>
            </a:r>
          </a:p>
        </p:txBody>
      </p:sp>
      <p:sp>
        <p:nvSpPr>
          <p:cNvPr id="34" name="矩形 33"/>
          <p:cNvSpPr/>
          <p:nvPr/>
        </p:nvSpPr>
        <p:spPr>
          <a:xfrm>
            <a:off x="1346272" y="5157065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卡片好處</a:t>
            </a:r>
          </a:p>
        </p:txBody>
      </p:sp>
      <p:sp>
        <p:nvSpPr>
          <p:cNvPr id="35" name="矩形 34"/>
          <p:cNvSpPr/>
          <p:nvPr/>
        </p:nvSpPr>
        <p:spPr>
          <a:xfrm>
            <a:off x="1123363" y="447549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我的卡片</a:t>
            </a:r>
          </a:p>
        </p:txBody>
      </p:sp>
      <p:sp>
        <p:nvSpPr>
          <p:cNvPr id="36" name="框架 35"/>
          <p:cNvSpPr/>
          <p:nvPr/>
        </p:nvSpPr>
        <p:spPr>
          <a:xfrm>
            <a:off x="631842" y="4432394"/>
            <a:ext cx="2136758" cy="381655"/>
          </a:xfrm>
          <a:prstGeom prst="frame">
            <a:avLst/>
          </a:prstGeom>
          <a:solidFill>
            <a:srgbClr val="E3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361257" y="4831361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卡片使用設定</a:t>
            </a:r>
          </a:p>
        </p:txBody>
      </p:sp>
      <p:sp>
        <p:nvSpPr>
          <p:cNvPr id="38" name="矩形 37"/>
          <p:cNvSpPr/>
          <p:nvPr/>
        </p:nvSpPr>
        <p:spPr>
          <a:xfrm>
            <a:off x="3626852" y="3436987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使用紀錄</a:t>
            </a:r>
          </a:p>
        </p:txBody>
      </p:sp>
      <p:sp>
        <p:nvSpPr>
          <p:cNvPr id="42" name="矩形 41"/>
          <p:cNvSpPr/>
          <p:nvPr/>
        </p:nvSpPr>
        <p:spPr>
          <a:xfrm>
            <a:off x="3187602" y="261643"/>
            <a:ext cx="34435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─設置卡片在國內外支付鎖定</a:t>
            </a:r>
          </a:p>
        </p:txBody>
      </p:sp>
    </p:spTree>
    <p:extLst>
      <p:ext uri="{BB962C8B-B14F-4D97-AF65-F5344CB8AC3E}">
        <p14:creationId xmlns:p14="http://schemas.microsoft.com/office/powerpoint/2010/main" val="21270554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54343" y="434220"/>
            <a:ext cx="1191929" cy="330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Card </a:t>
            </a:r>
          </a:p>
        </p:txBody>
      </p:sp>
      <p:sp>
        <p:nvSpPr>
          <p:cNvPr id="8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12"/>
          <p:cNvSpPr txBox="1"/>
          <p:nvPr/>
        </p:nvSpPr>
        <p:spPr>
          <a:xfrm>
            <a:off x="1310739" y="267781"/>
            <a:ext cx="1877663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卡片管理</a:t>
            </a:r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3188402" y="859384"/>
            <a:ext cx="8688689" cy="5294590"/>
            <a:chOff x="3188402" y="859384"/>
            <a:chExt cx="8688689" cy="5294590"/>
          </a:xfrm>
        </p:grpSpPr>
        <p:grpSp>
          <p:nvGrpSpPr>
            <p:cNvPr id="20" name="群組 19"/>
            <p:cNvGrpSpPr/>
            <p:nvPr/>
          </p:nvGrpSpPr>
          <p:grpSpPr>
            <a:xfrm>
              <a:off x="3188402" y="859384"/>
              <a:ext cx="8688689" cy="5294590"/>
              <a:chOff x="327227" y="765016"/>
              <a:chExt cx="8688689" cy="5294590"/>
            </a:xfrm>
          </p:grpSpPr>
          <p:grpSp>
            <p:nvGrpSpPr>
              <p:cNvPr id="21" name="群組 20"/>
              <p:cNvGrpSpPr/>
              <p:nvPr/>
            </p:nvGrpSpPr>
            <p:grpSpPr>
              <a:xfrm>
                <a:off x="327227" y="765016"/>
                <a:ext cx="8688689" cy="5294590"/>
                <a:chOff x="381818" y="765016"/>
                <a:chExt cx="8688689" cy="5294590"/>
              </a:xfrm>
            </p:grpSpPr>
            <p:grpSp>
              <p:nvGrpSpPr>
                <p:cNvPr id="25" name="群組 24"/>
                <p:cNvGrpSpPr/>
                <p:nvPr/>
              </p:nvGrpSpPr>
              <p:grpSpPr>
                <a:xfrm>
                  <a:off x="381818" y="765016"/>
                  <a:ext cx="2942982" cy="5294590"/>
                  <a:chOff x="5863739" y="155762"/>
                  <a:chExt cx="3138593" cy="6384203"/>
                </a:xfrm>
              </p:grpSpPr>
              <p:pic>
                <p:nvPicPr>
                  <p:cNvPr id="38" name="圖片 37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1559"/>
                  <a:stretch/>
                </p:blipFill>
                <p:spPr>
                  <a:xfrm>
                    <a:off x="5863739" y="155762"/>
                    <a:ext cx="3138593" cy="6384203"/>
                  </a:xfrm>
                  <a:prstGeom prst="rect">
                    <a:avLst/>
                  </a:prstGeom>
                </p:spPr>
              </p:pic>
              <p:grpSp>
                <p:nvGrpSpPr>
                  <p:cNvPr id="39" name="群組 38"/>
                  <p:cNvGrpSpPr/>
                  <p:nvPr/>
                </p:nvGrpSpPr>
                <p:grpSpPr>
                  <a:xfrm>
                    <a:off x="6189407" y="976292"/>
                    <a:ext cx="2555348" cy="4806322"/>
                    <a:chOff x="608792" y="-81888"/>
                    <a:chExt cx="3856343" cy="6939888"/>
                  </a:xfrm>
                </p:grpSpPr>
                <p:pic>
                  <p:nvPicPr>
                    <p:cNvPr id="40" name="圖片 39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608792" y="0"/>
                      <a:ext cx="3856343" cy="6858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1" name="圖片 40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608792" y="-81888"/>
                      <a:ext cx="3856343" cy="640938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26" name="群組 25"/>
                <p:cNvGrpSpPr/>
                <p:nvPr/>
              </p:nvGrpSpPr>
              <p:grpSpPr>
                <a:xfrm>
                  <a:off x="3261495" y="765016"/>
                  <a:ext cx="2942982" cy="5294590"/>
                  <a:chOff x="5863739" y="155762"/>
                  <a:chExt cx="3138593" cy="6384203"/>
                </a:xfrm>
              </p:grpSpPr>
              <p:pic>
                <p:nvPicPr>
                  <p:cNvPr id="34" name="圖片 33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1559"/>
                  <a:stretch/>
                </p:blipFill>
                <p:spPr>
                  <a:xfrm>
                    <a:off x="5863739" y="155762"/>
                    <a:ext cx="3138593" cy="6384203"/>
                  </a:xfrm>
                  <a:prstGeom prst="rect">
                    <a:avLst/>
                  </a:prstGeom>
                </p:spPr>
              </p:pic>
              <p:grpSp>
                <p:nvGrpSpPr>
                  <p:cNvPr id="35" name="群組 34"/>
                  <p:cNvGrpSpPr/>
                  <p:nvPr/>
                </p:nvGrpSpPr>
                <p:grpSpPr>
                  <a:xfrm>
                    <a:off x="6189407" y="976292"/>
                    <a:ext cx="2555348" cy="4806322"/>
                    <a:chOff x="608792" y="-81888"/>
                    <a:chExt cx="3856343" cy="6939888"/>
                  </a:xfrm>
                </p:grpSpPr>
                <p:pic>
                  <p:nvPicPr>
                    <p:cNvPr id="36" name="圖片 35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608792" y="0"/>
                      <a:ext cx="3856343" cy="6858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7" name="圖片 36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608792" y="-81888"/>
                      <a:ext cx="3856343" cy="6409385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27" name="群組 26"/>
                <p:cNvGrpSpPr/>
                <p:nvPr/>
              </p:nvGrpSpPr>
              <p:grpSpPr>
                <a:xfrm>
                  <a:off x="6127525" y="765016"/>
                  <a:ext cx="2942982" cy="5294590"/>
                  <a:chOff x="5863739" y="155762"/>
                  <a:chExt cx="3138593" cy="6384203"/>
                </a:xfrm>
              </p:grpSpPr>
              <p:pic>
                <p:nvPicPr>
                  <p:cNvPr id="30" name="圖片 29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1559"/>
                  <a:stretch/>
                </p:blipFill>
                <p:spPr>
                  <a:xfrm>
                    <a:off x="5863739" y="155762"/>
                    <a:ext cx="3138593" cy="6384203"/>
                  </a:xfrm>
                  <a:prstGeom prst="rect">
                    <a:avLst/>
                  </a:prstGeom>
                </p:spPr>
              </p:pic>
              <p:grpSp>
                <p:nvGrpSpPr>
                  <p:cNvPr id="31" name="群組 30"/>
                  <p:cNvGrpSpPr/>
                  <p:nvPr/>
                </p:nvGrpSpPr>
                <p:grpSpPr>
                  <a:xfrm>
                    <a:off x="6189407" y="976292"/>
                    <a:ext cx="2555348" cy="4806322"/>
                    <a:chOff x="608792" y="-81888"/>
                    <a:chExt cx="3856343" cy="6939888"/>
                  </a:xfrm>
                </p:grpSpPr>
                <p:pic>
                  <p:nvPicPr>
                    <p:cNvPr id="32" name="圖片 31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608792" y="0"/>
                      <a:ext cx="3856343" cy="6858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3" name="圖片 32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608792" y="-81888"/>
                      <a:ext cx="3856343" cy="6409385"/>
                    </a:xfrm>
                    <a:prstGeom prst="rect">
                      <a:avLst/>
                    </a:prstGeom>
                  </p:spPr>
                </p:pic>
              </p:grpSp>
            </p:grpSp>
            <p:pic>
              <p:nvPicPr>
                <p:cNvPr id="28" name="Picture 2" descr="https://t1.daumcdn.net/cfile/tistory/99F1924A5B8F171C1F"/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496" t="16652" r="58361" b="9814"/>
                <a:stretch/>
              </p:blipFill>
              <p:spPr bwMode="auto">
                <a:xfrm>
                  <a:off x="3566866" y="1445504"/>
                  <a:ext cx="2396087" cy="39860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9" name="Picture 2" descr="https://t1.daumcdn.net/cfile/tistory/99F1924A5B8F171C1F"/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8485" t="16652" r="14368" b="9814"/>
                <a:stretch/>
              </p:blipFill>
              <p:spPr bwMode="auto">
                <a:xfrm>
                  <a:off x="6446544" y="1461655"/>
                  <a:ext cx="2396087" cy="39698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2" name="圖片 21"/>
              <p:cNvPicPr>
                <a:picLocks/>
              </p:cNvPicPr>
              <p:nvPr/>
            </p:nvPicPr>
            <p:blipFill rotWithShape="1">
              <a:blip r:embed="rId7"/>
              <a:srcRect l="3628" t="22107" r="67457" b="12671"/>
              <a:stretch/>
            </p:blipFill>
            <p:spPr>
              <a:xfrm>
                <a:off x="624046" y="1419711"/>
                <a:ext cx="2397600" cy="3985200"/>
              </a:xfrm>
              <a:prstGeom prst="rect">
                <a:avLst/>
              </a:prstGeom>
            </p:spPr>
          </p:pic>
          <p:pic>
            <p:nvPicPr>
              <p:cNvPr id="23" name="圖片 22"/>
              <p:cNvPicPr>
                <a:picLocks/>
              </p:cNvPicPr>
              <p:nvPr/>
            </p:nvPicPr>
            <p:blipFill rotWithShape="1">
              <a:blip r:embed="rId7"/>
              <a:srcRect l="35474" t="22107" r="35563" b="12671"/>
              <a:stretch/>
            </p:blipFill>
            <p:spPr>
              <a:xfrm>
                <a:off x="3518704" y="1445502"/>
                <a:ext cx="2397600" cy="3985200"/>
              </a:xfrm>
              <a:prstGeom prst="rect">
                <a:avLst/>
              </a:prstGeom>
            </p:spPr>
          </p:pic>
          <p:pic>
            <p:nvPicPr>
              <p:cNvPr id="24" name="圖片 23"/>
              <p:cNvPicPr>
                <a:picLocks/>
              </p:cNvPicPr>
              <p:nvPr/>
            </p:nvPicPr>
            <p:blipFill rotWithShape="1">
              <a:blip r:embed="rId7"/>
              <a:srcRect l="67504" t="22107" r="3833" b="12671"/>
              <a:stretch/>
            </p:blipFill>
            <p:spPr>
              <a:xfrm>
                <a:off x="6391196" y="1445502"/>
                <a:ext cx="2397600" cy="3985200"/>
              </a:xfrm>
              <a:prstGeom prst="rect">
                <a:avLst/>
              </a:prstGeom>
            </p:spPr>
          </p:pic>
        </p:grpSp>
        <p:pic>
          <p:nvPicPr>
            <p:cNvPr id="5" name="Picture 2" descr="https://t1.daumcdn.net/cfile/tistory/994ABF4B5B95DCEA02"/>
            <p:cNvPicPr>
              <a:picLocks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46" t="22332" r="35471" b="12447"/>
            <a:stretch/>
          </p:blipFill>
          <p:spPr bwMode="auto">
            <a:xfrm>
              <a:off x="6359046" y="1514079"/>
              <a:ext cx="2397600" cy="3985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https://t1.daumcdn.net/cfile/tistory/994ABF4B5B95DCEA02"/>
            <p:cNvPicPr>
              <a:picLocks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809" t="22332" r="4138" b="12447"/>
            <a:stretch/>
          </p:blipFill>
          <p:spPr bwMode="auto">
            <a:xfrm>
              <a:off x="9250748" y="1539058"/>
              <a:ext cx="2397600" cy="3985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https://t1.daumcdn.net/cfile/tistory/994ABF4B5B95DCEA02"/>
            <p:cNvPicPr>
              <a:picLocks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4" t="22332" r="67896" b="12447"/>
            <a:stretch/>
          </p:blipFill>
          <p:spPr bwMode="auto">
            <a:xfrm>
              <a:off x="3486397" y="1514079"/>
              <a:ext cx="2397600" cy="3985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群組 3"/>
          <p:cNvGrpSpPr/>
          <p:nvPr/>
        </p:nvGrpSpPr>
        <p:grpSpPr>
          <a:xfrm>
            <a:off x="338762" y="859384"/>
            <a:ext cx="2942982" cy="5294590"/>
            <a:chOff x="327227" y="765016"/>
            <a:chExt cx="2942982" cy="5294590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3"/>
            <a:srcRect l="51559"/>
            <a:stretch/>
          </p:blipFill>
          <p:spPr>
            <a:xfrm>
              <a:off x="327227" y="765016"/>
              <a:ext cx="2942982" cy="5294590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/>
            </p:cNvPicPr>
            <p:nvPr/>
          </p:nvPicPr>
          <p:blipFill rotWithShape="1">
            <a:blip r:embed="rId7"/>
            <a:srcRect l="3628" t="22107" r="67457" b="12671"/>
            <a:stretch/>
          </p:blipFill>
          <p:spPr>
            <a:xfrm>
              <a:off x="624046" y="1419711"/>
              <a:ext cx="2397600" cy="3985200"/>
            </a:xfrm>
            <a:prstGeom prst="rect">
              <a:avLst/>
            </a:prstGeom>
          </p:spPr>
        </p:pic>
      </p:grpSp>
      <p:sp>
        <p:nvSpPr>
          <p:cNvPr id="16" name="矩形 15"/>
          <p:cNvSpPr/>
          <p:nvPr/>
        </p:nvSpPr>
        <p:spPr>
          <a:xfrm>
            <a:off x="1429915" y="5231050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卡片好處</a:t>
            </a:r>
          </a:p>
        </p:txBody>
      </p:sp>
      <p:sp>
        <p:nvSpPr>
          <p:cNvPr id="17" name="矩形 16"/>
          <p:cNvSpPr/>
          <p:nvPr/>
        </p:nvSpPr>
        <p:spPr>
          <a:xfrm>
            <a:off x="1152897" y="4533299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我的卡片</a:t>
            </a:r>
          </a:p>
        </p:txBody>
      </p:sp>
      <p:sp>
        <p:nvSpPr>
          <p:cNvPr id="18" name="框架 17"/>
          <p:cNvSpPr/>
          <p:nvPr/>
        </p:nvSpPr>
        <p:spPr>
          <a:xfrm>
            <a:off x="630707" y="4882628"/>
            <a:ext cx="2136758" cy="381655"/>
          </a:xfrm>
          <a:prstGeom prst="frame">
            <a:avLst/>
          </a:prstGeom>
          <a:solidFill>
            <a:srgbClr val="E3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366063" y="4904178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卡片使用設定</a:t>
            </a:r>
          </a:p>
        </p:txBody>
      </p:sp>
      <p:sp>
        <p:nvSpPr>
          <p:cNvPr id="43" name="框架 42"/>
          <p:cNvSpPr/>
          <p:nvPr/>
        </p:nvSpPr>
        <p:spPr>
          <a:xfrm>
            <a:off x="3508397" y="4048057"/>
            <a:ext cx="2374423" cy="381655"/>
          </a:xfrm>
          <a:prstGeom prst="frame">
            <a:avLst/>
          </a:prstGeom>
          <a:solidFill>
            <a:srgbClr val="E3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221111" y="4060930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卡片遺失</a:t>
            </a:r>
          </a:p>
        </p:txBody>
      </p:sp>
      <p:sp>
        <p:nvSpPr>
          <p:cNvPr id="42" name="矩形 41"/>
          <p:cNvSpPr/>
          <p:nvPr/>
        </p:nvSpPr>
        <p:spPr>
          <a:xfrm>
            <a:off x="7401015" y="4163967"/>
            <a:ext cx="11201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申請遺失</a:t>
            </a:r>
          </a:p>
        </p:txBody>
      </p:sp>
      <p:sp>
        <p:nvSpPr>
          <p:cNvPr id="45" name="矩形 44"/>
          <p:cNvSpPr/>
          <p:nvPr/>
        </p:nvSpPr>
        <p:spPr>
          <a:xfrm>
            <a:off x="8934109" y="3487703"/>
            <a:ext cx="34390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您確定要舉報丟失的</a:t>
            </a:r>
            <a:r>
              <a:rPr lang="en-US" altLang="zh-TW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Debit card</a:t>
            </a:r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嗎？</a:t>
            </a:r>
          </a:p>
        </p:txBody>
      </p:sp>
      <p:sp>
        <p:nvSpPr>
          <p:cNvPr id="47" name="框架 46"/>
          <p:cNvSpPr/>
          <p:nvPr/>
        </p:nvSpPr>
        <p:spPr>
          <a:xfrm>
            <a:off x="6358179" y="3826257"/>
            <a:ext cx="2374423" cy="381655"/>
          </a:xfrm>
          <a:prstGeom prst="frame">
            <a:avLst/>
          </a:prstGeom>
          <a:solidFill>
            <a:srgbClr val="E3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415564" y="3675075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更改卡密碼</a:t>
            </a:r>
          </a:p>
        </p:txBody>
      </p:sp>
      <p:sp>
        <p:nvSpPr>
          <p:cNvPr id="49" name="矩形 48"/>
          <p:cNvSpPr/>
          <p:nvPr/>
        </p:nvSpPr>
        <p:spPr>
          <a:xfrm>
            <a:off x="4318541" y="4425276"/>
            <a:ext cx="16209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申請卡重新簽發</a:t>
            </a:r>
          </a:p>
        </p:txBody>
      </p:sp>
      <p:sp>
        <p:nvSpPr>
          <p:cNvPr id="50" name="矩形 49"/>
          <p:cNvSpPr/>
          <p:nvPr/>
        </p:nvSpPr>
        <p:spPr>
          <a:xfrm>
            <a:off x="3188402" y="267781"/>
            <a:ext cx="19046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─申請卡片遺失</a:t>
            </a:r>
          </a:p>
        </p:txBody>
      </p:sp>
    </p:spTree>
    <p:extLst>
      <p:ext uri="{BB962C8B-B14F-4D97-AF65-F5344CB8AC3E}">
        <p14:creationId xmlns:p14="http://schemas.microsoft.com/office/powerpoint/2010/main" val="16430738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3188402" y="859384"/>
            <a:ext cx="8688689" cy="5294590"/>
            <a:chOff x="3188402" y="859384"/>
            <a:chExt cx="8688689" cy="5294590"/>
          </a:xfrm>
        </p:grpSpPr>
        <p:grpSp>
          <p:nvGrpSpPr>
            <p:cNvPr id="7" name="群組 6"/>
            <p:cNvGrpSpPr/>
            <p:nvPr/>
          </p:nvGrpSpPr>
          <p:grpSpPr>
            <a:xfrm>
              <a:off x="3188402" y="859384"/>
              <a:ext cx="8688689" cy="5294590"/>
              <a:chOff x="3188402" y="859384"/>
              <a:chExt cx="8688689" cy="5294590"/>
            </a:xfrm>
          </p:grpSpPr>
          <p:grpSp>
            <p:nvGrpSpPr>
              <p:cNvPr id="8" name="群組 7"/>
              <p:cNvGrpSpPr/>
              <p:nvPr/>
            </p:nvGrpSpPr>
            <p:grpSpPr>
              <a:xfrm>
                <a:off x="3188402" y="859384"/>
                <a:ext cx="8688689" cy="5294590"/>
                <a:chOff x="327227" y="765016"/>
                <a:chExt cx="8688689" cy="5294590"/>
              </a:xfrm>
            </p:grpSpPr>
            <p:grpSp>
              <p:nvGrpSpPr>
                <p:cNvPr id="12" name="群組 11"/>
                <p:cNvGrpSpPr/>
                <p:nvPr/>
              </p:nvGrpSpPr>
              <p:grpSpPr>
                <a:xfrm>
                  <a:off x="327227" y="765016"/>
                  <a:ext cx="8688689" cy="5294590"/>
                  <a:chOff x="381818" y="765016"/>
                  <a:chExt cx="8688689" cy="5294590"/>
                </a:xfrm>
              </p:grpSpPr>
              <p:grpSp>
                <p:nvGrpSpPr>
                  <p:cNvPr id="16" name="群組 15"/>
                  <p:cNvGrpSpPr/>
                  <p:nvPr/>
                </p:nvGrpSpPr>
                <p:grpSpPr>
                  <a:xfrm>
                    <a:off x="381818" y="765016"/>
                    <a:ext cx="2942982" cy="5294590"/>
                    <a:chOff x="5863739" y="155762"/>
                    <a:chExt cx="3138593" cy="6384203"/>
                  </a:xfrm>
                </p:grpSpPr>
                <p:pic>
                  <p:nvPicPr>
                    <p:cNvPr id="29" name="圖片 28"/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51559"/>
                    <a:stretch/>
                  </p:blipFill>
                  <p:spPr>
                    <a:xfrm>
                      <a:off x="5863739" y="155762"/>
                      <a:ext cx="3138593" cy="6384203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30" name="群組 29"/>
                    <p:cNvGrpSpPr/>
                    <p:nvPr/>
                  </p:nvGrpSpPr>
                  <p:grpSpPr>
                    <a:xfrm>
                      <a:off x="6189407" y="976292"/>
                      <a:ext cx="2555348" cy="4806322"/>
                      <a:chOff x="608792" y="-81888"/>
                      <a:chExt cx="3856343" cy="6939888"/>
                    </a:xfrm>
                  </p:grpSpPr>
                  <p:pic>
                    <p:nvPicPr>
                      <p:cNvPr id="31" name="圖片 30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8792" y="0"/>
                        <a:ext cx="3856343" cy="6858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32" name="圖片 31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792" y="-81888"/>
                        <a:ext cx="3856343" cy="6409385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grpSp>
                <p:nvGrpSpPr>
                  <p:cNvPr id="17" name="群組 16"/>
                  <p:cNvGrpSpPr/>
                  <p:nvPr/>
                </p:nvGrpSpPr>
                <p:grpSpPr>
                  <a:xfrm>
                    <a:off x="3261495" y="765016"/>
                    <a:ext cx="2942982" cy="5294590"/>
                    <a:chOff x="5863739" y="155762"/>
                    <a:chExt cx="3138593" cy="6384203"/>
                  </a:xfrm>
                </p:grpSpPr>
                <p:pic>
                  <p:nvPicPr>
                    <p:cNvPr id="25" name="圖片 24"/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51559"/>
                    <a:stretch/>
                  </p:blipFill>
                  <p:spPr>
                    <a:xfrm>
                      <a:off x="5863739" y="155762"/>
                      <a:ext cx="3138593" cy="6384203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6" name="群組 25"/>
                    <p:cNvGrpSpPr/>
                    <p:nvPr/>
                  </p:nvGrpSpPr>
                  <p:grpSpPr>
                    <a:xfrm>
                      <a:off x="6189407" y="976292"/>
                      <a:ext cx="2555348" cy="4806322"/>
                      <a:chOff x="608792" y="-81888"/>
                      <a:chExt cx="3856343" cy="6939888"/>
                    </a:xfrm>
                  </p:grpSpPr>
                  <p:pic>
                    <p:nvPicPr>
                      <p:cNvPr id="27" name="圖片 26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8792" y="0"/>
                        <a:ext cx="3856343" cy="6858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8" name="圖片 27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792" y="-81888"/>
                        <a:ext cx="3856343" cy="6409385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grpSp>
                <p:nvGrpSpPr>
                  <p:cNvPr id="18" name="群組 17"/>
                  <p:cNvGrpSpPr/>
                  <p:nvPr/>
                </p:nvGrpSpPr>
                <p:grpSpPr>
                  <a:xfrm>
                    <a:off x="6127525" y="765016"/>
                    <a:ext cx="2942982" cy="5294590"/>
                    <a:chOff x="5863739" y="155762"/>
                    <a:chExt cx="3138593" cy="6384203"/>
                  </a:xfrm>
                </p:grpSpPr>
                <p:pic>
                  <p:nvPicPr>
                    <p:cNvPr id="21" name="圖片 20"/>
                    <p:cNvPicPr>
                      <a:picLocks noChangeAspect="1"/>
                    </p:cNvPicPr>
                    <p:nvPr/>
                  </p:nvPicPr>
                  <p:blipFill rotWithShape="1">
                    <a:blip r:embed="rId2"/>
                    <a:srcRect l="51559"/>
                    <a:stretch/>
                  </p:blipFill>
                  <p:spPr>
                    <a:xfrm>
                      <a:off x="5863739" y="155762"/>
                      <a:ext cx="3138593" cy="6384203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2" name="群組 21"/>
                    <p:cNvGrpSpPr/>
                    <p:nvPr/>
                  </p:nvGrpSpPr>
                  <p:grpSpPr>
                    <a:xfrm>
                      <a:off x="6189407" y="976292"/>
                      <a:ext cx="2555348" cy="4806322"/>
                      <a:chOff x="608792" y="-81888"/>
                      <a:chExt cx="3856343" cy="6939888"/>
                    </a:xfrm>
                  </p:grpSpPr>
                  <p:pic>
                    <p:nvPicPr>
                      <p:cNvPr id="23" name="圖片 22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8792" y="0"/>
                        <a:ext cx="3856343" cy="6858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4" name="圖片 23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792" y="-81888"/>
                        <a:ext cx="3856343" cy="6409385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pic>
                <p:nvPicPr>
                  <p:cNvPr id="19" name="Picture 2" descr="https://t1.daumcdn.net/cfile/tistory/99F1924A5B8F171C1F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496" t="16652" r="58361" b="9814"/>
                  <a:stretch/>
                </p:blipFill>
                <p:spPr bwMode="auto">
                  <a:xfrm>
                    <a:off x="3566866" y="1445504"/>
                    <a:ext cx="2396087" cy="398601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" name="Picture 2" descr="https://t1.daumcdn.net/cfile/tistory/99F1924A5B8F171C1F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8485" t="16652" r="14368" b="9814"/>
                  <a:stretch/>
                </p:blipFill>
                <p:spPr bwMode="auto">
                  <a:xfrm>
                    <a:off x="6446544" y="1461655"/>
                    <a:ext cx="2396087" cy="39698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3" name="圖片 12"/>
                <p:cNvPicPr>
                  <a:picLocks/>
                </p:cNvPicPr>
                <p:nvPr/>
              </p:nvPicPr>
              <p:blipFill rotWithShape="1">
                <a:blip r:embed="rId6"/>
                <a:srcRect l="3628" t="22107" r="67457" b="12671"/>
                <a:stretch/>
              </p:blipFill>
              <p:spPr>
                <a:xfrm>
                  <a:off x="624046" y="1419711"/>
                  <a:ext cx="2397600" cy="3985200"/>
                </a:xfrm>
                <a:prstGeom prst="rect">
                  <a:avLst/>
                </a:prstGeom>
              </p:spPr>
            </p:pic>
            <p:pic>
              <p:nvPicPr>
                <p:cNvPr id="14" name="圖片 13"/>
                <p:cNvPicPr>
                  <a:picLocks/>
                </p:cNvPicPr>
                <p:nvPr/>
              </p:nvPicPr>
              <p:blipFill rotWithShape="1">
                <a:blip r:embed="rId6"/>
                <a:srcRect l="35474" t="22107" r="35563" b="12671"/>
                <a:stretch/>
              </p:blipFill>
              <p:spPr>
                <a:xfrm>
                  <a:off x="3518704" y="1445502"/>
                  <a:ext cx="2397600" cy="3985200"/>
                </a:xfrm>
                <a:prstGeom prst="rect">
                  <a:avLst/>
                </a:prstGeom>
              </p:spPr>
            </p:pic>
            <p:pic>
              <p:nvPicPr>
                <p:cNvPr id="15" name="圖片 14"/>
                <p:cNvPicPr>
                  <a:picLocks/>
                </p:cNvPicPr>
                <p:nvPr/>
              </p:nvPicPr>
              <p:blipFill rotWithShape="1">
                <a:blip r:embed="rId6"/>
                <a:srcRect l="67504" t="22107" r="3833" b="12671"/>
                <a:stretch/>
              </p:blipFill>
              <p:spPr>
                <a:xfrm>
                  <a:off x="6391196" y="1445502"/>
                  <a:ext cx="2397600" cy="3985200"/>
                </a:xfrm>
                <a:prstGeom prst="rect">
                  <a:avLst/>
                </a:prstGeom>
              </p:spPr>
            </p:pic>
          </p:grpSp>
          <p:pic>
            <p:nvPicPr>
              <p:cNvPr id="9" name="Picture 2" descr="https://t1.daumcdn.net/cfile/tistory/994ABF4B5B95DCEA02"/>
              <p:cNvPicPr>
                <a:picLocks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746" t="22332" r="35471" b="12447"/>
              <a:stretch/>
            </p:blipFill>
            <p:spPr bwMode="auto">
              <a:xfrm>
                <a:off x="6359046" y="1514079"/>
                <a:ext cx="2397600" cy="3985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https://t1.daumcdn.net/cfile/tistory/994ABF4B5B95DCEA02"/>
              <p:cNvPicPr>
                <a:picLocks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809" t="22332" r="4138" b="12447"/>
              <a:stretch/>
            </p:blipFill>
            <p:spPr bwMode="auto">
              <a:xfrm>
                <a:off x="9250748" y="1539058"/>
                <a:ext cx="2397600" cy="3985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https://t1.daumcdn.net/cfile/tistory/994ABF4B5B95DCEA02"/>
              <p:cNvPicPr>
                <a:picLocks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04" t="22332" r="67896" b="12447"/>
              <a:stretch/>
            </p:blipFill>
            <p:spPr bwMode="auto">
              <a:xfrm>
                <a:off x="3486397" y="1514079"/>
                <a:ext cx="2397600" cy="3985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5362" name="Picture 2" descr="https://t1.daumcdn.net/cfile/tistory/992CB54F5B95DD2C24"/>
            <p:cNvPicPr>
              <a:picLocks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66" t="22332" r="35439" b="12446"/>
            <a:stretch/>
          </p:blipFill>
          <p:spPr bwMode="auto">
            <a:xfrm>
              <a:off x="6359046" y="1595594"/>
              <a:ext cx="2397600" cy="3985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" descr="https://t1.daumcdn.net/cfile/tistory/992CB54F5B95DD2C24"/>
            <p:cNvPicPr>
              <a:picLocks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23" t="22332" r="3750" b="12446"/>
            <a:stretch/>
          </p:blipFill>
          <p:spPr bwMode="auto">
            <a:xfrm>
              <a:off x="9244009" y="1526779"/>
              <a:ext cx="2397600" cy="3985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群組 32"/>
          <p:cNvGrpSpPr/>
          <p:nvPr/>
        </p:nvGrpSpPr>
        <p:grpSpPr>
          <a:xfrm>
            <a:off x="338762" y="859384"/>
            <a:ext cx="2942982" cy="5294590"/>
            <a:chOff x="327227" y="765016"/>
            <a:chExt cx="2942982" cy="5294590"/>
          </a:xfrm>
        </p:grpSpPr>
        <p:pic>
          <p:nvPicPr>
            <p:cNvPr id="34" name="圖片 33"/>
            <p:cNvPicPr>
              <a:picLocks noChangeAspect="1"/>
            </p:cNvPicPr>
            <p:nvPr/>
          </p:nvPicPr>
          <p:blipFill rotWithShape="1">
            <a:blip r:embed="rId2"/>
            <a:srcRect l="51559"/>
            <a:stretch/>
          </p:blipFill>
          <p:spPr>
            <a:xfrm>
              <a:off x="327227" y="765016"/>
              <a:ext cx="2942982" cy="5294590"/>
            </a:xfrm>
            <a:prstGeom prst="rect">
              <a:avLst/>
            </a:prstGeom>
          </p:spPr>
        </p:pic>
        <p:pic>
          <p:nvPicPr>
            <p:cNvPr id="35" name="圖片 34"/>
            <p:cNvPicPr>
              <a:picLocks/>
            </p:cNvPicPr>
            <p:nvPr/>
          </p:nvPicPr>
          <p:blipFill rotWithShape="1">
            <a:blip r:embed="rId6"/>
            <a:srcRect l="3628" t="22107" r="67457" b="12671"/>
            <a:stretch/>
          </p:blipFill>
          <p:spPr>
            <a:xfrm>
              <a:off x="624046" y="1419711"/>
              <a:ext cx="2397600" cy="3985200"/>
            </a:xfrm>
            <a:prstGeom prst="rect">
              <a:avLst/>
            </a:prstGeom>
          </p:spPr>
        </p:pic>
      </p:grpSp>
      <p:sp>
        <p:nvSpPr>
          <p:cNvPr id="36" name="矩形 35"/>
          <p:cNvSpPr/>
          <p:nvPr/>
        </p:nvSpPr>
        <p:spPr>
          <a:xfrm>
            <a:off x="1429915" y="5231050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卡片好處</a:t>
            </a:r>
          </a:p>
        </p:txBody>
      </p:sp>
      <p:sp>
        <p:nvSpPr>
          <p:cNvPr id="37" name="矩形 36"/>
          <p:cNvSpPr/>
          <p:nvPr/>
        </p:nvSpPr>
        <p:spPr>
          <a:xfrm>
            <a:off x="1152897" y="4533299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我的卡片</a:t>
            </a:r>
          </a:p>
        </p:txBody>
      </p:sp>
      <p:sp>
        <p:nvSpPr>
          <p:cNvPr id="38" name="框架 37"/>
          <p:cNvSpPr/>
          <p:nvPr/>
        </p:nvSpPr>
        <p:spPr>
          <a:xfrm>
            <a:off x="678005" y="4882628"/>
            <a:ext cx="2136758" cy="381655"/>
          </a:xfrm>
          <a:prstGeom prst="frame">
            <a:avLst/>
          </a:prstGeom>
          <a:solidFill>
            <a:srgbClr val="E3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413361" y="4904178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卡片使用設定</a:t>
            </a:r>
          </a:p>
        </p:txBody>
      </p:sp>
      <p:sp>
        <p:nvSpPr>
          <p:cNvPr id="40" name="框架 39"/>
          <p:cNvSpPr/>
          <p:nvPr/>
        </p:nvSpPr>
        <p:spPr>
          <a:xfrm>
            <a:off x="3508398" y="4400149"/>
            <a:ext cx="2402295" cy="381655"/>
          </a:xfrm>
          <a:prstGeom prst="frame">
            <a:avLst/>
          </a:prstGeom>
          <a:solidFill>
            <a:srgbClr val="E3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221111" y="4060930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卡片遺失</a:t>
            </a:r>
          </a:p>
        </p:txBody>
      </p:sp>
      <p:sp>
        <p:nvSpPr>
          <p:cNvPr id="4" name="矩形 3"/>
          <p:cNvSpPr/>
          <p:nvPr/>
        </p:nvSpPr>
        <p:spPr>
          <a:xfrm>
            <a:off x="154343" y="434220"/>
            <a:ext cx="1191929" cy="330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Card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12"/>
          <p:cNvSpPr txBox="1"/>
          <p:nvPr/>
        </p:nvSpPr>
        <p:spPr>
          <a:xfrm>
            <a:off x="1310739" y="267781"/>
            <a:ext cx="1877663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卡片管理</a:t>
            </a:r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415564" y="3675075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更改卡密碼</a:t>
            </a:r>
          </a:p>
        </p:txBody>
      </p:sp>
      <p:sp>
        <p:nvSpPr>
          <p:cNvPr id="44" name="矩形 43"/>
          <p:cNvSpPr/>
          <p:nvPr/>
        </p:nvSpPr>
        <p:spPr>
          <a:xfrm>
            <a:off x="4318541" y="4425276"/>
            <a:ext cx="16209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申請卡重新簽發</a:t>
            </a:r>
          </a:p>
        </p:txBody>
      </p:sp>
      <p:sp>
        <p:nvSpPr>
          <p:cNvPr id="46" name="矩形 45"/>
          <p:cNvSpPr/>
          <p:nvPr/>
        </p:nvSpPr>
        <p:spPr>
          <a:xfrm>
            <a:off x="6602573" y="4263812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重新申請</a:t>
            </a:r>
          </a:p>
        </p:txBody>
      </p:sp>
      <p:sp>
        <p:nvSpPr>
          <p:cNvPr id="47" name="矩形 46"/>
          <p:cNvSpPr/>
          <p:nvPr/>
        </p:nvSpPr>
        <p:spPr>
          <a:xfrm>
            <a:off x="7558197" y="4268837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取消遺失申請</a:t>
            </a:r>
          </a:p>
        </p:txBody>
      </p:sp>
      <p:sp>
        <p:nvSpPr>
          <p:cNvPr id="45" name="矩形 44"/>
          <p:cNvSpPr/>
          <p:nvPr/>
        </p:nvSpPr>
        <p:spPr>
          <a:xfrm>
            <a:off x="9393374" y="3061854"/>
            <a:ext cx="22554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你想繼續嗎？</a:t>
            </a:r>
          </a:p>
        </p:txBody>
      </p:sp>
      <p:sp>
        <p:nvSpPr>
          <p:cNvPr id="48" name="矩形 47"/>
          <p:cNvSpPr/>
          <p:nvPr/>
        </p:nvSpPr>
        <p:spPr>
          <a:xfrm>
            <a:off x="9343694" y="4002428"/>
            <a:ext cx="22365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申請補發並取消現有卡</a:t>
            </a:r>
          </a:p>
        </p:txBody>
      </p:sp>
      <p:sp>
        <p:nvSpPr>
          <p:cNvPr id="50" name="框架 49"/>
          <p:cNvSpPr/>
          <p:nvPr/>
        </p:nvSpPr>
        <p:spPr>
          <a:xfrm>
            <a:off x="6576369" y="3935346"/>
            <a:ext cx="1025945" cy="386759"/>
          </a:xfrm>
          <a:prstGeom prst="frame">
            <a:avLst/>
          </a:prstGeom>
          <a:solidFill>
            <a:srgbClr val="E3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6463384" y="408537"/>
            <a:ext cx="4628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如果申請重新發卡，則無法取消遺失報告</a:t>
            </a:r>
          </a:p>
        </p:txBody>
      </p:sp>
      <p:sp>
        <p:nvSpPr>
          <p:cNvPr id="51" name="矩形 50"/>
          <p:cNvSpPr/>
          <p:nvPr/>
        </p:nvSpPr>
        <p:spPr>
          <a:xfrm>
            <a:off x="3188402" y="258887"/>
            <a:ext cx="19046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─申請重新發卡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292447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41939" y="300359"/>
            <a:ext cx="19046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─取消遺失申請</a:t>
            </a:r>
          </a:p>
        </p:txBody>
      </p:sp>
      <p:grpSp>
        <p:nvGrpSpPr>
          <p:cNvPr id="4" name="群組 3"/>
          <p:cNvGrpSpPr/>
          <p:nvPr/>
        </p:nvGrpSpPr>
        <p:grpSpPr>
          <a:xfrm>
            <a:off x="239410" y="788580"/>
            <a:ext cx="11504146" cy="5294590"/>
            <a:chOff x="239410" y="788580"/>
            <a:chExt cx="11504146" cy="5294590"/>
          </a:xfrm>
        </p:grpSpPr>
        <p:grpSp>
          <p:nvGrpSpPr>
            <p:cNvPr id="6" name="群組 5"/>
            <p:cNvGrpSpPr/>
            <p:nvPr/>
          </p:nvGrpSpPr>
          <p:grpSpPr>
            <a:xfrm>
              <a:off x="239410" y="788580"/>
              <a:ext cx="8688689" cy="5294590"/>
              <a:chOff x="3188402" y="859384"/>
              <a:chExt cx="8688689" cy="5294590"/>
            </a:xfrm>
          </p:grpSpPr>
          <p:grpSp>
            <p:nvGrpSpPr>
              <p:cNvPr id="7" name="群組 6"/>
              <p:cNvGrpSpPr/>
              <p:nvPr/>
            </p:nvGrpSpPr>
            <p:grpSpPr>
              <a:xfrm>
                <a:off x="3188402" y="859384"/>
                <a:ext cx="8688689" cy="5294590"/>
                <a:chOff x="3188402" y="859384"/>
                <a:chExt cx="8688689" cy="5294590"/>
              </a:xfrm>
            </p:grpSpPr>
            <p:grpSp>
              <p:nvGrpSpPr>
                <p:cNvPr id="10" name="群組 9"/>
                <p:cNvGrpSpPr/>
                <p:nvPr/>
              </p:nvGrpSpPr>
              <p:grpSpPr>
                <a:xfrm>
                  <a:off x="3188402" y="859384"/>
                  <a:ext cx="8688689" cy="5294590"/>
                  <a:chOff x="327227" y="765016"/>
                  <a:chExt cx="8688689" cy="5294590"/>
                </a:xfrm>
              </p:grpSpPr>
              <p:grpSp>
                <p:nvGrpSpPr>
                  <p:cNvPr id="14" name="群組 13"/>
                  <p:cNvGrpSpPr/>
                  <p:nvPr/>
                </p:nvGrpSpPr>
                <p:grpSpPr>
                  <a:xfrm>
                    <a:off x="327227" y="765016"/>
                    <a:ext cx="8688689" cy="5294590"/>
                    <a:chOff x="381818" y="765016"/>
                    <a:chExt cx="8688689" cy="5294590"/>
                  </a:xfrm>
                </p:grpSpPr>
                <p:grpSp>
                  <p:nvGrpSpPr>
                    <p:cNvPr id="18" name="群組 17"/>
                    <p:cNvGrpSpPr/>
                    <p:nvPr/>
                  </p:nvGrpSpPr>
                  <p:grpSpPr>
                    <a:xfrm>
                      <a:off x="381818" y="765016"/>
                      <a:ext cx="2942982" cy="5294590"/>
                      <a:chOff x="5863739" y="155762"/>
                      <a:chExt cx="3138593" cy="6384203"/>
                    </a:xfrm>
                  </p:grpSpPr>
                  <p:pic>
                    <p:nvPicPr>
                      <p:cNvPr id="31" name="圖片 30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2"/>
                      <a:srcRect l="51559"/>
                      <a:stretch/>
                    </p:blipFill>
                    <p:spPr>
                      <a:xfrm>
                        <a:off x="5863739" y="155762"/>
                        <a:ext cx="3138593" cy="6384203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32" name="群組 31"/>
                      <p:cNvGrpSpPr/>
                      <p:nvPr/>
                    </p:nvGrpSpPr>
                    <p:grpSpPr>
                      <a:xfrm>
                        <a:off x="6189407" y="976292"/>
                        <a:ext cx="2555348" cy="4806322"/>
                        <a:chOff x="608792" y="-81888"/>
                        <a:chExt cx="3856343" cy="6939888"/>
                      </a:xfrm>
                    </p:grpSpPr>
                    <p:pic>
                      <p:nvPicPr>
                        <p:cNvPr id="33" name="圖片 32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608792" y="0"/>
                          <a:ext cx="3856343" cy="6858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4" name="圖片 33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08792" y="-81888"/>
                          <a:ext cx="3856343" cy="6409385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grpSp>
                  <p:nvGrpSpPr>
                    <p:cNvPr id="19" name="群組 18"/>
                    <p:cNvGrpSpPr/>
                    <p:nvPr/>
                  </p:nvGrpSpPr>
                  <p:grpSpPr>
                    <a:xfrm>
                      <a:off x="3261495" y="765016"/>
                      <a:ext cx="2942982" cy="5294590"/>
                      <a:chOff x="5863739" y="155762"/>
                      <a:chExt cx="3138593" cy="6384203"/>
                    </a:xfrm>
                  </p:grpSpPr>
                  <p:pic>
                    <p:nvPicPr>
                      <p:cNvPr id="27" name="圖片 26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2"/>
                      <a:srcRect l="51559"/>
                      <a:stretch/>
                    </p:blipFill>
                    <p:spPr>
                      <a:xfrm>
                        <a:off x="5863739" y="155762"/>
                        <a:ext cx="3138593" cy="6384203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28" name="群組 27"/>
                      <p:cNvGrpSpPr/>
                      <p:nvPr/>
                    </p:nvGrpSpPr>
                    <p:grpSpPr>
                      <a:xfrm>
                        <a:off x="6189407" y="976292"/>
                        <a:ext cx="2555348" cy="4806322"/>
                        <a:chOff x="608792" y="-81888"/>
                        <a:chExt cx="3856343" cy="6939888"/>
                      </a:xfrm>
                    </p:grpSpPr>
                    <p:pic>
                      <p:nvPicPr>
                        <p:cNvPr id="29" name="圖片 28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608792" y="0"/>
                          <a:ext cx="3856343" cy="6858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0" name="圖片 29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08792" y="-81888"/>
                          <a:ext cx="3856343" cy="6409385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grpSp>
                  <p:nvGrpSpPr>
                    <p:cNvPr id="20" name="群組 19"/>
                    <p:cNvGrpSpPr/>
                    <p:nvPr/>
                  </p:nvGrpSpPr>
                  <p:grpSpPr>
                    <a:xfrm>
                      <a:off x="6127525" y="765016"/>
                      <a:ext cx="2942982" cy="5294590"/>
                      <a:chOff x="5863739" y="155762"/>
                      <a:chExt cx="3138593" cy="6384203"/>
                    </a:xfrm>
                  </p:grpSpPr>
                  <p:pic>
                    <p:nvPicPr>
                      <p:cNvPr id="23" name="圖片 22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2"/>
                      <a:srcRect l="51559"/>
                      <a:stretch/>
                    </p:blipFill>
                    <p:spPr>
                      <a:xfrm>
                        <a:off x="5863739" y="155762"/>
                        <a:ext cx="3138593" cy="6384203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24" name="群組 23"/>
                      <p:cNvGrpSpPr/>
                      <p:nvPr/>
                    </p:nvGrpSpPr>
                    <p:grpSpPr>
                      <a:xfrm>
                        <a:off x="6189407" y="976292"/>
                        <a:ext cx="2555348" cy="4806322"/>
                        <a:chOff x="608792" y="-81888"/>
                        <a:chExt cx="3856343" cy="6939888"/>
                      </a:xfrm>
                    </p:grpSpPr>
                    <p:pic>
                      <p:nvPicPr>
                        <p:cNvPr id="25" name="圖片 24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608792" y="0"/>
                          <a:ext cx="3856343" cy="685800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26" name="圖片 25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08792" y="-81888"/>
                          <a:ext cx="3856343" cy="6409385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pic>
                  <p:nvPicPr>
                    <p:cNvPr id="21" name="Picture 2" descr="https://t1.daumcdn.net/cfile/tistory/99F1924A5B8F171C1F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4496" t="16652" r="58361" b="9814"/>
                    <a:stretch/>
                  </p:blipFill>
                  <p:spPr bwMode="auto">
                    <a:xfrm>
                      <a:off x="3566866" y="1445504"/>
                      <a:ext cx="2396087" cy="398601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2" name="Picture 2" descr="https://t1.daumcdn.net/cfile/tistory/99F1924A5B8F171C1F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8485" t="16652" r="14368" b="9814"/>
                    <a:stretch/>
                  </p:blipFill>
                  <p:spPr bwMode="auto">
                    <a:xfrm>
                      <a:off x="6446544" y="1461655"/>
                      <a:ext cx="2396087" cy="396985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15" name="圖片 14"/>
                  <p:cNvPicPr>
                    <a:picLocks/>
                  </p:cNvPicPr>
                  <p:nvPr/>
                </p:nvPicPr>
                <p:blipFill rotWithShape="1">
                  <a:blip r:embed="rId6"/>
                  <a:srcRect l="3628" t="22107" r="67457" b="12671"/>
                  <a:stretch/>
                </p:blipFill>
                <p:spPr>
                  <a:xfrm>
                    <a:off x="624046" y="1419711"/>
                    <a:ext cx="2397600" cy="3985200"/>
                  </a:xfrm>
                  <a:prstGeom prst="rect">
                    <a:avLst/>
                  </a:prstGeom>
                </p:spPr>
              </p:pic>
              <p:pic>
                <p:nvPicPr>
                  <p:cNvPr id="16" name="圖片 15"/>
                  <p:cNvPicPr>
                    <a:picLocks/>
                  </p:cNvPicPr>
                  <p:nvPr/>
                </p:nvPicPr>
                <p:blipFill rotWithShape="1">
                  <a:blip r:embed="rId6"/>
                  <a:srcRect l="35474" t="22107" r="35563" b="12671"/>
                  <a:stretch/>
                </p:blipFill>
                <p:spPr>
                  <a:xfrm>
                    <a:off x="3518704" y="1445502"/>
                    <a:ext cx="2397600" cy="3985200"/>
                  </a:xfrm>
                  <a:prstGeom prst="rect">
                    <a:avLst/>
                  </a:prstGeom>
                </p:spPr>
              </p:pic>
              <p:pic>
                <p:nvPicPr>
                  <p:cNvPr id="17" name="圖片 16"/>
                  <p:cNvPicPr>
                    <a:picLocks/>
                  </p:cNvPicPr>
                  <p:nvPr/>
                </p:nvPicPr>
                <p:blipFill rotWithShape="1">
                  <a:blip r:embed="rId6"/>
                  <a:srcRect l="67504" t="22107" r="3833" b="12671"/>
                  <a:stretch/>
                </p:blipFill>
                <p:spPr>
                  <a:xfrm>
                    <a:off x="6391196" y="1445502"/>
                    <a:ext cx="2397600" cy="39852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1" name="Picture 2" descr="https://t1.daumcdn.net/cfile/tistory/994ABF4B5B95DCEA02"/>
                <p:cNvPicPr>
                  <a:picLocks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746" t="22332" r="35471" b="12447"/>
                <a:stretch/>
              </p:blipFill>
              <p:spPr bwMode="auto">
                <a:xfrm>
                  <a:off x="6359046" y="1514079"/>
                  <a:ext cx="2397600" cy="3985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2" descr="https://t1.daumcdn.net/cfile/tistory/994ABF4B5B95DCEA02"/>
                <p:cNvPicPr>
                  <a:picLocks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7809" t="22332" r="4138" b="12447"/>
                <a:stretch/>
              </p:blipFill>
              <p:spPr bwMode="auto">
                <a:xfrm>
                  <a:off x="9250748" y="1539058"/>
                  <a:ext cx="2397600" cy="3985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" name="Picture 2" descr="https://t1.daumcdn.net/cfile/tistory/994ABF4B5B95DCEA02"/>
                <p:cNvPicPr>
                  <a:picLocks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04" t="22332" r="67896" b="12447"/>
                <a:stretch/>
              </p:blipFill>
              <p:spPr bwMode="auto">
                <a:xfrm>
                  <a:off x="3486397" y="1514079"/>
                  <a:ext cx="2397600" cy="3985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8" name="Picture 2" descr="https://t1.daumcdn.net/cfile/tistory/992CB54F5B95DD2C24"/>
              <p:cNvPicPr>
                <a:picLocks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466" t="22332" r="35439" b="12446"/>
              <a:stretch/>
            </p:blipFill>
            <p:spPr bwMode="auto">
              <a:xfrm>
                <a:off x="6359046" y="1595594"/>
                <a:ext cx="2397600" cy="3985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https://t1.daumcdn.net/cfile/tistory/992CB54F5B95DD2C24"/>
              <p:cNvPicPr>
                <a:picLocks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623" t="22332" r="3750" b="12446"/>
              <a:stretch/>
            </p:blipFill>
            <p:spPr bwMode="auto">
              <a:xfrm>
                <a:off x="9244009" y="1526779"/>
                <a:ext cx="2397600" cy="3985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5" name="群組 34"/>
            <p:cNvGrpSpPr/>
            <p:nvPr/>
          </p:nvGrpSpPr>
          <p:grpSpPr>
            <a:xfrm>
              <a:off x="8800574" y="788580"/>
              <a:ext cx="2942982" cy="5294590"/>
              <a:chOff x="327227" y="765016"/>
              <a:chExt cx="2942982" cy="5294590"/>
            </a:xfrm>
          </p:grpSpPr>
          <p:pic>
            <p:nvPicPr>
              <p:cNvPr id="36" name="圖片 35"/>
              <p:cNvPicPr>
                <a:picLocks noChangeAspect="1"/>
              </p:cNvPicPr>
              <p:nvPr/>
            </p:nvPicPr>
            <p:blipFill rotWithShape="1">
              <a:blip r:embed="rId2"/>
              <a:srcRect l="51559"/>
              <a:stretch/>
            </p:blipFill>
            <p:spPr>
              <a:xfrm>
                <a:off x="327227" y="765016"/>
                <a:ext cx="2942982" cy="5294590"/>
              </a:xfrm>
              <a:prstGeom prst="rect">
                <a:avLst/>
              </a:prstGeom>
            </p:spPr>
          </p:pic>
          <p:pic>
            <p:nvPicPr>
              <p:cNvPr id="37" name="圖片 36"/>
              <p:cNvPicPr>
                <a:picLocks/>
              </p:cNvPicPr>
              <p:nvPr/>
            </p:nvPicPr>
            <p:blipFill rotWithShape="1">
              <a:blip r:embed="rId6"/>
              <a:srcRect l="3628" t="22107" r="67457" b="12671"/>
              <a:stretch/>
            </p:blipFill>
            <p:spPr>
              <a:xfrm>
                <a:off x="624046" y="1419711"/>
                <a:ext cx="2397600" cy="3985200"/>
              </a:xfrm>
              <a:prstGeom prst="rect">
                <a:avLst/>
              </a:prstGeom>
            </p:spPr>
          </p:pic>
        </p:grpSp>
        <p:pic>
          <p:nvPicPr>
            <p:cNvPr id="16386" name="Picture 2" descr="https://t1.daumcdn.net/cfile/tistory/992FE04D5B95DDB50A"/>
            <p:cNvPicPr>
              <a:picLocks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18" t="21758" r="35506" b="12648"/>
            <a:stretch/>
          </p:blipFill>
          <p:spPr bwMode="auto">
            <a:xfrm>
              <a:off x="6295714" y="1454772"/>
              <a:ext cx="2397600" cy="4015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https://t1.daumcdn.net/cfile/tistory/992FE04D5B95DDB50A"/>
            <p:cNvPicPr>
              <a:picLocks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21" t="21758" r="3977" b="12648"/>
            <a:stretch/>
          </p:blipFill>
          <p:spPr bwMode="auto">
            <a:xfrm>
              <a:off x="9097429" y="1443275"/>
              <a:ext cx="2410264" cy="3985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框架 37"/>
          <p:cNvSpPr/>
          <p:nvPr/>
        </p:nvSpPr>
        <p:spPr>
          <a:xfrm>
            <a:off x="550797" y="4329202"/>
            <a:ext cx="2402295" cy="381655"/>
          </a:xfrm>
          <a:prstGeom prst="frame">
            <a:avLst/>
          </a:prstGeom>
          <a:solidFill>
            <a:srgbClr val="E3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263510" y="3989983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卡片遺失</a:t>
            </a:r>
          </a:p>
        </p:txBody>
      </p:sp>
      <p:sp>
        <p:nvSpPr>
          <p:cNvPr id="40" name="矩形 39"/>
          <p:cNvSpPr/>
          <p:nvPr/>
        </p:nvSpPr>
        <p:spPr>
          <a:xfrm>
            <a:off x="1457963" y="3604128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更改卡密碼</a:t>
            </a:r>
          </a:p>
        </p:txBody>
      </p:sp>
      <p:sp>
        <p:nvSpPr>
          <p:cNvPr id="41" name="矩形 40"/>
          <p:cNvSpPr/>
          <p:nvPr/>
        </p:nvSpPr>
        <p:spPr>
          <a:xfrm>
            <a:off x="1360940" y="4354329"/>
            <a:ext cx="16209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申請卡重新簽發</a:t>
            </a:r>
          </a:p>
        </p:txBody>
      </p:sp>
      <p:sp>
        <p:nvSpPr>
          <p:cNvPr id="42" name="矩形 41"/>
          <p:cNvSpPr/>
          <p:nvPr/>
        </p:nvSpPr>
        <p:spPr>
          <a:xfrm>
            <a:off x="3644972" y="4192865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重新申請</a:t>
            </a:r>
          </a:p>
        </p:txBody>
      </p:sp>
      <p:sp>
        <p:nvSpPr>
          <p:cNvPr id="43" name="矩形 42"/>
          <p:cNvSpPr/>
          <p:nvPr/>
        </p:nvSpPr>
        <p:spPr>
          <a:xfrm>
            <a:off x="4600596" y="4197890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取消遺失申請</a:t>
            </a:r>
          </a:p>
        </p:txBody>
      </p:sp>
      <p:sp>
        <p:nvSpPr>
          <p:cNvPr id="44" name="框架 43"/>
          <p:cNvSpPr/>
          <p:nvPr/>
        </p:nvSpPr>
        <p:spPr>
          <a:xfrm>
            <a:off x="4544052" y="3830296"/>
            <a:ext cx="1025945" cy="386759"/>
          </a:xfrm>
          <a:prstGeom prst="frame">
            <a:avLst/>
          </a:prstGeom>
          <a:solidFill>
            <a:srgbClr val="E3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54343" y="434220"/>
            <a:ext cx="1191929" cy="330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Card </a:t>
            </a:r>
          </a:p>
        </p:txBody>
      </p:sp>
      <p:sp>
        <p:nvSpPr>
          <p:cNvPr id="47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12"/>
          <p:cNvSpPr txBox="1"/>
          <p:nvPr/>
        </p:nvSpPr>
        <p:spPr>
          <a:xfrm>
            <a:off x="1310739" y="267781"/>
            <a:ext cx="1877663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卡片管理</a:t>
            </a:r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632166" y="6103031"/>
            <a:ext cx="47287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輸入卡的到期日期、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CVC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號碼、密碼等，以取消遺失申請</a:t>
            </a:r>
          </a:p>
        </p:txBody>
      </p:sp>
      <p:sp>
        <p:nvSpPr>
          <p:cNvPr id="49" name="矩形 48"/>
          <p:cNvSpPr/>
          <p:nvPr/>
        </p:nvSpPr>
        <p:spPr>
          <a:xfrm>
            <a:off x="6128797" y="32489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 fontAlgn="base" latinLnBrk="1">
              <a:buFont typeface="Wingdings" panose="05000000000000000000" pitchFamily="2" charset="2"/>
              <a:buChar char="Ø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後付費運輸功能需要大約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個工作日才能使用</a:t>
            </a:r>
          </a:p>
        </p:txBody>
      </p:sp>
    </p:spTree>
    <p:extLst>
      <p:ext uri="{BB962C8B-B14F-4D97-AF65-F5344CB8AC3E}">
        <p14:creationId xmlns:p14="http://schemas.microsoft.com/office/powerpoint/2010/main" val="2405585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90176" cy="6858000"/>
          </a:xfrm>
          <a:prstGeom prst="rect">
            <a:avLst/>
          </a:prstGeom>
        </p:spPr>
      </p:pic>
      <p:pic>
        <p:nvPicPr>
          <p:cNvPr id="3" name="Picture 2" descr="ç¸éåç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9" t="6573" r="13721" b="1221"/>
          <a:stretch/>
        </p:blipFill>
        <p:spPr bwMode="auto">
          <a:xfrm>
            <a:off x="665088" y="518374"/>
            <a:ext cx="2160000" cy="21600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-296618" y="2839783"/>
            <a:ext cx="3886199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1" dirty="0">
                <a:solidFill>
                  <a:srgbClr val="FFE70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公司介紹</a:t>
            </a:r>
            <a:endParaRPr lang="en-US" altLang="zh-TW" sz="2800" b="1" dirty="0">
              <a:solidFill>
                <a:srgbClr val="FFE70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公司創始年：</a:t>
            </a:r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2017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國家：韓國 </a:t>
            </a:r>
            <a:endParaRPr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總資產：</a:t>
            </a:r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兆韓幣 </a:t>
            </a:r>
            <a:endParaRPr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淨營收：</a:t>
            </a:r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3,755</a:t>
            </a: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億韓幣 </a:t>
            </a:r>
            <a:endParaRPr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稅前利潤：</a:t>
            </a:r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-19.8</a:t>
            </a: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億韓幣</a:t>
            </a:r>
          </a:p>
          <a:p>
            <a:pPr lvl="1">
              <a:lnSpc>
                <a:spcPct val="150000"/>
              </a:lnSpc>
            </a:pPr>
            <a:endPara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89581" y="240013"/>
            <a:ext cx="1826141" cy="74052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200" b="1" dirty="0">
                <a:solidFill>
                  <a:srgbClr val="35A67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重要指數</a:t>
            </a:r>
          </a:p>
        </p:txBody>
      </p:sp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id="{06F40114-0E17-4D4F-B37F-A8630CD589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513"/>
          <a:stretch/>
        </p:blipFill>
        <p:spPr>
          <a:xfrm>
            <a:off x="3643160" y="1189802"/>
            <a:ext cx="8548840" cy="429206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6C83174-F450-D64C-AF34-FD16F0B63E2A}"/>
              </a:ext>
            </a:extLst>
          </p:cNvPr>
          <p:cNvSpPr txBox="1"/>
          <p:nvPr/>
        </p:nvSpPr>
        <p:spPr>
          <a:xfrm>
            <a:off x="5263475" y="1928578"/>
            <a:ext cx="3001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Kakao</a:t>
            </a:r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Bank</a:t>
            </a:r>
            <a:r>
              <a:rPr kumimoji="1" lang="zh-CN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顧客感想</a:t>
            </a:r>
            <a:endParaRPr kumimoji="1" lang="zh-TW" altLang="en-US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DF6C3BC-772A-0D4D-90CD-0A6FBAE4F705}"/>
              </a:ext>
            </a:extLst>
          </p:cNvPr>
          <p:cNvSpPr txBox="1"/>
          <p:nvPr/>
        </p:nvSpPr>
        <p:spPr>
          <a:xfrm>
            <a:off x="4541939" y="5065273"/>
            <a:ext cx="1747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願意繼續使用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83%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06D33A6-9BDB-C143-A143-AAB01D48444C}"/>
              </a:ext>
            </a:extLst>
          </p:cNvPr>
          <p:cNvSpPr txBox="1"/>
          <p:nvPr/>
        </p:nvSpPr>
        <p:spPr>
          <a:xfrm>
            <a:off x="9886252" y="5065272"/>
            <a:ext cx="1319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願意推薦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70%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33AFB04-5407-E143-9135-CBAB08D0D3D8}"/>
              </a:ext>
            </a:extLst>
          </p:cNvPr>
          <p:cNvSpPr txBox="1"/>
          <p:nvPr/>
        </p:nvSpPr>
        <p:spPr>
          <a:xfrm>
            <a:off x="7536180" y="5069215"/>
            <a:ext cx="1363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感到滿足</a:t>
            </a:r>
            <a:endParaRPr kumimoji="1"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72%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411663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矩形 2"/>
          <p:cNvSpPr/>
          <p:nvPr/>
        </p:nvSpPr>
        <p:spPr>
          <a:xfrm>
            <a:off x="154343" y="434220"/>
            <a:ext cx="1826141" cy="330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功能分類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119008"/>
              </p:ext>
            </p:extLst>
          </p:nvPr>
        </p:nvGraphicFramePr>
        <p:xfrm>
          <a:off x="756990" y="768439"/>
          <a:ext cx="2040588" cy="57775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0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500" b="1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APP</a:t>
                      </a:r>
                      <a:endParaRPr lang="zh-TW" altLang="en-US" sz="1800" b="1" kern="12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7455">
                <a:tc>
                  <a:txBody>
                    <a:bodyPr/>
                    <a:lstStyle/>
                    <a:p>
                      <a:pPr marL="285750" lvl="0" indent="-285750" rtl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APP</a:t>
                      </a:r>
                      <a:r>
                        <a:rPr lang="zh-TW" altLang="en-US" sz="1800" b="0" kern="12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註冊</a:t>
                      </a:r>
                      <a:r>
                        <a:rPr lang="en-US" altLang="zh-TW" sz="1800" b="0" kern="12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+</a:t>
                      </a:r>
                      <a:r>
                        <a:rPr lang="zh-TW" altLang="en-US" sz="1800" b="0" kern="12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登入</a:t>
                      </a:r>
                      <a:endParaRPr lang="en-US" altLang="zh-TW" sz="1800" b="0" kern="12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285750" lvl="0" indent="-285750" rtl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主畫面介紹</a:t>
                      </a:r>
                      <a:endParaRPr lang="en-US" altLang="zh-TW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 rtl="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zh-TW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My account 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Recommendation</a:t>
                      </a:r>
                      <a:endParaRPr lang="zh-TW" altLang="en-US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Bank Guide</a:t>
                      </a:r>
                      <a:endParaRPr lang="zh-TW" altLang="en-US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All function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8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通知設定</a:t>
                      </a:r>
                      <a:r>
                        <a:rPr lang="en-US" altLang="zh-TW" sz="18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zh-TW" altLang="en-US" sz="18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19771"/>
              </p:ext>
            </p:extLst>
          </p:nvPr>
        </p:nvGraphicFramePr>
        <p:xfrm>
          <a:off x="5254810" y="765015"/>
          <a:ext cx="2040588" cy="5781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0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500" b="1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Card</a:t>
                      </a:r>
                      <a:endParaRPr lang="zh-TW" altLang="en-US" sz="1800" b="1" kern="12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077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8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卡片申請</a:t>
                      </a:r>
                      <a:endParaRPr lang="en-US" altLang="zh-TW" sz="18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8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卡片種類</a:t>
                      </a:r>
                      <a:endParaRPr lang="en-US" altLang="zh-TW" sz="18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8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卡片管理</a:t>
                      </a:r>
                      <a:endParaRPr lang="en-US" altLang="zh-TW" sz="18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國內外交易開關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卡片遺失</a:t>
                      </a:r>
                      <a:r>
                        <a:rPr lang="en-US" altLang="zh-TW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取消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卡片重寄</a:t>
                      </a:r>
                    </a:p>
                    <a:p>
                      <a:endParaRPr lang="zh-TW" altLang="en-US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747519"/>
              </p:ext>
            </p:extLst>
          </p:nvPr>
        </p:nvGraphicFramePr>
        <p:xfrm>
          <a:off x="7462587" y="765015"/>
          <a:ext cx="2040588" cy="5781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0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5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收支</a:t>
                      </a:r>
                      <a:endParaRPr lang="zh-TW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E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0775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存款</a:t>
                      </a: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定期存款</a:t>
                      </a:r>
                      <a:endParaRPr lang="en-US" altLang="zh-TW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零存整付存款</a:t>
                      </a:r>
                      <a:endParaRPr lang="en-US" altLang="zh-TW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節省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endParaRPr lang="en-US" altLang="zh-TW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轉帳</a:t>
                      </a:r>
                      <a:endParaRPr lang="en-US" altLang="zh-TW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國內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國外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提領</a:t>
                      </a:r>
                      <a:endParaRPr lang="en-US" altLang="zh-TW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zh-TW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ATM/</a:t>
                      </a: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超商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無卡提款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交易紀錄</a:t>
                      </a:r>
                      <a:endParaRPr lang="en-US" altLang="zh-TW" sz="18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zh-TW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Hashtag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zh-TW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Memo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728890"/>
              </p:ext>
            </p:extLst>
          </p:nvPr>
        </p:nvGraphicFramePr>
        <p:xfrm>
          <a:off x="3007343" y="765015"/>
          <a:ext cx="2040588" cy="5781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0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300" b="1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帳戶</a:t>
                      </a:r>
                      <a:endParaRPr lang="zh-TW" altLang="en-US" sz="18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077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開戶</a:t>
                      </a:r>
                      <a:r>
                        <a:rPr lang="en-US" altLang="zh-TW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限制</a:t>
                      </a:r>
                      <a:endParaRPr lang="en-US" altLang="zh-TW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Safe</a:t>
                      </a:r>
                      <a:r>
                        <a:rPr lang="zh-TW" altLang="en-US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Box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團體帳戶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247782"/>
              </p:ext>
            </p:extLst>
          </p:nvPr>
        </p:nvGraphicFramePr>
        <p:xfrm>
          <a:off x="9670364" y="765015"/>
          <a:ext cx="2040588" cy="57767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0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74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500" b="1" kern="12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其他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9321">
                <a:tc>
                  <a:txBody>
                    <a:bodyPr/>
                    <a:lstStyle/>
                    <a:p>
                      <a:pPr marL="285750" lvl="0" indent="-285750" rtl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貸款</a:t>
                      </a:r>
                      <a:endParaRPr lang="en-US" altLang="zh-TW" sz="18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 rtl="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緊急貸款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信用貸款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付息貸款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 rtl="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抵押貸款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 rtl="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商業貸款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lvl="0" indent="-285750" rtl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投資</a:t>
                      </a:r>
                    </a:p>
                    <a:p>
                      <a:pPr marL="285750" lvl="0" indent="-285750" rtl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zh-TW" sz="18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95811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ãkakao friend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8287" y="257342"/>
            <a:ext cx="834182" cy="106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ãkakao friend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005" y="257342"/>
            <a:ext cx="863623" cy="106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ãkakao friend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392" y="257342"/>
            <a:ext cx="834182" cy="106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729319"/>
              </p:ext>
            </p:extLst>
          </p:nvPr>
        </p:nvGraphicFramePr>
        <p:xfrm>
          <a:off x="710201" y="1305162"/>
          <a:ext cx="10662650" cy="51908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4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27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27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927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7383"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2000" b="1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項目</a:t>
                      </a:r>
                    </a:p>
                  </a:txBody>
                  <a:tcPr marL="57150" marR="57150" marT="95250" marB="952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2000" b="1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定期存款</a:t>
                      </a:r>
                    </a:p>
                  </a:txBody>
                  <a:tcPr marL="57150" marR="57150" marT="95250" marB="952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2000" b="1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零存整付存款</a:t>
                      </a:r>
                    </a:p>
                  </a:txBody>
                  <a:tcPr marL="57150" marR="57150" marT="95250" marB="952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2000" b="1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節省</a:t>
                      </a: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</a:t>
                      </a:r>
                      <a:r>
                        <a:rPr lang="zh-TW" altLang="en-US" sz="2000" b="1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週</a:t>
                      </a:r>
                    </a:p>
                  </a:txBody>
                  <a:tcPr marL="57150" marR="57150" marT="95250" marB="952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期間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最少</a:t>
                      </a: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6~36</a:t>
                      </a:r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個月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最少</a:t>
                      </a: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1~36</a:t>
                      </a:r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個月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US" altLang="zh-TW" sz="1800" b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</a:t>
                      </a:r>
                      <a:r>
                        <a:rPr lang="zh-TW" altLang="en-US" sz="1800" b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週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付款頻率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一次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每日，每週，每月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zh-TW" altLang="en-US" sz="1800" b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每個星期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金額限定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每月</a:t>
                      </a: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1,000</a:t>
                      </a:r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韓元</a:t>
                      </a:r>
                      <a:endParaRPr lang="en-US" altLang="zh-TW" sz="1800" b="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 fontAlgn="base" latinLnBrk="1"/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~300</a:t>
                      </a:r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萬韓元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每月</a:t>
                      </a: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1,000</a:t>
                      </a:r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韓元</a:t>
                      </a:r>
                      <a:endParaRPr lang="en-US" altLang="zh-TW" sz="1800" b="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 fontAlgn="base" latinLnBrk="1"/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~300</a:t>
                      </a:r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萬韓元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1,000</a:t>
                      </a:r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韓元</a:t>
                      </a: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 2,000</a:t>
                      </a:r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韓元</a:t>
                      </a:r>
                      <a:endParaRPr lang="en-US" altLang="zh-TW" sz="1800" b="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 fontAlgn="base" latinLnBrk="1"/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 3,000</a:t>
                      </a:r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韓元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付款金額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一開始設定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自由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每週增加固定金額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zh-TW" altLang="en-US" sz="1800" b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利率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依期間不同</a:t>
                      </a:r>
                      <a:endParaRPr lang="en-US" altLang="zh-TW" sz="1800" b="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 fontAlgn="base" latinLnBrk="1"/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2.1%~2.6%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每年</a:t>
                      </a: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％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每年</a:t>
                      </a: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1.8</a:t>
                      </a:r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％</a:t>
                      </a:r>
                      <a:endParaRPr lang="en-US" altLang="zh-TW" sz="1800" b="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額外提前利率</a:t>
                      </a:r>
                      <a:endParaRPr lang="en-US" altLang="zh-TW" sz="1800" b="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 fontAlgn="base" latinLnBrk="1"/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（自動轉帳）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US" altLang="zh-TW" sz="1800" b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</a:t>
                      </a:r>
                      <a:r>
                        <a:rPr lang="zh-TW" altLang="en-US" sz="1800" b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％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</a:t>
                      </a:r>
                      <a:r>
                        <a:rPr lang="zh-TW" altLang="en-US" sz="1800" b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％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</a:t>
                      </a:r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％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zh-TW" altLang="en-US" sz="1800" b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額外付款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zh-TW" altLang="en-US" sz="1800" b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緊急撤離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次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次</a:t>
                      </a:r>
                      <a:endParaRPr lang="en-US" altLang="zh-TW" sz="1800" b="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US" sz="1800" b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zh-TW" altLang="en-US" sz="1800" b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到期自動終止</a:t>
                      </a:r>
                      <a:r>
                        <a:rPr lang="en-US" altLang="zh-TW" sz="1800" b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800" b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延期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zh-TW" altLang="en-US" sz="1800" b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終止</a:t>
                      </a:r>
                      <a:r>
                        <a:rPr lang="en-US" altLang="zh-TW" sz="1800" b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800" b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延期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zh-TW" altLang="en-US" sz="1800" b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終止</a:t>
                      </a:r>
                      <a:r>
                        <a:rPr lang="en-US" altLang="zh-TW" sz="1800" b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800" b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延期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終止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154343" y="434220"/>
            <a:ext cx="1005403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收支</a:t>
            </a:r>
          </a:p>
        </p:txBody>
      </p:sp>
      <p:sp>
        <p:nvSpPr>
          <p:cNvPr id="6" name="TextBox 12"/>
          <p:cNvSpPr txBox="1"/>
          <p:nvPr/>
        </p:nvSpPr>
        <p:spPr>
          <a:xfrm>
            <a:off x="1142205" y="257342"/>
            <a:ext cx="1232695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存款</a:t>
            </a:r>
          </a:p>
        </p:txBody>
      </p:sp>
    </p:spTree>
    <p:extLst>
      <p:ext uri="{BB962C8B-B14F-4D97-AF65-F5344CB8AC3E}">
        <p14:creationId xmlns:p14="http://schemas.microsoft.com/office/powerpoint/2010/main" val="28138679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727449" y="996101"/>
            <a:ext cx="8005687" cy="5015016"/>
            <a:chOff x="346449" y="1185812"/>
            <a:chExt cx="8005687" cy="5016484"/>
          </a:xfrm>
        </p:grpSpPr>
        <p:grpSp>
          <p:nvGrpSpPr>
            <p:cNvPr id="11" name="群組 10"/>
            <p:cNvGrpSpPr/>
            <p:nvPr/>
          </p:nvGrpSpPr>
          <p:grpSpPr>
            <a:xfrm>
              <a:off x="346449" y="1185812"/>
              <a:ext cx="8005687" cy="5016484"/>
              <a:chOff x="346449" y="1185812"/>
              <a:chExt cx="8005687" cy="5016484"/>
            </a:xfrm>
          </p:grpSpPr>
          <p:grpSp>
            <p:nvGrpSpPr>
              <p:cNvPr id="15" name="群組 14"/>
              <p:cNvGrpSpPr/>
              <p:nvPr/>
            </p:nvGrpSpPr>
            <p:grpSpPr>
              <a:xfrm>
                <a:off x="346449" y="1185812"/>
                <a:ext cx="8005687" cy="5016484"/>
                <a:chOff x="346449" y="1185812"/>
                <a:chExt cx="8005687" cy="5016484"/>
              </a:xfrm>
            </p:grpSpPr>
            <p:grpSp>
              <p:nvGrpSpPr>
                <p:cNvPr id="19" name="群組 18"/>
                <p:cNvGrpSpPr/>
                <p:nvPr/>
              </p:nvGrpSpPr>
              <p:grpSpPr>
                <a:xfrm>
                  <a:off x="346449" y="1185812"/>
                  <a:ext cx="5320216" cy="5016484"/>
                  <a:chOff x="346449" y="1185812"/>
                  <a:chExt cx="5320216" cy="5016484"/>
                </a:xfrm>
              </p:grpSpPr>
              <p:grpSp>
                <p:nvGrpSpPr>
                  <p:cNvPr id="21" name="群組 20"/>
                  <p:cNvGrpSpPr/>
                  <p:nvPr/>
                </p:nvGrpSpPr>
                <p:grpSpPr>
                  <a:xfrm>
                    <a:off x="346449" y="1185812"/>
                    <a:ext cx="5320216" cy="5016484"/>
                    <a:chOff x="346449" y="1300112"/>
                    <a:chExt cx="5320216" cy="5016484"/>
                  </a:xfrm>
                </p:grpSpPr>
                <p:grpSp>
                  <p:nvGrpSpPr>
                    <p:cNvPr id="24" name="群組 23"/>
                    <p:cNvGrpSpPr/>
                    <p:nvPr/>
                  </p:nvGrpSpPr>
                  <p:grpSpPr>
                    <a:xfrm>
                      <a:off x="346449" y="1300112"/>
                      <a:ext cx="2700000" cy="5016484"/>
                      <a:chOff x="956855" y="718913"/>
                      <a:chExt cx="2700000" cy="5404075"/>
                    </a:xfrm>
                  </p:grpSpPr>
                  <p:grpSp>
                    <p:nvGrpSpPr>
                      <p:cNvPr id="40" name="群組 39"/>
                      <p:cNvGrpSpPr/>
                      <p:nvPr/>
                    </p:nvGrpSpPr>
                    <p:grpSpPr>
                      <a:xfrm>
                        <a:off x="956855" y="718913"/>
                        <a:ext cx="2700000" cy="5404075"/>
                        <a:chOff x="303996" y="765016"/>
                        <a:chExt cx="2700000" cy="5404075"/>
                      </a:xfrm>
                    </p:grpSpPr>
                    <p:grpSp>
                      <p:nvGrpSpPr>
                        <p:cNvPr id="42" name="群組 41"/>
                        <p:cNvGrpSpPr/>
                        <p:nvPr/>
                      </p:nvGrpSpPr>
                      <p:grpSpPr>
                        <a:xfrm>
                          <a:off x="303996" y="765016"/>
                          <a:ext cx="2700000" cy="5404075"/>
                          <a:chOff x="1776885" y="865748"/>
                          <a:chExt cx="2655507" cy="5404075"/>
                        </a:xfrm>
                      </p:grpSpPr>
                      <p:grpSp>
                        <p:nvGrpSpPr>
                          <p:cNvPr id="44" name="群組 43"/>
                          <p:cNvGrpSpPr/>
                          <p:nvPr/>
                        </p:nvGrpSpPr>
                        <p:grpSpPr>
                          <a:xfrm>
                            <a:off x="1776885" y="865748"/>
                            <a:ext cx="2655507" cy="5404075"/>
                            <a:chOff x="190288" y="-191103"/>
                            <a:chExt cx="3283782" cy="6363755"/>
                          </a:xfrm>
                        </p:grpSpPr>
                        <p:grpSp>
                          <p:nvGrpSpPr>
                            <p:cNvPr id="46" name="群組 45"/>
                            <p:cNvGrpSpPr/>
                            <p:nvPr/>
                          </p:nvGrpSpPr>
                          <p:grpSpPr>
                            <a:xfrm>
                              <a:off x="190288" y="-191103"/>
                              <a:ext cx="3283782" cy="6363755"/>
                              <a:chOff x="2903471" y="170656"/>
                              <a:chExt cx="3283782" cy="6363755"/>
                            </a:xfrm>
                          </p:grpSpPr>
                          <p:pic>
                            <p:nvPicPr>
                              <p:cNvPr id="48" name="圖片 47"/>
                              <p:cNvPicPr>
                                <a:picLocks noChangeAspect="1"/>
                              </p:cNvPicPr>
                              <p:nvPr/>
                            </p:nvPicPr>
                            <p:blipFill rotWithShape="1">
                              <a:blip r:embed="rId3"/>
                              <a:srcRect l="51559"/>
                              <a:stretch/>
                            </p:blipFill>
                            <p:spPr>
                              <a:xfrm>
                                <a:off x="2903471" y="170656"/>
                                <a:ext cx="3283782" cy="6363755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  <p:pic>
                            <p:nvPicPr>
                              <p:cNvPr id="49" name="Picture 2" descr="ãrevolut Acceleratorãçåçæå°çµæ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315816" y="1102516"/>
                                <a:ext cx="2547955" cy="4587083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47" name="圖片 46"/>
                            <p:cNvPicPr>
                              <a:picLocks noChangeAspect="1"/>
                            </p:cNvPicPr>
                            <p:nvPr/>
                          </p:nvPicPr>
                          <p:blipFill rotWithShape="1">
                            <a:blip r:embed="rId5"/>
                            <a:srcRect l="6928" t="4531" r="6719" b="7641"/>
                            <a:stretch/>
                          </p:blipFill>
                          <p:spPr>
                            <a:xfrm>
                              <a:off x="606628" y="949550"/>
                              <a:ext cx="2543959" cy="4378289"/>
                            </a:xfrm>
                            <a:prstGeom prst="rect">
                              <a:avLst/>
                            </a:prstGeom>
                          </p:spPr>
                        </p:pic>
                      </p:grpSp>
                      <p:pic>
                        <p:nvPicPr>
                          <p:cNvPr id="45" name="圖片 44"/>
                          <p:cNvPicPr>
                            <a:picLocks/>
                          </p:cNvPicPr>
                          <p:nvPr/>
                        </p:nvPicPr>
                        <p:blipFill rotWithShape="1">
                          <a:blip r:embed="rId6"/>
                          <a:srcRect l="5585" t="4365" r="8478" b="10178"/>
                          <a:stretch/>
                        </p:blipFill>
                        <p:spPr>
                          <a:xfrm>
                            <a:off x="2111600" y="1797425"/>
                            <a:ext cx="2059200" cy="3758621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pic>
                      <p:nvPicPr>
                        <p:cNvPr id="43" name="圖片 42" descr="ãrevolut add contactãçåçæå°çµæ"/>
                        <p:cNvPicPr/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2153" y="1556348"/>
                          <a:ext cx="2116800" cy="38987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grpSp>
                  <p:pic>
                    <p:nvPicPr>
                      <p:cNvPr id="41" name="圖片 40"/>
                      <p:cNvPicPr>
                        <a:picLocks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52394" y="1478053"/>
                        <a:ext cx="2206800" cy="39780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25" name="群組 24"/>
                    <p:cNvGrpSpPr/>
                    <p:nvPr/>
                  </p:nvGrpSpPr>
                  <p:grpSpPr>
                    <a:xfrm>
                      <a:off x="2966665" y="1300112"/>
                      <a:ext cx="2700000" cy="5016484"/>
                      <a:chOff x="3577071" y="718913"/>
                      <a:chExt cx="2700000" cy="5404075"/>
                    </a:xfrm>
                  </p:grpSpPr>
                  <p:grpSp>
                    <p:nvGrpSpPr>
                      <p:cNvPr id="28" name="群組 27"/>
                      <p:cNvGrpSpPr/>
                      <p:nvPr/>
                    </p:nvGrpSpPr>
                    <p:grpSpPr>
                      <a:xfrm>
                        <a:off x="3577071" y="718913"/>
                        <a:ext cx="2700000" cy="5404075"/>
                        <a:chOff x="2993963" y="765015"/>
                        <a:chExt cx="2700000" cy="5404075"/>
                      </a:xfrm>
                    </p:grpSpPr>
                    <p:grpSp>
                      <p:nvGrpSpPr>
                        <p:cNvPr id="30" name="群組 29"/>
                        <p:cNvGrpSpPr/>
                        <p:nvPr/>
                      </p:nvGrpSpPr>
                      <p:grpSpPr>
                        <a:xfrm>
                          <a:off x="2993963" y="765015"/>
                          <a:ext cx="2700000" cy="5404075"/>
                          <a:chOff x="303996" y="765016"/>
                          <a:chExt cx="2700000" cy="5404075"/>
                        </a:xfrm>
                      </p:grpSpPr>
                      <p:grpSp>
                        <p:nvGrpSpPr>
                          <p:cNvPr id="32" name="群組 31"/>
                          <p:cNvGrpSpPr/>
                          <p:nvPr/>
                        </p:nvGrpSpPr>
                        <p:grpSpPr>
                          <a:xfrm>
                            <a:off x="303996" y="765016"/>
                            <a:ext cx="2700000" cy="5404075"/>
                            <a:chOff x="1776885" y="865748"/>
                            <a:chExt cx="2655507" cy="5404075"/>
                          </a:xfrm>
                        </p:grpSpPr>
                        <p:grpSp>
                          <p:nvGrpSpPr>
                            <p:cNvPr id="34" name="群組 33"/>
                            <p:cNvGrpSpPr/>
                            <p:nvPr/>
                          </p:nvGrpSpPr>
                          <p:grpSpPr>
                            <a:xfrm>
                              <a:off x="1776885" y="865748"/>
                              <a:ext cx="2655507" cy="5404075"/>
                              <a:chOff x="190288" y="-191103"/>
                              <a:chExt cx="3283782" cy="6363755"/>
                            </a:xfrm>
                          </p:grpSpPr>
                          <p:grpSp>
                            <p:nvGrpSpPr>
                              <p:cNvPr id="36" name="群組 35"/>
                              <p:cNvGrpSpPr/>
                              <p:nvPr/>
                            </p:nvGrpSpPr>
                            <p:grpSpPr>
                              <a:xfrm>
                                <a:off x="190288" y="-191103"/>
                                <a:ext cx="3283782" cy="6363755"/>
                                <a:chOff x="2903471" y="170656"/>
                                <a:chExt cx="3283782" cy="6363755"/>
                              </a:xfrm>
                            </p:grpSpPr>
                            <p:pic>
                              <p:nvPicPr>
                                <p:cNvPr id="38" name="圖片 37"/>
                                <p:cNvPicPr>
                                  <a:picLocks noChangeAspect="1"/>
                                </p:cNvPicPr>
                                <p:nvPr/>
                              </p:nvPicPr>
                              <p:blipFill rotWithShape="1">
                                <a:blip r:embed="rId3"/>
                                <a:srcRect l="51559"/>
                                <a:stretch/>
                              </p:blipFill>
                              <p:spPr>
                                <a:xfrm>
                                  <a:off x="2903471" y="170656"/>
                                  <a:ext cx="3283782" cy="6363755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  <p:pic>
                              <p:nvPicPr>
                                <p:cNvPr id="39" name="Picture 2" descr="ãrevolut Acceleratorãçåçæå°çµæ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4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3315816" y="1102516"/>
                                  <a:ext cx="2547955" cy="4587083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</p:grpSp>
                          <p:pic>
                            <p:nvPicPr>
                              <p:cNvPr id="37" name="圖片 36"/>
                              <p:cNvPicPr>
                                <a:picLocks noChangeAspect="1"/>
                              </p:cNvPicPr>
                              <p:nvPr/>
                            </p:nvPicPr>
                            <p:blipFill rotWithShape="1">
                              <a:blip r:embed="rId5"/>
                              <a:srcRect l="6928" t="4531" r="6719" b="7641"/>
                              <a:stretch/>
                            </p:blipFill>
                            <p:spPr>
                              <a:xfrm>
                                <a:off x="606628" y="949550"/>
                                <a:ext cx="2543959" cy="4378289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grpSp>
                        <p:pic>
                          <p:nvPicPr>
                            <p:cNvPr id="35" name="圖片 34"/>
                            <p:cNvPicPr>
                              <a:picLocks/>
                            </p:cNvPicPr>
                            <p:nvPr/>
                          </p:nvPicPr>
                          <p:blipFill rotWithShape="1">
                            <a:blip r:embed="rId6"/>
                            <a:srcRect l="5585" t="4365" r="8478" b="10178"/>
                            <a:stretch/>
                          </p:blipFill>
                          <p:spPr>
                            <a:xfrm>
                              <a:off x="2111600" y="1797425"/>
                              <a:ext cx="2059200" cy="3758621"/>
                            </a:xfrm>
                            <a:prstGeom prst="rect">
                              <a:avLst/>
                            </a:prstGeom>
                          </p:spPr>
                        </p:pic>
                      </p:grpSp>
                      <p:pic>
                        <p:nvPicPr>
                          <p:cNvPr id="33" name="圖片 32" descr="ãrevolut add contactãçåçæå°çµæ"/>
                          <p:cNvPicPr/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2153" y="1556348"/>
                            <a:ext cx="2116800" cy="389874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grpSp>
                    <p:pic>
                      <p:nvPicPr>
                        <p:cNvPr id="31" name="圖片 30"/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9"/>
                        <a:srcRect l="11301" t="7765" r="15366" b="14332"/>
                        <a:stretch/>
                      </p:blipFill>
                      <p:spPr>
                        <a:xfrm>
                          <a:off x="3296713" y="1704840"/>
                          <a:ext cx="2142207" cy="3758400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29" name="圖片 28"/>
                      <p:cNvPicPr>
                        <a:picLocks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66873" y="1478053"/>
                        <a:ext cx="2206800" cy="397800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26" name="Picture 2" descr="https://t1.daumcdn.net/cfile/tistory/998580395B7A426A31"/>
                    <p:cNvPicPr>
                      <a:picLocks noChangeArrowheads="1"/>
                    </p:cNvPicPr>
                    <p:nvPr/>
                  </p:nvPicPr>
                  <p:blipFill rotWithShape="1"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4862" t="17648" r="58623" b="9770"/>
                    <a:stretch/>
                  </p:blipFill>
                  <p:spPr bwMode="auto">
                    <a:xfrm>
                      <a:off x="643204" y="1882141"/>
                      <a:ext cx="2204368" cy="375118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7" name="Picture 2" descr="https://t1.daumcdn.net/cfile/tistory/998580395B7A426A31"/>
                    <p:cNvPicPr>
                      <a:picLocks noChangeArrowheads="1"/>
                    </p:cNvPicPr>
                    <p:nvPr/>
                  </p:nvPicPr>
                  <p:blipFill rotWithShape="1"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8635" t="18111" r="14650" b="10107"/>
                    <a:stretch/>
                  </p:blipFill>
                  <p:spPr bwMode="auto">
                    <a:xfrm>
                      <a:off x="3238918" y="1932754"/>
                      <a:ext cx="2203200" cy="37512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2" name="Picture 2" descr="https://t1.daumcdn.net/cfile/tistory/99AB663C5B7A436113"/>
                  <p:cNvPicPr>
                    <a:picLocks noChangeArrowheads="1"/>
                  </p:cNvPicPr>
                  <p:nvPr/>
                </p:nvPicPr>
                <p:blipFill rotWithShape="1"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18" t="17388" r="58431" b="10411"/>
                  <a:stretch/>
                </p:blipFill>
                <p:spPr bwMode="auto">
                  <a:xfrm>
                    <a:off x="632057" y="1825225"/>
                    <a:ext cx="2203200" cy="37512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" name="Picture 2" descr="https://t1.daumcdn.net/cfile/tistory/99AB663C5B7A436113"/>
                  <p:cNvPicPr>
                    <a:picLocks noChangeArrowheads="1"/>
                  </p:cNvPicPr>
                  <p:nvPr/>
                </p:nvPicPr>
                <p:blipFill rotWithShape="1"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8353" t="17388" r="14510" b="10411"/>
                  <a:stretch/>
                </p:blipFill>
                <p:spPr bwMode="auto">
                  <a:xfrm>
                    <a:off x="3262068" y="1825225"/>
                    <a:ext cx="2203200" cy="37512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" name="圖片 19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1559"/>
                <a:stretch/>
              </p:blipFill>
              <p:spPr>
                <a:xfrm>
                  <a:off x="5652136" y="1185812"/>
                  <a:ext cx="2700000" cy="5016484"/>
                </a:xfrm>
                <a:prstGeom prst="rect">
                  <a:avLst/>
                </a:prstGeom>
              </p:spPr>
            </p:pic>
          </p:grpSp>
          <p:pic>
            <p:nvPicPr>
              <p:cNvPr id="16" name="圖片 15"/>
              <p:cNvPicPr>
                <a:picLocks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8907" y="1829496"/>
                <a:ext cx="2226350" cy="3751200"/>
              </a:xfrm>
              <a:prstGeom prst="rect">
                <a:avLst/>
              </a:prstGeom>
            </p:spPr>
          </p:pic>
          <p:pic>
            <p:nvPicPr>
              <p:cNvPr id="17" name="圖片 16"/>
              <p:cNvPicPr>
                <a:picLocks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238917" y="1825225"/>
                <a:ext cx="2224350" cy="3751200"/>
              </a:xfrm>
              <a:prstGeom prst="rect">
                <a:avLst/>
              </a:prstGeom>
            </p:spPr>
          </p:pic>
          <p:pic>
            <p:nvPicPr>
              <p:cNvPr id="18" name="圖片 17"/>
              <p:cNvPicPr>
                <a:picLocks/>
              </p:cNvPicPr>
              <p:nvPr/>
            </p:nvPicPr>
            <p:blipFill rotWithShape="1">
              <a:blip r:embed="rId15"/>
              <a:srcRect l="5146" r="2801" b="1385"/>
              <a:stretch/>
            </p:blipFill>
            <p:spPr>
              <a:xfrm>
                <a:off x="5915321" y="1844275"/>
                <a:ext cx="2288522" cy="3738920"/>
              </a:xfrm>
              <a:prstGeom prst="rect">
                <a:avLst/>
              </a:prstGeom>
            </p:spPr>
          </p:pic>
        </p:grpSp>
        <p:pic>
          <p:nvPicPr>
            <p:cNvPr id="12" name="圖片 11"/>
            <p:cNvPicPr>
              <a:picLocks/>
            </p:cNvPicPr>
            <p:nvPr/>
          </p:nvPicPr>
          <p:blipFill rotWithShape="1">
            <a:blip r:embed="rId16"/>
            <a:srcRect l="12985" r="2919"/>
            <a:stretch/>
          </p:blipFill>
          <p:spPr>
            <a:xfrm>
              <a:off x="608907" y="1774845"/>
              <a:ext cx="2224800" cy="3751200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262068" y="1795871"/>
              <a:ext cx="2224800" cy="3751200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889562" y="1795871"/>
              <a:ext cx="2276317" cy="3751200"/>
            </a:xfrm>
            <a:prstGeom prst="rect">
              <a:avLst/>
            </a:prstGeom>
          </p:spPr>
        </p:pic>
      </p:grpSp>
      <p:sp>
        <p:nvSpPr>
          <p:cNvPr id="5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154343" y="434220"/>
            <a:ext cx="1005403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收支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89908" y="1583652"/>
            <a:ext cx="2257678" cy="380871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612901" y="1606161"/>
            <a:ext cx="2271941" cy="376222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1"/>
          <a:srcRect r="2727"/>
          <a:stretch/>
        </p:blipFill>
        <p:spPr>
          <a:xfrm>
            <a:off x="6233117" y="1585134"/>
            <a:ext cx="2313762" cy="3801021"/>
          </a:xfrm>
          <a:prstGeom prst="rect">
            <a:avLst/>
          </a:prstGeom>
        </p:spPr>
      </p:pic>
      <p:sp>
        <p:nvSpPr>
          <p:cNvPr id="2" name="框架 1"/>
          <p:cNvSpPr/>
          <p:nvPr/>
        </p:nvSpPr>
        <p:spPr>
          <a:xfrm>
            <a:off x="951996" y="4191789"/>
            <a:ext cx="2283393" cy="1231578"/>
          </a:xfrm>
          <a:prstGeom prst="frame">
            <a:avLst>
              <a:gd name="adj1" fmla="val 4035"/>
            </a:avLst>
          </a:prstGeom>
          <a:solidFill>
            <a:srgbClr val="E3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35033" y="2943509"/>
            <a:ext cx="11254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定期存款</a:t>
            </a:r>
          </a:p>
        </p:txBody>
      </p:sp>
      <p:sp>
        <p:nvSpPr>
          <p:cNvPr id="50" name="框架 49"/>
          <p:cNvSpPr/>
          <p:nvPr/>
        </p:nvSpPr>
        <p:spPr>
          <a:xfrm>
            <a:off x="3670083" y="2672166"/>
            <a:ext cx="2148298" cy="616666"/>
          </a:xfrm>
          <a:prstGeom prst="frame">
            <a:avLst>
              <a:gd name="adj1" fmla="val 11215"/>
            </a:avLst>
          </a:prstGeom>
          <a:solidFill>
            <a:srgbClr val="E3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793015" y="2170249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年存款利率</a:t>
            </a:r>
          </a:p>
        </p:txBody>
      </p:sp>
      <p:grpSp>
        <p:nvGrpSpPr>
          <p:cNvPr id="59" name="群組 58"/>
          <p:cNvGrpSpPr/>
          <p:nvPr/>
        </p:nvGrpSpPr>
        <p:grpSpPr>
          <a:xfrm>
            <a:off x="8686683" y="996101"/>
            <a:ext cx="2700000" cy="5015016"/>
            <a:chOff x="8305683" y="1185812"/>
            <a:chExt cx="2700000" cy="5016484"/>
          </a:xfrm>
        </p:grpSpPr>
        <p:pic>
          <p:nvPicPr>
            <p:cNvPr id="58" name="圖片 57"/>
            <p:cNvPicPr>
              <a:picLocks noChangeAspect="1"/>
            </p:cNvPicPr>
            <p:nvPr/>
          </p:nvPicPr>
          <p:blipFill rotWithShape="1">
            <a:blip r:embed="rId3"/>
            <a:srcRect l="51559"/>
            <a:stretch/>
          </p:blipFill>
          <p:spPr>
            <a:xfrm>
              <a:off x="8305683" y="1185812"/>
              <a:ext cx="2700000" cy="5016484"/>
            </a:xfrm>
            <a:prstGeom prst="rect">
              <a:avLst/>
            </a:prstGeom>
          </p:spPr>
        </p:pic>
        <p:grpSp>
          <p:nvGrpSpPr>
            <p:cNvPr id="55" name="群組 54"/>
            <p:cNvGrpSpPr/>
            <p:nvPr/>
          </p:nvGrpSpPr>
          <p:grpSpPr>
            <a:xfrm>
              <a:off x="8600792" y="1767841"/>
              <a:ext cx="2204105" cy="3791357"/>
              <a:chOff x="1317398" y="435428"/>
              <a:chExt cx="2822801" cy="5050972"/>
            </a:xfrm>
          </p:grpSpPr>
          <p:pic>
            <p:nvPicPr>
              <p:cNvPr id="56" name="圖片 55"/>
              <p:cNvPicPr>
                <a:picLocks noChangeAspect="1"/>
              </p:cNvPicPr>
              <p:nvPr/>
            </p:nvPicPr>
            <p:blipFill rotWithShape="1">
              <a:blip r:embed="rId22"/>
              <a:srcRect b="3026"/>
              <a:stretch/>
            </p:blipFill>
            <p:spPr>
              <a:xfrm>
                <a:off x="1317398" y="435428"/>
                <a:ext cx="2808288" cy="4325257"/>
              </a:xfrm>
              <a:prstGeom prst="rect">
                <a:avLst/>
              </a:prstGeom>
            </p:spPr>
          </p:pic>
          <p:pic>
            <p:nvPicPr>
              <p:cNvPr id="57" name="圖片 56"/>
              <p:cNvPicPr>
                <a:picLocks noChangeAspect="1"/>
              </p:cNvPicPr>
              <p:nvPr/>
            </p:nvPicPr>
            <p:blipFill rotWithShape="1">
              <a:blip r:embed="rId23"/>
              <a:srcRect l="1155" t="70642" b="2006"/>
              <a:stretch/>
            </p:blipFill>
            <p:spPr>
              <a:xfrm>
                <a:off x="1317398" y="4334215"/>
                <a:ext cx="2822801" cy="1152185"/>
              </a:xfrm>
              <a:prstGeom prst="rect">
                <a:avLst/>
              </a:prstGeom>
            </p:spPr>
          </p:pic>
        </p:grpSp>
      </p:grpSp>
      <p:sp>
        <p:nvSpPr>
          <p:cNvPr id="53" name="矩形 52"/>
          <p:cNvSpPr/>
          <p:nvPr/>
        </p:nvSpPr>
        <p:spPr>
          <a:xfrm>
            <a:off x="6468162" y="2881953"/>
            <a:ext cx="29263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存款期限：從</a:t>
            </a:r>
            <a:r>
              <a:rPr lang="en-US" altLang="zh-TW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個月到</a:t>
            </a:r>
            <a:r>
              <a:rPr lang="en-US" altLang="zh-TW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36</a:t>
            </a:r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個月 </a:t>
            </a:r>
          </a:p>
        </p:txBody>
      </p:sp>
      <p:sp>
        <p:nvSpPr>
          <p:cNvPr id="60" name="框架 59"/>
          <p:cNvSpPr/>
          <p:nvPr/>
        </p:nvSpPr>
        <p:spPr>
          <a:xfrm>
            <a:off x="10493642" y="4465049"/>
            <a:ext cx="845181" cy="668603"/>
          </a:xfrm>
          <a:prstGeom prst="frame">
            <a:avLst>
              <a:gd name="adj1" fmla="val 9733"/>
            </a:avLst>
          </a:prstGeom>
          <a:solidFill>
            <a:srgbClr val="E3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9524180" y="6011117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可額外付款</a:t>
            </a:r>
          </a:p>
        </p:txBody>
      </p:sp>
      <p:sp>
        <p:nvSpPr>
          <p:cNvPr id="51" name="矩形 50"/>
          <p:cNvSpPr/>
          <p:nvPr/>
        </p:nvSpPr>
        <p:spPr>
          <a:xfrm>
            <a:off x="4316665" y="5701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dirty="0"/>
          </a:p>
        </p:txBody>
      </p:sp>
      <p:sp>
        <p:nvSpPr>
          <p:cNvPr id="64" name="TextBox 12"/>
          <p:cNvSpPr txBox="1"/>
          <p:nvPr/>
        </p:nvSpPr>
        <p:spPr>
          <a:xfrm>
            <a:off x="1142205" y="257342"/>
            <a:ext cx="1232695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存款</a:t>
            </a:r>
          </a:p>
        </p:txBody>
      </p:sp>
      <p:grpSp>
        <p:nvGrpSpPr>
          <p:cNvPr id="54" name="群組 53"/>
          <p:cNvGrpSpPr/>
          <p:nvPr/>
        </p:nvGrpSpPr>
        <p:grpSpPr>
          <a:xfrm>
            <a:off x="7931329" y="422668"/>
            <a:ext cx="4019770" cy="650594"/>
            <a:chOff x="7902118" y="472340"/>
            <a:chExt cx="4019770" cy="650594"/>
          </a:xfrm>
        </p:grpSpPr>
        <p:sp>
          <p:nvSpPr>
            <p:cNvPr id="62" name="矩形 61"/>
            <p:cNvSpPr/>
            <p:nvPr/>
          </p:nvSpPr>
          <p:spPr>
            <a:xfrm>
              <a:off x="8505568" y="626769"/>
              <a:ext cx="34163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允許緊急提款最多兩次而不終止</a:t>
              </a:r>
            </a:p>
          </p:txBody>
        </p:sp>
        <p:pic>
          <p:nvPicPr>
            <p:cNvPr id="63" name="圖片 62"/>
            <p:cNvPicPr>
              <a:picLocks noChangeAspect="1"/>
            </p:cNvPicPr>
            <p:nvPr/>
          </p:nvPicPr>
          <p:blipFill rotWithShape="1">
            <a:blip r:embed="rId2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8450" t="32174" r="71233" b="18831"/>
            <a:stretch/>
          </p:blipFill>
          <p:spPr>
            <a:xfrm>
              <a:off x="7902118" y="472340"/>
              <a:ext cx="603450" cy="650594"/>
            </a:xfrm>
            <a:prstGeom prst="rect">
              <a:avLst/>
            </a:prstGeom>
          </p:spPr>
        </p:pic>
      </p:grpSp>
      <p:sp>
        <p:nvSpPr>
          <p:cNvPr id="65" name="矩形 64"/>
          <p:cNvSpPr/>
          <p:nvPr/>
        </p:nvSpPr>
        <p:spPr>
          <a:xfrm>
            <a:off x="2368404" y="263272"/>
            <a:ext cx="13917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─定期存款</a:t>
            </a:r>
          </a:p>
        </p:txBody>
      </p:sp>
      <p:sp>
        <p:nvSpPr>
          <p:cNvPr id="66" name="框架 65"/>
          <p:cNvSpPr/>
          <p:nvPr/>
        </p:nvSpPr>
        <p:spPr>
          <a:xfrm>
            <a:off x="10714324" y="1670923"/>
            <a:ext cx="460241" cy="322977"/>
          </a:xfrm>
          <a:prstGeom prst="frame">
            <a:avLst>
              <a:gd name="adj1" fmla="val 9733"/>
            </a:avLst>
          </a:prstGeom>
          <a:solidFill>
            <a:srgbClr val="E3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4235487" y="3476593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零存整付儲蓄</a:t>
            </a:r>
          </a:p>
        </p:txBody>
      </p:sp>
    </p:spTree>
    <p:extLst>
      <p:ext uri="{BB962C8B-B14F-4D97-AF65-F5344CB8AC3E}">
        <p14:creationId xmlns:p14="http://schemas.microsoft.com/office/powerpoint/2010/main" val="31655824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879849" y="982932"/>
            <a:ext cx="8005687" cy="5016484"/>
            <a:chOff x="346449" y="1185812"/>
            <a:chExt cx="8005687" cy="5016484"/>
          </a:xfrm>
        </p:grpSpPr>
        <p:grpSp>
          <p:nvGrpSpPr>
            <p:cNvPr id="8" name="群組 7"/>
            <p:cNvGrpSpPr/>
            <p:nvPr/>
          </p:nvGrpSpPr>
          <p:grpSpPr>
            <a:xfrm>
              <a:off x="346449" y="1185812"/>
              <a:ext cx="8005687" cy="5016484"/>
              <a:chOff x="346449" y="1185812"/>
              <a:chExt cx="8005687" cy="5016484"/>
            </a:xfrm>
          </p:grpSpPr>
          <p:grpSp>
            <p:nvGrpSpPr>
              <p:cNvPr id="12" name="群組 11"/>
              <p:cNvGrpSpPr/>
              <p:nvPr/>
            </p:nvGrpSpPr>
            <p:grpSpPr>
              <a:xfrm>
                <a:off x="346449" y="1185812"/>
                <a:ext cx="8005687" cy="5016484"/>
                <a:chOff x="346449" y="1185812"/>
                <a:chExt cx="8005687" cy="5016484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346449" y="1185812"/>
                  <a:ext cx="5320216" cy="5016484"/>
                  <a:chOff x="346449" y="1185812"/>
                  <a:chExt cx="5320216" cy="5016484"/>
                </a:xfrm>
              </p:grpSpPr>
              <p:grpSp>
                <p:nvGrpSpPr>
                  <p:cNvPr id="18" name="群組 17"/>
                  <p:cNvGrpSpPr/>
                  <p:nvPr/>
                </p:nvGrpSpPr>
                <p:grpSpPr>
                  <a:xfrm>
                    <a:off x="346449" y="1185812"/>
                    <a:ext cx="5320216" cy="5016484"/>
                    <a:chOff x="346449" y="1300112"/>
                    <a:chExt cx="5320216" cy="5016484"/>
                  </a:xfrm>
                </p:grpSpPr>
                <p:grpSp>
                  <p:nvGrpSpPr>
                    <p:cNvPr id="21" name="群組 20"/>
                    <p:cNvGrpSpPr/>
                    <p:nvPr/>
                  </p:nvGrpSpPr>
                  <p:grpSpPr>
                    <a:xfrm>
                      <a:off x="346449" y="1300112"/>
                      <a:ext cx="2700000" cy="5016484"/>
                      <a:chOff x="956855" y="718913"/>
                      <a:chExt cx="2700000" cy="5404075"/>
                    </a:xfrm>
                  </p:grpSpPr>
                  <p:grpSp>
                    <p:nvGrpSpPr>
                      <p:cNvPr id="37" name="群組 36"/>
                      <p:cNvGrpSpPr/>
                      <p:nvPr/>
                    </p:nvGrpSpPr>
                    <p:grpSpPr>
                      <a:xfrm>
                        <a:off x="956855" y="718913"/>
                        <a:ext cx="2700000" cy="5404075"/>
                        <a:chOff x="303996" y="765016"/>
                        <a:chExt cx="2700000" cy="5404075"/>
                      </a:xfrm>
                    </p:grpSpPr>
                    <p:grpSp>
                      <p:nvGrpSpPr>
                        <p:cNvPr id="39" name="群組 38"/>
                        <p:cNvGrpSpPr/>
                        <p:nvPr/>
                      </p:nvGrpSpPr>
                      <p:grpSpPr>
                        <a:xfrm>
                          <a:off x="303996" y="765016"/>
                          <a:ext cx="2700000" cy="5404075"/>
                          <a:chOff x="1776885" y="865748"/>
                          <a:chExt cx="2655507" cy="5404075"/>
                        </a:xfrm>
                      </p:grpSpPr>
                      <p:grpSp>
                        <p:nvGrpSpPr>
                          <p:cNvPr id="41" name="群組 40"/>
                          <p:cNvGrpSpPr/>
                          <p:nvPr/>
                        </p:nvGrpSpPr>
                        <p:grpSpPr>
                          <a:xfrm>
                            <a:off x="1776885" y="865748"/>
                            <a:ext cx="2655507" cy="5404075"/>
                            <a:chOff x="190288" y="-191103"/>
                            <a:chExt cx="3283782" cy="6363755"/>
                          </a:xfrm>
                        </p:grpSpPr>
                        <p:grpSp>
                          <p:nvGrpSpPr>
                            <p:cNvPr id="43" name="群組 42"/>
                            <p:cNvGrpSpPr/>
                            <p:nvPr/>
                          </p:nvGrpSpPr>
                          <p:grpSpPr>
                            <a:xfrm>
                              <a:off x="190288" y="-191103"/>
                              <a:ext cx="3283782" cy="6363755"/>
                              <a:chOff x="2903471" y="170656"/>
                              <a:chExt cx="3283782" cy="6363755"/>
                            </a:xfrm>
                          </p:grpSpPr>
                          <p:pic>
                            <p:nvPicPr>
                              <p:cNvPr id="45" name="圖片 44"/>
                              <p:cNvPicPr>
                                <a:picLocks noChangeAspect="1"/>
                              </p:cNvPicPr>
                              <p:nvPr/>
                            </p:nvPicPr>
                            <p:blipFill rotWithShape="1">
                              <a:blip r:embed="rId2"/>
                              <a:srcRect l="51559"/>
                              <a:stretch/>
                            </p:blipFill>
                            <p:spPr>
                              <a:xfrm>
                                <a:off x="2903471" y="170656"/>
                                <a:ext cx="3283782" cy="6363755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  <p:pic>
                            <p:nvPicPr>
                              <p:cNvPr id="46" name="Picture 2" descr="ãrevolut Acceleratorãçåçæå°çµæ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315816" y="1102516"/>
                                <a:ext cx="2547955" cy="4587083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44" name="圖片 43"/>
                            <p:cNvPicPr>
                              <a:picLocks noChangeAspect="1"/>
                            </p:cNvPicPr>
                            <p:nvPr/>
                          </p:nvPicPr>
                          <p:blipFill rotWithShape="1">
                            <a:blip r:embed="rId4"/>
                            <a:srcRect l="6928" t="4531" r="6719" b="7641"/>
                            <a:stretch/>
                          </p:blipFill>
                          <p:spPr>
                            <a:xfrm>
                              <a:off x="606628" y="949550"/>
                              <a:ext cx="2543959" cy="4378289"/>
                            </a:xfrm>
                            <a:prstGeom prst="rect">
                              <a:avLst/>
                            </a:prstGeom>
                          </p:spPr>
                        </p:pic>
                      </p:grpSp>
                      <p:pic>
                        <p:nvPicPr>
                          <p:cNvPr id="42" name="圖片 41"/>
                          <p:cNvPicPr>
                            <a:picLocks/>
                          </p:cNvPicPr>
                          <p:nvPr/>
                        </p:nvPicPr>
                        <p:blipFill rotWithShape="1">
                          <a:blip r:embed="rId5"/>
                          <a:srcRect l="5585" t="4365" r="8478" b="10178"/>
                          <a:stretch/>
                        </p:blipFill>
                        <p:spPr>
                          <a:xfrm>
                            <a:off x="2111600" y="1797425"/>
                            <a:ext cx="2059200" cy="3758621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pic>
                      <p:nvPicPr>
                        <p:cNvPr id="40" name="圖片 39" descr="ãrevolut add contactãçåçæå°çµæ"/>
                        <p:cNvPicPr/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2153" y="1556348"/>
                          <a:ext cx="2116800" cy="38987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grpSp>
                  <p:pic>
                    <p:nvPicPr>
                      <p:cNvPr id="38" name="圖片 37"/>
                      <p:cNvPicPr>
                        <a:picLocks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52394" y="1478053"/>
                        <a:ext cx="2206800" cy="39780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22" name="群組 21"/>
                    <p:cNvGrpSpPr/>
                    <p:nvPr/>
                  </p:nvGrpSpPr>
                  <p:grpSpPr>
                    <a:xfrm>
                      <a:off x="2966665" y="1300112"/>
                      <a:ext cx="2700000" cy="5016484"/>
                      <a:chOff x="3577071" y="718913"/>
                      <a:chExt cx="2700000" cy="5404075"/>
                    </a:xfrm>
                  </p:grpSpPr>
                  <p:grpSp>
                    <p:nvGrpSpPr>
                      <p:cNvPr id="25" name="群組 24"/>
                      <p:cNvGrpSpPr/>
                      <p:nvPr/>
                    </p:nvGrpSpPr>
                    <p:grpSpPr>
                      <a:xfrm>
                        <a:off x="3577071" y="718913"/>
                        <a:ext cx="2700000" cy="5404075"/>
                        <a:chOff x="2993963" y="765015"/>
                        <a:chExt cx="2700000" cy="5404075"/>
                      </a:xfrm>
                    </p:grpSpPr>
                    <p:grpSp>
                      <p:nvGrpSpPr>
                        <p:cNvPr id="27" name="群組 26"/>
                        <p:cNvGrpSpPr/>
                        <p:nvPr/>
                      </p:nvGrpSpPr>
                      <p:grpSpPr>
                        <a:xfrm>
                          <a:off x="2993963" y="765015"/>
                          <a:ext cx="2700000" cy="5404075"/>
                          <a:chOff x="303996" y="765016"/>
                          <a:chExt cx="2700000" cy="5404075"/>
                        </a:xfrm>
                      </p:grpSpPr>
                      <p:grpSp>
                        <p:nvGrpSpPr>
                          <p:cNvPr id="29" name="群組 28"/>
                          <p:cNvGrpSpPr/>
                          <p:nvPr/>
                        </p:nvGrpSpPr>
                        <p:grpSpPr>
                          <a:xfrm>
                            <a:off x="303996" y="765016"/>
                            <a:ext cx="2700000" cy="5404075"/>
                            <a:chOff x="1776885" y="865748"/>
                            <a:chExt cx="2655507" cy="5404075"/>
                          </a:xfrm>
                        </p:grpSpPr>
                        <p:grpSp>
                          <p:nvGrpSpPr>
                            <p:cNvPr id="31" name="群組 30"/>
                            <p:cNvGrpSpPr/>
                            <p:nvPr/>
                          </p:nvGrpSpPr>
                          <p:grpSpPr>
                            <a:xfrm>
                              <a:off x="1776885" y="865748"/>
                              <a:ext cx="2655507" cy="5404075"/>
                              <a:chOff x="190288" y="-191103"/>
                              <a:chExt cx="3283782" cy="6363755"/>
                            </a:xfrm>
                          </p:grpSpPr>
                          <p:grpSp>
                            <p:nvGrpSpPr>
                              <p:cNvPr id="33" name="群組 32"/>
                              <p:cNvGrpSpPr/>
                              <p:nvPr/>
                            </p:nvGrpSpPr>
                            <p:grpSpPr>
                              <a:xfrm>
                                <a:off x="190288" y="-191103"/>
                                <a:ext cx="3283782" cy="6363755"/>
                                <a:chOff x="2903471" y="170656"/>
                                <a:chExt cx="3283782" cy="6363755"/>
                              </a:xfrm>
                            </p:grpSpPr>
                            <p:pic>
                              <p:nvPicPr>
                                <p:cNvPr id="35" name="圖片 34"/>
                                <p:cNvPicPr>
                                  <a:picLocks noChangeAspect="1"/>
                                </p:cNvPicPr>
                                <p:nvPr/>
                              </p:nvPicPr>
                              <p:blipFill rotWithShape="1">
                                <a:blip r:embed="rId2"/>
                                <a:srcRect l="51559"/>
                                <a:stretch/>
                              </p:blipFill>
                              <p:spPr>
                                <a:xfrm>
                                  <a:off x="2903471" y="170656"/>
                                  <a:ext cx="3283782" cy="6363755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  <p:pic>
                              <p:nvPicPr>
                                <p:cNvPr id="36" name="Picture 2" descr="ãrevolut Acceleratorãçåçæå°çµæ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3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3315816" y="1102516"/>
                                  <a:ext cx="2547955" cy="4587083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</p:grpSp>
                          <p:pic>
                            <p:nvPicPr>
                              <p:cNvPr id="34" name="圖片 33"/>
                              <p:cNvPicPr>
                                <a:picLocks noChangeAspect="1"/>
                              </p:cNvPicPr>
                              <p:nvPr/>
                            </p:nvPicPr>
                            <p:blipFill rotWithShape="1">
                              <a:blip r:embed="rId4"/>
                              <a:srcRect l="6928" t="4531" r="6719" b="7641"/>
                              <a:stretch/>
                            </p:blipFill>
                            <p:spPr>
                              <a:xfrm>
                                <a:off x="606628" y="949550"/>
                                <a:ext cx="2543959" cy="4378289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grpSp>
                        <p:pic>
                          <p:nvPicPr>
                            <p:cNvPr id="32" name="圖片 31"/>
                            <p:cNvPicPr>
                              <a:picLocks/>
                            </p:cNvPicPr>
                            <p:nvPr/>
                          </p:nvPicPr>
                          <p:blipFill rotWithShape="1">
                            <a:blip r:embed="rId5"/>
                            <a:srcRect l="5585" t="4365" r="8478" b="10178"/>
                            <a:stretch/>
                          </p:blipFill>
                          <p:spPr>
                            <a:xfrm>
                              <a:off x="2111600" y="1797425"/>
                              <a:ext cx="2059200" cy="3758621"/>
                            </a:xfrm>
                            <a:prstGeom prst="rect">
                              <a:avLst/>
                            </a:prstGeom>
                          </p:spPr>
                        </p:pic>
                      </p:grpSp>
                      <p:pic>
                        <p:nvPicPr>
                          <p:cNvPr id="30" name="圖片 29" descr="ãrevolut add contactãçåçæå°çµæ"/>
                          <p:cNvPicPr/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2153" y="1556348"/>
                            <a:ext cx="2116800" cy="389874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grpSp>
                    <p:pic>
                      <p:nvPicPr>
                        <p:cNvPr id="28" name="圖片 27"/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8"/>
                        <a:srcRect l="11301" t="7765" r="15366" b="14332"/>
                        <a:stretch/>
                      </p:blipFill>
                      <p:spPr>
                        <a:xfrm>
                          <a:off x="3296713" y="1704840"/>
                          <a:ext cx="2142207" cy="3758400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26" name="圖片 25"/>
                      <p:cNvPicPr>
                        <a:picLocks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66873" y="1478053"/>
                        <a:ext cx="2206800" cy="397800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23" name="Picture 2" descr="https://t1.daumcdn.net/cfile/tistory/998580395B7A426A31"/>
                    <p:cNvPicPr>
                      <a:picLocks noChangeArrowheads="1"/>
                    </p:cNvPicPr>
                    <p:nvPr/>
                  </p:nvPicPr>
                  <p:blipFill rotWithShape="1"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4862" t="17648" r="58623" b="9770"/>
                    <a:stretch/>
                  </p:blipFill>
                  <p:spPr bwMode="auto">
                    <a:xfrm>
                      <a:off x="643204" y="1882141"/>
                      <a:ext cx="2204368" cy="375118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4" name="Picture 2" descr="https://t1.daumcdn.net/cfile/tistory/998580395B7A426A31"/>
                    <p:cNvPicPr>
                      <a:picLocks noChangeArrowheads="1"/>
                    </p:cNvPicPr>
                    <p:nvPr/>
                  </p:nvPicPr>
                  <p:blipFill rotWithShape="1"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8635" t="18111" r="14650" b="10107"/>
                    <a:stretch/>
                  </p:blipFill>
                  <p:spPr bwMode="auto">
                    <a:xfrm>
                      <a:off x="3238918" y="1932754"/>
                      <a:ext cx="2203200" cy="37512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19" name="Picture 2" descr="https://t1.daumcdn.net/cfile/tistory/99AB663C5B7A436113"/>
                  <p:cNvPicPr>
                    <a:picLocks noChangeArrowheads="1"/>
                  </p:cNvPicPr>
                  <p:nvPr/>
                </p:nvPicPr>
                <p:blipFill rotWithShape="1"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18" t="17388" r="58431" b="10411"/>
                  <a:stretch/>
                </p:blipFill>
                <p:spPr bwMode="auto">
                  <a:xfrm>
                    <a:off x="632057" y="1825225"/>
                    <a:ext cx="2203200" cy="37512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" name="Picture 2" descr="https://t1.daumcdn.net/cfile/tistory/99AB663C5B7A436113"/>
                  <p:cNvPicPr>
                    <a:picLocks noChangeArrowheads="1"/>
                  </p:cNvPicPr>
                  <p:nvPr/>
                </p:nvPicPr>
                <p:blipFill rotWithShape="1"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8353" t="17388" r="14510" b="10411"/>
                  <a:stretch/>
                </p:blipFill>
                <p:spPr bwMode="auto">
                  <a:xfrm>
                    <a:off x="3262068" y="1825225"/>
                    <a:ext cx="2203200" cy="37512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7" name="圖片 16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51559"/>
                <a:stretch/>
              </p:blipFill>
              <p:spPr>
                <a:xfrm>
                  <a:off x="5652136" y="1185812"/>
                  <a:ext cx="2700000" cy="5016484"/>
                </a:xfrm>
                <a:prstGeom prst="rect">
                  <a:avLst/>
                </a:prstGeom>
              </p:spPr>
            </p:pic>
          </p:grpSp>
          <p:pic>
            <p:nvPicPr>
              <p:cNvPr id="13" name="圖片 12"/>
              <p:cNvPicPr>
                <a:picLocks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8907" y="1829496"/>
                <a:ext cx="2226350" cy="3751200"/>
              </a:xfrm>
              <a:prstGeom prst="rect">
                <a:avLst/>
              </a:prstGeom>
            </p:spPr>
          </p:pic>
          <p:pic>
            <p:nvPicPr>
              <p:cNvPr id="14" name="圖片 13"/>
              <p:cNvPicPr>
                <a:picLocks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38917" y="1825225"/>
                <a:ext cx="2224350" cy="3751200"/>
              </a:xfrm>
              <a:prstGeom prst="rect">
                <a:avLst/>
              </a:prstGeom>
            </p:spPr>
          </p:pic>
          <p:pic>
            <p:nvPicPr>
              <p:cNvPr id="15" name="圖片 14"/>
              <p:cNvPicPr>
                <a:picLocks/>
              </p:cNvPicPr>
              <p:nvPr/>
            </p:nvPicPr>
            <p:blipFill rotWithShape="1">
              <a:blip r:embed="rId14"/>
              <a:srcRect l="5146" r="2801" b="1385"/>
              <a:stretch/>
            </p:blipFill>
            <p:spPr>
              <a:xfrm>
                <a:off x="5915321" y="1844275"/>
                <a:ext cx="2288522" cy="3738920"/>
              </a:xfrm>
              <a:prstGeom prst="rect">
                <a:avLst/>
              </a:prstGeom>
            </p:spPr>
          </p:pic>
        </p:grpSp>
        <p:pic>
          <p:nvPicPr>
            <p:cNvPr id="9" name="圖片 8"/>
            <p:cNvPicPr>
              <a:picLocks/>
            </p:cNvPicPr>
            <p:nvPr/>
          </p:nvPicPr>
          <p:blipFill rotWithShape="1">
            <a:blip r:embed="rId15"/>
            <a:srcRect l="12985" r="2919"/>
            <a:stretch/>
          </p:blipFill>
          <p:spPr>
            <a:xfrm>
              <a:off x="608907" y="1774845"/>
              <a:ext cx="2224800" cy="3751200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262068" y="1795871"/>
              <a:ext cx="2224800" cy="3751200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889562" y="1795871"/>
              <a:ext cx="2276317" cy="3751200"/>
            </a:xfrm>
            <a:prstGeom prst="rect">
              <a:avLst/>
            </a:prstGeom>
          </p:spPr>
        </p:pic>
      </p:grpSp>
      <p:pic>
        <p:nvPicPr>
          <p:cNvPr id="47" name="圖片 4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16908" y="1421881"/>
            <a:ext cx="2257678" cy="3809832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765301" y="1592991"/>
            <a:ext cx="2271941" cy="3763327"/>
          </a:xfrm>
          <a:prstGeom prst="rect">
            <a:avLst/>
          </a:prstGeom>
        </p:spPr>
      </p:pic>
      <p:sp>
        <p:nvSpPr>
          <p:cNvPr id="49" name="框架 48"/>
          <p:cNvSpPr/>
          <p:nvPr/>
        </p:nvSpPr>
        <p:spPr>
          <a:xfrm>
            <a:off x="1116908" y="4018492"/>
            <a:ext cx="2283393" cy="1231578"/>
          </a:xfrm>
          <a:prstGeom prst="frame">
            <a:avLst>
              <a:gd name="adj1" fmla="val 4035"/>
            </a:avLst>
          </a:prstGeom>
          <a:solidFill>
            <a:srgbClr val="E3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487433" y="2930340"/>
            <a:ext cx="11254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定期存款</a:t>
            </a:r>
          </a:p>
        </p:txBody>
      </p:sp>
      <p:sp>
        <p:nvSpPr>
          <p:cNvPr id="51" name="矩形 50"/>
          <p:cNvSpPr/>
          <p:nvPr/>
        </p:nvSpPr>
        <p:spPr>
          <a:xfrm>
            <a:off x="4235487" y="3476593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零存整付儲蓄</a:t>
            </a:r>
          </a:p>
        </p:txBody>
      </p:sp>
      <p:sp>
        <p:nvSpPr>
          <p:cNvPr id="52" name="框架 51"/>
          <p:cNvSpPr/>
          <p:nvPr/>
        </p:nvSpPr>
        <p:spPr>
          <a:xfrm>
            <a:off x="3826995" y="3189013"/>
            <a:ext cx="2148298" cy="617864"/>
          </a:xfrm>
          <a:prstGeom prst="frame">
            <a:avLst>
              <a:gd name="adj1" fmla="val 6061"/>
            </a:avLst>
          </a:prstGeom>
          <a:solidFill>
            <a:srgbClr val="E3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53" name="圖片 5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10084" y="1592990"/>
            <a:ext cx="2289196" cy="3817207"/>
          </a:xfrm>
          <a:prstGeom prst="rect">
            <a:avLst/>
          </a:prstGeom>
        </p:spPr>
      </p:pic>
      <p:pic>
        <p:nvPicPr>
          <p:cNvPr id="55" name="圖片 54"/>
          <p:cNvPicPr>
            <a:picLocks noChangeAspect="1"/>
          </p:cNvPicPr>
          <p:nvPr/>
        </p:nvPicPr>
        <p:blipFill rotWithShape="1">
          <a:blip r:embed="rId2"/>
          <a:srcRect l="51559"/>
          <a:stretch/>
        </p:blipFill>
        <p:spPr>
          <a:xfrm>
            <a:off x="8828127" y="1017241"/>
            <a:ext cx="2700000" cy="5016484"/>
          </a:xfrm>
          <a:prstGeom prst="rect">
            <a:avLst/>
          </a:prstGeom>
        </p:spPr>
      </p:pic>
      <p:pic>
        <p:nvPicPr>
          <p:cNvPr id="54" name="圖片 5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097805" y="1717508"/>
            <a:ext cx="2213116" cy="3681621"/>
          </a:xfrm>
          <a:prstGeom prst="rect">
            <a:avLst/>
          </a:prstGeom>
        </p:spPr>
      </p:pic>
      <p:sp>
        <p:nvSpPr>
          <p:cNvPr id="56" name="矩形 55"/>
          <p:cNvSpPr/>
          <p:nvPr/>
        </p:nvSpPr>
        <p:spPr>
          <a:xfrm>
            <a:off x="154343" y="434220"/>
            <a:ext cx="1005403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收支</a:t>
            </a:r>
          </a:p>
        </p:txBody>
      </p:sp>
      <p:sp>
        <p:nvSpPr>
          <p:cNvPr id="57" name="TextBox 12"/>
          <p:cNvSpPr txBox="1"/>
          <p:nvPr/>
        </p:nvSpPr>
        <p:spPr>
          <a:xfrm>
            <a:off x="1142205" y="257342"/>
            <a:ext cx="1232695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存款</a:t>
            </a:r>
          </a:p>
        </p:txBody>
      </p:sp>
      <p:sp>
        <p:nvSpPr>
          <p:cNvPr id="58" name="矩形 57"/>
          <p:cNvSpPr/>
          <p:nvPr/>
        </p:nvSpPr>
        <p:spPr>
          <a:xfrm>
            <a:off x="2368404" y="263272"/>
            <a:ext cx="19046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─零存整付存款</a:t>
            </a:r>
          </a:p>
        </p:txBody>
      </p:sp>
      <p:sp>
        <p:nvSpPr>
          <p:cNvPr id="59" name="矩形 58"/>
          <p:cNvSpPr/>
          <p:nvPr/>
        </p:nvSpPr>
        <p:spPr>
          <a:xfrm>
            <a:off x="6083792" y="6024744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選擇支付期限、金額、頻率</a:t>
            </a:r>
          </a:p>
        </p:txBody>
      </p:sp>
      <p:sp>
        <p:nvSpPr>
          <p:cNvPr id="60" name="框架 59"/>
          <p:cNvSpPr/>
          <p:nvPr/>
        </p:nvSpPr>
        <p:spPr>
          <a:xfrm>
            <a:off x="9468073" y="4314730"/>
            <a:ext cx="1420108" cy="617864"/>
          </a:xfrm>
          <a:prstGeom prst="frame">
            <a:avLst>
              <a:gd name="adj1" fmla="val 6061"/>
            </a:avLst>
          </a:prstGeom>
          <a:solidFill>
            <a:srgbClr val="E3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753498" y="1550948"/>
            <a:ext cx="29263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個月到</a:t>
            </a:r>
            <a:r>
              <a:rPr lang="en-US" altLang="zh-TW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36</a:t>
            </a:r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個月 </a:t>
            </a:r>
          </a:p>
        </p:txBody>
      </p:sp>
      <p:sp>
        <p:nvSpPr>
          <p:cNvPr id="62" name="矩形 61"/>
          <p:cNvSpPr/>
          <p:nvPr/>
        </p:nvSpPr>
        <p:spPr>
          <a:xfrm>
            <a:off x="6160397" y="2149103"/>
            <a:ext cx="29263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每個月</a:t>
            </a:r>
            <a:r>
              <a:rPr lang="en-US" altLang="zh-TW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1000-300</a:t>
            </a:r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萬韓元</a:t>
            </a:r>
          </a:p>
        </p:txBody>
      </p:sp>
      <p:sp>
        <p:nvSpPr>
          <p:cNvPr id="63" name="矩形 62"/>
          <p:cNvSpPr/>
          <p:nvPr/>
        </p:nvSpPr>
        <p:spPr>
          <a:xfrm>
            <a:off x="10275757" y="4966903"/>
            <a:ext cx="16753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每秒鐘金額變動</a:t>
            </a:r>
          </a:p>
        </p:txBody>
      </p:sp>
      <p:sp>
        <p:nvSpPr>
          <p:cNvPr id="64" name="矩形 63"/>
          <p:cNvSpPr/>
          <p:nvPr/>
        </p:nvSpPr>
        <p:spPr>
          <a:xfrm>
            <a:off x="6755450" y="2636474"/>
            <a:ext cx="29263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設定自動轉帳多</a:t>
            </a:r>
            <a:r>
              <a:rPr lang="en-US" altLang="zh-TW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0.2%</a:t>
            </a:r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利率</a:t>
            </a:r>
          </a:p>
        </p:txBody>
      </p:sp>
      <p:grpSp>
        <p:nvGrpSpPr>
          <p:cNvPr id="65" name="群組 64"/>
          <p:cNvGrpSpPr/>
          <p:nvPr/>
        </p:nvGrpSpPr>
        <p:grpSpPr>
          <a:xfrm>
            <a:off x="7931329" y="422668"/>
            <a:ext cx="4019770" cy="650594"/>
            <a:chOff x="7902118" y="472340"/>
            <a:chExt cx="4019770" cy="650594"/>
          </a:xfrm>
        </p:grpSpPr>
        <p:sp>
          <p:nvSpPr>
            <p:cNvPr id="66" name="矩形 65"/>
            <p:cNvSpPr/>
            <p:nvPr/>
          </p:nvSpPr>
          <p:spPr>
            <a:xfrm>
              <a:off x="8505568" y="626769"/>
              <a:ext cx="34163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允許緊急提款最多兩次而不終止</a:t>
              </a:r>
            </a:p>
          </p:txBody>
        </p:sp>
        <p:pic>
          <p:nvPicPr>
            <p:cNvPr id="67" name="圖片 66"/>
            <p:cNvPicPr>
              <a:picLocks noChangeAspect="1"/>
            </p:cNvPicPr>
            <p:nvPr/>
          </p:nvPicPr>
          <p:blipFill rotWithShape="1">
            <a:blip r:embed="rId2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8450" t="32174" r="71233" b="18831"/>
            <a:stretch/>
          </p:blipFill>
          <p:spPr>
            <a:xfrm>
              <a:off x="7902118" y="472340"/>
              <a:ext cx="603450" cy="650594"/>
            </a:xfrm>
            <a:prstGeom prst="rect">
              <a:avLst/>
            </a:prstGeom>
          </p:spPr>
        </p:pic>
      </p:grpSp>
      <p:sp>
        <p:nvSpPr>
          <p:cNvPr id="68" name="框架 67"/>
          <p:cNvSpPr/>
          <p:nvPr/>
        </p:nvSpPr>
        <p:spPr>
          <a:xfrm>
            <a:off x="10861753" y="1717508"/>
            <a:ext cx="460241" cy="322977"/>
          </a:xfrm>
          <a:prstGeom prst="frame">
            <a:avLst>
              <a:gd name="adj1" fmla="val 9733"/>
            </a:avLst>
          </a:prstGeom>
          <a:solidFill>
            <a:srgbClr val="E3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8709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44" y="1527661"/>
            <a:ext cx="5680400" cy="437239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041917" y="6052856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節省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26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周活動至今超過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萬人參與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/>
          <a:srcRect t="26156"/>
          <a:stretch/>
        </p:blipFill>
        <p:spPr>
          <a:xfrm>
            <a:off x="6089917" y="1527661"/>
            <a:ext cx="5927911" cy="437239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54343" y="434220"/>
            <a:ext cx="1005403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收支</a:t>
            </a:r>
          </a:p>
        </p:txBody>
      </p:sp>
      <p:sp>
        <p:nvSpPr>
          <p:cNvPr id="14" name="TextBox 12"/>
          <p:cNvSpPr txBox="1"/>
          <p:nvPr/>
        </p:nvSpPr>
        <p:spPr>
          <a:xfrm>
            <a:off x="1142205" y="257342"/>
            <a:ext cx="1232695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存款</a:t>
            </a:r>
          </a:p>
        </p:txBody>
      </p:sp>
      <p:sp>
        <p:nvSpPr>
          <p:cNvPr id="15" name="矩形 14"/>
          <p:cNvSpPr/>
          <p:nvPr/>
        </p:nvSpPr>
        <p:spPr>
          <a:xfrm>
            <a:off x="2368404" y="263272"/>
            <a:ext cx="14334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─節省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26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</a:t>
            </a:r>
          </a:p>
        </p:txBody>
      </p:sp>
      <p:grpSp>
        <p:nvGrpSpPr>
          <p:cNvPr id="3" name="群組 2"/>
          <p:cNvGrpSpPr/>
          <p:nvPr/>
        </p:nvGrpSpPr>
        <p:grpSpPr>
          <a:xfrm>
            <a:off x="4216252" y="121758"/>
            <a:ext cx="6159648" cy="1071388"/>
            <a:chOff x="5092552" y="65618"/>
            <a:chExt cx="6159648" cy="1071388"/>
          </a:xfrm>
        </p:grpSpPr>
        <p:sp>
          <p:nvSpPr>
            <p:cNvPr id="7" name="矩形 6"/>
            <p:cNvSpPr/>
            <p:nvPr/>
          </p:nvSpPr>
          <p:spPr>
            <a:xfrm>
              <a:off x="5932019" y="177897"/>
              <a:ext cx="5320181" cy="959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設定每星期存入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1000~3000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韓元，每周成功完成挑戰時，都能收到一個可愛的</a:t>
              </a:r>
              <a:r>
                <a:rPr lang="en-US" altLang="zh-TW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Kakao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Friend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角色</a:t>
              </a:r>
            </a:p>
          </p:txBody>
        </p:sp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092552" y="65618"/>
              <a:ext cx="909649" cy="909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4796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94135" y="6084515"/>
            <a:ext cx="26800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選擇“節省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26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周”</a:t>
            </a:r>
          </a:p>
        </p:txBody>
      </p:sp>
      <p:grpSp>
        <p:nvGrpSpPr>
          <p:cNvPr id="8" name="群組 7"/>
          <p:cNvGrpSpPr/>
          <p:nvPr/>
        </p:nvGrpSpPr>
        <p:grpSpPr>
          <a:xfrm>
            <a:off x="956855" y="718913"/>
            <a:ext cx="2700000" cy="5404075"/>
            <a:chOff x="956855" y="718913"/>
            <a:chExt cx="2700000" cy="5404075"/>
          </a:xfrm>
        </p:grpSpPr>
        <p:grpSp>
          <p:nvGrpSpPr>
            <p:cNvPr id="13" name="群組 12"/>
            <p:cNvGrpSpPr/>
            <p:nvPr/>
          </p:nvGrpSpPr>
          <p:grpSpPr>
            <a:xfrm>
              <a:off x="956855" y="718913"/>
              <a:ext cx="2700000" cy="5404075"/>
              <a:chOff x="956855" y="718913"/>
              <a:chExt cx="2700000" cy="5404075"/>
            </a:xfrm>
          </p:grpSpPr>
          <p:grpSp>
            <p:nvGrpSpPr>
              <p:cNvPr id="14" name="群組 13"/>
              <p:cNvGrpSpPr/>
              <p:nvPr/>
            </p:nvGrpSpPr>
            <p:grpSpPr>
              <a:xfrm>
                <a:off x="956855" y="718913"/>
                <a:ext cx="2700000" cy="5404075"/>
                <a:chOff x="303996" y="765016"/>
                <a:chExt cx="2700000" cy="540407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303996" y="765016"/>
                  <a:ext cx="2700000" cy="5404075"/>
                  <a:chOff x="1776885" y="865748"/>
                  <a:chExt cx="2655507" cy="5404075"/>
                </a:xfrm>
              </p:grpSpPr>
              <p:grpSp>
                <p:nvGrpSpPr>
                  <p:cNvPr id="18" name="群組 17"/>
                  <p:cNvGrpSpPr/>
                  <p:nvPr/>
                </p:nvGrpSpPr>
                <p:grpSpPr>
                  <a:xfrm>
                    <a:off x="1776885" y="865748"/>
                    <a:ext cx="2655507" cy="5404075"/>
                    <a:chOff x="190288" y="-191103"/>
                    <a:chExt cx="3283782" cy="6363755"/>
                  </a:xfrm>
                </p:grpSpPr>
                <p:grpSp>
                  <p:nvGrpSpPr>
                    <p:cNvPr id="20" name="群組 19"/>
                    <p:cNvGrpSpPr/>
                    <p:nvPr/>
                  </p:nvGrpSpPr>
                  <p:grpSpPr>
                    <a:xfrm>
                      <a:off x="190288" y="-191103"/>
                      <a:ext cx="3283782" cy="6363755"/>
                      <a:chOff x="2903471" y="170656"/>
                      <a:chExt cx="3283782" cy="6363755"/>
                    </a:xfrm>
                  </p:grpSpPr>
                  <p:pic>
                    <p:nvPicPr>
                      <p:cNvPr id="22" name="圖片 21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2"/>
                      <a:srcRect l="51559"/>
                      <a:stretch/>
                    </p:blipFill>
                    <p:spPr>
                      <a:xfrm>
                        <a:off x="2903471" y="170656"/>
                        <a:ext cx="3283782" cy="636375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3" name="Picture 2" descr="ãrevolut Acceleratorãçåçæå°çµæ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5816" y="1102516"/>
                        <a:ext cx="2547955" cy="45870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1" name="圖片 20"/>
                    <p:cNvPicPr>
                      <a:picLocks noChangeAspect="1"/>
                    </p:cNvPicPr>
                    <p:nvPr/>
                  </p:nvPicPr>
                  <p:blipFill rotWithShape="1">
                    <a:blip r:embed="rId4"/>
                    <a:srcRect l="6928" t="4531" r="6719" b="7641"/>
                    <a:stretch/>
                  </p:blipFill>
                  <p:spPr>
                    <a:xfrm>
                      <a:off x="606628" y="949550"/>
                      <a:ext cx="2543959" cy="4378289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9" name="圖片 18"/>
                  <p:cNvPicPr>
                    <a:picLocks/>
                  </p:cNvPicPr>
                  <p:nvPr/>
                </p:nvPicPr>
                <p:blipFill rotWithShape="1">
                  <a:blip r:embed="rId5"/>
                  <a:srcRect l="5585" t="4365" r="8478" b="10178"/>
                  <a:stretch/>
                </p:blipFill>
                <p:spPr>
                  <a:xfrm>
                    <a:off x="2111600" y="1797425"/>
                    <a:ext cx="2059200" cy="375862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7" name="圖片 16" descr="ãrevolut add contactãçåçæå°çµæ"/>
                <p:cNvPicPr/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2153" y="1556348"/>
                  <a:ext cx="2116800" cy="389874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5" name="圖片 14"/>
              <p:cNvPicPr>
                <a:picLocks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39987" y="1480148"/>
                <a:ext cx="2206800" cy="3970800"/>
              </a:xfrm>
              <a:prstGeom prst="rect">
                <a:avLst/>
              </a:prstGeom>
            </p:spPr>
          </p:pic>
        </p:grpSp>
        <p:pic>
          <p:nvPicPr>
            <p:cNvPr id="5" name="圖片 4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15960" y="1386950"/>
              <a:ext cx="2268000" cy="4068000"/>
            </a:xfrm>
            <a:prstGeom prst="rect">
              <a:avLst/>
            </a:prstGeom>
          </p:spPr>
        </p:pic>
      </p:grpSp>
      <p:grpSp>
        <p:nvGrpSpPr>
          <p:cNvPr id="9" name="群組 8"/>
          <p:cNvGrpSpPr/>
          <p:nvPr/>
        </p:nvGrpSpPr>
        <p:grpSpPr>
          <a:xfrm>
            <a:off x="3643207" y="685498"/>
            <a:ext cx="7943742" cy="5404075"/>
            <a:chOff x="3643207" y="685498"/>
            <a:chExt cx="7943742" cy="5404075"/>
          </a:xfrm>
        </p:grpSpPr>
        <p:grpSp>
          <p:nvGrpSpPr>
            <p:cNvPr id="24" name="群組 23"/>
            <p:cNvGrpSpPr/>
            <p:nvPr/>
          </p:nvGrpSpPr>
          <p:grpSpPr>
            <a:xfrm>
              <a:off x="3643207" y="685498"/>
              <a:ext cx="7943742" cy="5404075"/>
              <a:chOff x="3714046" y="1009934"/>
              <a:chExt cx="7444968" cy="5066950"/>
            </a:xfrm>
          </p:grpSpPr>
          <p:grpSp>
            <p:nvGrpSpPr>
              <p:cNvPr id="25" name="群組 24"/>
              <p:cNvGrpSpPr/>
              <p:nvPr/>
            </p:nvGrpSpPr>
            <p:grpSpPr>
              <a:xfrm>
                <a:off x="3714046" y="1009934"/>
                <a:ext cx="2489932" cy="5066950"/>
                <a:chOff x="956855" y="718913"/>
                <a:chExt cx="2700000" cy="5404075"/>
              </a:xfrm>
            </p:grpSpPr>
            <p:grpSp>
              <p:nvGrpSpPr>
                <p:cNvPr id="54" name="群組 53"/>
                <p:cNvGrpSpPr/>
                <p:nvPr/>
              </p:nvGrpSpPr>
              <p:grpSpPr>
                <a:xfrm>
                  <a:off x="956855" y="718913"/>
                  <a:ext cx="2700000" cy="5404075"/>
                  <a:chOff x="956855" y="718913"/>
                  <a:chExt cx="2700000" cy="5404075"/>
                </a:xfrm>
              </p:grpSpPr>
              <p:grpSp>
                <p:nvGrpSpPr>
                  <p:cNvPr id="56" name="群組 55"/>
                  <p:cNvGrpSpPr/>
                  <p:nvPr/>
                </p:nvGrpSpPr>
                <p:grpSpPr>
                  <a:xfrm>
                    <a:off x="956855" y="718913"/>
                    <a:ext cx="2700000" cy="5404075"/>
                    <a:chOff x="303996" y="765016"/>
                    <a:chExt cx="2700000" cy="5404075"/>
                  </a:xfrm>
                </p:grpSpPr>
                <p:grpSp>
                  <p:nvGrpSpPr>
                    <p:cNvPr id="58" name="群組 57"/>
                    <p:cNvGrpSpPr/>
                    <p:nvPr/>
                  </p:nvGrpSpPr>
                  <p:grpSpPr>
                    <a:xfrm>
                      <a:off x="303996" y="765016"/>
                      <a:ext cx="2700000" cy="5404075"/>
                      <a:chOff x="1776885" y="865748"/>
                      <a:chExt cx="2655507" cy="5404075"/>
                    </a:xfrm>
                  </p:grpSpPr>
                  <p:grpSp>
                    <p:nvGrpSpPr>
                      <p:cNvPr id="60" name="群組 59"/>
                      <p:cNvGrpSpPr/>
                      <p:nvPr/>
                    </p:nvGrpSpPr>
                    <p:grpSpPr>
                      <a:xfrm>
                        <a:off x="1776885" y="865748"/>
                        <a:ext cx="2655507" cy="5404075"/>
                        <a:chOff x="190288" y="-191103"/>
                        <a:chExt cx="3283782" cy="6363755"/>
                      </a:xfrm>
                    </p:grpSpPr>
                    <p:grpSp>
                      <p:nvGrpSpPr>
                        <p:cNvPr id="62" name="群組 61"/>
                        <p:cNvGrpSpPr/>
                        <p:nvPr/>
                      </p:nvGrpSpPr>
                      <p:grpSpPr>
                        <a:xfrm>
                          <a:off x="190288" y="-191103"/>
                          <a:ext cx="3283782" cy="6363755"/>
                          <a:chOff x="2903471" y="170656"/>
                          <a:chExt cx="3283782" cy="6363755"/>
                        </a:xfrm>
                      </p:grpSpPr>
                      <p:pic>
                        <p:nvPicPr>
                          <p:cNvPr id="64" name="圖片 63"/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2"/>
                          <a:srcRect l="51559"/>
                          <a:stretch/>
                        </p:blipFill>
                        <p:spPr>
                          <a:xfrm>
                            <a:off x="2903471" y="170656"/>
                            <a:ext cx="3283782" cy="6363755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65" name="Picture 2" descr="ãrevolut Acceleratorãçåçæå°çµæ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15816" y="1102516"/>
                            <a:ext cx="2547955" cy="458708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63" name="圖片 62"/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/>
                        <a:srcRect l="6928" t="4531" r="6719" b="7641"/>
                        <a:stretch/>
                      </p:blipFill>
                      <p:spPr>
                        <a:xfrm>
                          <a:off x="606628" y="949550"/>
                          <a:ext cx="2543959" cy="4378289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61" name="圖片 60"/>
                      <p:cNvPicPr>
                        <a:picLocks/>
                      </p:cNvPicPr>
                      <p:nvPr/>
                    </p:nvPicPr>
                    <p:blipFill rotWithShape="1">
                      <a:blip r:embed="rId5"/>
                      <a:srcRect l="5585" t="4365" r="8478" b="10178"/>
                      <a:stretch/>
                    </p:blipFill>
                    <p:spPr>
                      <a:xfrm>
                        <a:off x="2111600" y="1797425"/>
                        <a:ext cx="2059200" cy="3758621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9" name="圖片 58" descr="ãrevolut add contactãçåçæå°çµæ"/>
                    <p:cNvPicPr/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32153" y="1556348"/>
                      <a:ext cx="2116800" cy="389874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pic>
                <p:nvPicPr>
                  <p:cNvPr id="57" name="圖片 56"/>
                  <p:cNvPicPr>
                    <a:picLocks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239987" y="1480148"/>
                    <a:ext cx="2206800" cy="39708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5" name="圖片 54"/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36800" y="1488977"/>
                  <a:ext cx="2206800" cy="3978000"/>
                </a:xfrm>
                <a:prstGeom prst="rect">
                  <a:avLst/>
                </a:prstGeom>
              </p:spPr>
            </p:pic>
          </p:grpSp>
          <p:grpSp>
            <p:nvGrpSpPr>
              <p:cNvPr id="26" name="群組 25"/>
              <p:cNvGrpSpPr/>
              <p:nvPr/>
            </p:nvGrpSpPr>
            <p:grpSpPr>
              <a:xfrm>
                <a:off x="6125478" y="1009934"/>
                <a:ext cx="2563025" cy="5066950"/>
                <a:chOff x="3577071" y="718913"/>
                <a:chExt cx="2700000" cy="5404075"/>
              </a:xfrm>
            </p:grpSpPr>
            <p:grpSp>
              <p:nvGrpSpPr>
                <p:cNvPr id="40" name="群組 39"/>
                <p:cNvGrpSpPr/>
                <p:nvPr/>
              </p:nvGrpSpPr>
              <p:grpSpPr>
                <a:xfrm>
                  <a:off x="3577071" y="718913"/>
                  <a:ext cx="2700000" cy="5404075"/>
                  <a:chOff x="3577071" y="718913"/>
                  <a:chExt cx="2700000" cy="5404075"/>
                </a:xfrm>
              </p:grpSpPr>
              <p:grpSp>
                <p:nvGrpSpPr>
                  <p:cNvPr id="42" name="群組 41"/>
                  <p:cNvGrpSpPr/>
                  <p:nvPr/>
                </p:nvGrpSpPr>
                <p:grpSpPr>
                  <a:xfrm>
                    <a:off x="3577071" y="718913"/>
                    <a:ext cx="2700000" cy="5404075"/>
                    <a:chOff x="2993963" y="765015"/>
                    <a:chExt cx="2700000" cy="5404075"/>
                  </a:xfrm>
                </p:grpSpPr>
                <p:grpSp>
                  <p:nvGrpSpPr>
                    <p:cNvPr id="44" name="群組 43"/>
                    <p:cNvGrpSpPr/>
                    <p:nvPr/>
                  </p:nvGrpSpPr>
                  <p:grpSpPr>
                    <a:xfrm>
                      <a:off x="2993963" y="765015"/>
                      <a:ext cx="2700000" cy="5404075"/>
                      <a:chOff x="303996" y="765016"/>
                      <a:chExt cx="2700000" cy="5404075"/>
                    </a:xfrm>
                  </p:grpSpPr>
                  <p:grpSp>
                    <p:nvGrpSpPr>
                      <p:cNvPr id="46" name="群組 45"/>
                      <p:cNvGrpSpPr/>
                      <p:nvPr/>
                    </p:nvGrpSpPr>
                    <p:grpSpPr>
                      <a:xfrm>
                        <a:off x="303996" y="765016"/>
                        <a:ext cx="2700000" cy="5404075"/>
                        <a:chOff x="1776885" y="865748"/>
                        <a:chExt cx="2655507" cy="5404075"/>
                      </a:xfrm>
                    </p:grpSpPr>
                    <p:grpSp>
                      <p:nvGrpSpPr>
                        <p:cNvPr id="48" name="群組 47"/>
                        <p:cNvGrpSpPr/>
                        <p:nvPr/>
                      </p:nvGrpSpPr>
                      <p:grpSpPr>
                        <a:xfrm>
                          <a:off x="1776885" y="865748"/>
                          <a:ext cx="2655507" cy="5404075"/>
                          <a:chOff x="190288" y="-191103"/>
                          <a:chExt cx="3283782" cy="6363755"/>
                        </a:xfrm>
                      </p:grpSpPr>
                      <p:grpSp>
                        <p:nvGrpSpPr>
                          <p:cNvPr id="50" name="群組 49"/>
                          <p:cNvGrpSpPr/>
                          <p:nvPr/>
                        </p:nvGrpSpPr>
                        <p:grpSpPr>
                          <a:xfrm>
                            <a:off x="190288" y="-191103"/>
                            <a:ext cx="3283782" cy="6363755"/>
                            <a:chOff x="2903471" y="170656"/>
                            <a:chExt cx="3283782" cy="6363755"/>
                          </a:xfrm>
                        </p:grpSpPr>
                        <p:pic>
                          <p:nvPicPr>
                            <p:cNvPr id="52" name="圖片 51"/>
                            <p:cNvPicPr>
                              <a:picLocks noChangeAspect="1"/>
                            </p:cNvPicPr>
                            <p:nvPr/>
                          </p:nvPicPr>
                          <p:blipFill rotWithShape="1">
                            <a:blip r:embed="rId2"/>
                            <a:srcRect l="51559"/>
                            <a:stretch/>
                          </p:blipFill>
                          <p:spPr>
                            <a:xfrm>
                              <a:off x="2903471" y="170656"/>
                              <a:ext cx="3283782" cy="6363755"/>
                            </a:xfrm>
                            <a:prstGeom prst="rect">
                              <a:avLst/>
                            </a:prstGeom>
                          </p:spPr>
                        </p:pic>
                        <p:pic>
                          <p:nvPicPr>
                            <p:cNvPr id="53" name="Picture 2" descr="ãrevolut Acceleratorãçåçæå°çµæ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315816" y="1102516"/>
                              <a:ext cx="2547955" cy="4587083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51" name="圖片 50"/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4"/>
                          <a:srcRect l="6928" t="4531" r="6719" b="7641"/>
                          <a:stretch/>
                        </p:blipFill>
                        <p:spPr>
                          <a:xfrm>
                            <a:off x="606628" y="949550"/>
                            <a:ext cx="2543959" cy="4378289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pic>
                      <p:nvPicPr>
                        <p:cNvPr id="49" name="圖片 48"/>
                        <p:cNvPicPr>
                          <a:picLocks/>
                        </p:cNvPicPr>
                        <p:nvPr/>
                      </p:nvPicPr>
                      <p:blipFill rotWithShape="1">
                        <a:blip r:embed="rId5"/>
                        <a:srcRect l="5585" t="4365" r="8478" b="10178"/>
                        <a:stretch/>
                      </p:blipFill>
                      <p:spPr>
                        <a:xfrm>
                          <a:off x="2111600" y="1797425"/>
                          <a:ext cx="2059200" cy="3758621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47" name="圖片 46" descr="ãrevolut add contactãçåçæå°çµæ"/>
                      <p:cNvPicPr/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153" y="1556348"/>
                        <a:ext cx="2116800" cy="38987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grpSp>
                <p:pic>
                  <p:nvPicPr>
                    <p:cNvPr id="45" name="圖片 44"/>
                    <p:cNvPicPr>
                      <a:picLocks noChangeAspect="1"/>
                    </p:cNvPicPr>
                    <p:nvPr/>
                  </p:nvPicPr>
                  <p:blipFill rotWithShape="1">
                    <a:blip r:embed="rId10"/>
                    <a:srcRect l="11301" t="7765" r="15366" b="14332"/>
                    <a:stretch/>
                  </p:blipFill>
                  <p:spPr>
                    <a:xfrm>
                      <a:off x="3296713" y="1704840"/>
                      <a:ext cx="2142207" cy="375840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43" name="圖片 42"/>
                  <p:cNvPicPr>
                    <a:picLocks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3877458" y="1480148"/>
                    <a:ext cx="2206800" cy="39708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1" name="圖片 40"/>
                <p:cNvPicPr>
                  <a:picLocks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874271" y="1468911"/>
                  <a:ext cx="2206800" cy="3978000"/>
                </a:xfrm>
                <a:prstGeom prst="rect">
                  <a:avLst/>
                </a:prstGeom>
              </p:spPr>
            </p:pic>
          </p:grpSp>
          <p:grpSp>
            <p:nvGrpSpPr>
              <p:cNvPr id="27" name="群組 26"/>
              <p:cNvGrpSpPr/>
              <p:nvPr/>
            </p:nvGrpSpPr>
            <p:grpSpPr>
              <a:xfrm>
                <a:off x="8615410" y="1009934"/>
                <a:ext cx="2543604" cy="5066950"/>
                <a:chOff x="6197287" y="765017"/>
                <a:chExt cx="2700000" cy="5404075"/>
              </a:xfrm>
            </p:grpSpPr>
            <p:grpSp>
              <p:nvGrpSpPr>
                <p:cNvPr id="28" name="群組 27"/>
                <p:cNvGrpSpPr/>
                <p:nvPr/>
              </p:nvGrpSpPr>
              <p:grpSpPr>
                <a:xfrm>
                  <a:off x="6197287" y="765017"/>
                  <a:ext cx="2700000" cy="5404075"/>
                  <a:chOff x="6197287" y="765017"/>
                  <a:chExt cx="2700000" cy="5404075"/>
                </a:xfrm>
              </p:grpSpPr>
              <p:grpSp>
                <p:nvGrpSpPr>
                  <p:cNvPr id="30" name="群組 29"/>
                  <p:cNvGrpSpPr/>
                  <p:nvPr/>
                </p:nvGrpSpPr>
                <p:grpSpPr>
                  <a:xfrm>
                    <a:off x="6197287" y="765017"/>
                    <a:ext cx="2700000" cy="5404075"/>
                    <a:chOff x="2807986" y="327583"/>
                    <a:chExt cx="2700000" cy="5404075"/>
                  </a:xfrm>
                </p:grpSpPr>
                <p:grpSp>
                  <p:nvGrpSpPr>
                    <p:cNvPr id="32" name="群組 31"/>
                    <p:cNvGrpSpPr/>
                    <p:nvPr/>
                  </p:nvGrpSpPr>
                  <p:grpSpPr>
                    <a:xfrm>
                      <a:off x="2807986" y="327583"/>
                      <a:ext cx="2700000" cy="5404075"/>
                      <a:chOff x="1776885" y="865748"/>
                      <a:chExt cx="2655507" cy="5404075"/>
                    </a:xfrm>
                  </p:grpSpPr>
                  <p:grpSp>
                    <p:nvGrpSpPr>
                      <p:cNvPr id="34" name="群組 33"/>
                      <p:cNvGrpSpPr/>
                      <p:nvPr/>
                    </p:nvGrpSpPr>
                    <p:grpSpPr>
                      <a:xfrm>
                        <a:off x="1776885" y="865748"/>
                        <a:ext cx="2655507" cy="5404075"/>
                        <a:chOff x="190288" y="-191103"/>
                        <a:chExt cx="3283782" cy="6363755"/>
                      </a:xfrm>
                    </p:grpSpPr>
                    <p:grpSp>
                      <p:nvGrpSpPr>
                        <p:cNvPr id="36" name="群組 35"/>
                        <p:cNvGrpSpPr/>
                        <p:nvPr/>
                      </p:nvGrpSpPr>
                      <p:grpSpPr>
                        <a:xfrm>
                          <a:off x="190288" y="-191103"/>
                          <a:ext cx="3283782" cy="6363755"/>
                          <a:chOff x="2903471" y="170656"/>
                          <a:chExt cx="3283782" cy="6363755"/>
                        </a:xfrm>
                      </p:grpSpPr>
                      <p:pic>
                        <p:nvPicPr>
                          <p:cNvPr id="38" name="圖片 37"/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2"/>
                          <a:srcRect l="51559"/>
                          <a:stretch/>
                        </p:blipFill>
                        <p:spPr>
                          <a:xfrm>
                            <a:off x="2903471" y="170656"/>
                            <a:ext cx="3283782" cy="6363755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39" name="Picture 2" descr="ãrevolut Acceleratorãçåçæå°çµæ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15816" y="1102516"/>
                            <a:ext cx="2547955" cy="458708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7" name="圖片 36"/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/>
                        <a:srcRect l="6928" t="4531" r="6719" b="7641"/>
                        <a:stretch/>
                      </p:blipFill>
                      <p:spPr>
                        <a:xfrm>
                          <a:off x="606628" y="949550"/>
                          <a:ext cx="2543959" cy="4378289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35" name="圖片 34"/>
                      <p:cNvPicPr>
                        <a:picLocks/>
                      </p:cNvPicPr>
                      <p:nvPr/>
                    </p:nvPicPr>
                    <p:blipFill rotWithShape="1">
                      <a:blip r:embed="rId5"/>
                      <a:srcRect l="5585" t="4365" r="8478" b="10178"/>
                      <a:stretch/>
                    </p:blipFill>
                    <p:spPr>
                      <a:xfrm>
                        <a:off x="2111600" y="1797425"/>
                        <a:ext cx="2059200" cy="3758621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33" name="圖片 32"/>
                    <p:cNvPicPr>
                      <a:picLocks/>
                    </p:cNvPicPr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3149421" y="1253610"/>
                      <a:ext cx="2098800" cy="375840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31" name="圖片 30"/>
                  <p:cNvPicPr>
                    <a:picLocks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6497674" y="1510245"/>
                    <a:ext cx="2206800" cy="39708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9" name="圖片 28"/>
                <p:cNvPicPr>
                  <a:picLocks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480419" y="1503045"/>
                  <a:ext cx="2206800" cy="39780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2" name="圖片 1"/>
            <p:cNvPicPr>
              <a:picLocks/>
            </p:cNvPicPr>
            <p:nvPr/>
          </p:nvPicPr>
          <p:blipFill rotWithShape="1">
            <a:blip r:embed="rId16"/>
            <a:srcRect l="67592" t="2938" r="1791" b="5590"/>
            <a:stretch/>
          </p:blipFill>
          <p:spPr>
            <a:xfrm>
              <a:off x="9120490" y="1353535"/>
              <a:ext cx="2268000" cy="4068000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858160" y="1386950"/>
              <a:ext cx="2268000" cy="4068000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473719" y="1386950"/>
              <a:ext cx="2268000" cy="4068000"/>
            </a:xfrm>
            <a:prstGeom prst="rect">
              <a:avLst/>
            </a:prstGeom>
          </p:spPr>
        </p:pic>
      </p:grpSp>
      <p:sp>
        <p:nvSpPr>
          <p:cNvPr id="11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框架 65"/>
          <p:cNvSpPr/>
          <p:nvPr/>
        </p:nvSpPr>
        <p:spPr>
          <a:xfrm>
            <a:off x="3952194" y="4013200"/>
            <a:ext cx="2072179" cy="355600"/>
          </a:xfrm>
          <a:prstGeom prst="frame">
            <a:avLst/>
          </a:prstGeom>
          <a:solidFill>
            <a:srgbClr val="E3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7" name="框架 66"/>
          <p:cNvSpPr/>
          <p:nvPr/>
        </p:nvSpPr>
        <p:spPr>
          <a:xfrm>
            <a:off x="9077218" y="2973286"/>
            <a:ext cx="2385101" cy="1281214"/>
          </a:xfrm>
          <a:prstGeom prst="frame">
            <a:avLst>
              <a:gd name="adj1" fmla="val 5324"/>
            </a:avLst>
          </a:prstGeom>
          <a:solidFill>
            <a:srgbClr val="E3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3719176" y="6081533"/>
            <a:ext cx="26143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基本利率為每年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1.8%</a:t>
            </a: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設定自動轉帳補助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％</a:t>
            </a:r>
          </a:p>
        </p:txBody>
      </p:sp>
      <p:sp>
        <p:nvSpPr>
          <p:cNvPr id="69" name="矩形 68"/>
          <p:cNvSpPr/>
          <p:nvPr/>
        </p:nvSpPr>
        <p:spPr>
          <a:xfrm>
            <a:off x="154343" y="434220"/>
            <a:ext cx="1005403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收支</a:t>
            </a:r>
          </a:p>
        </p:txBody>
      </p:sp>
      <p:sp>
        <p:nvSpPr>
          <p:cNvPr id="70" name="TextBox 12"/>
          <p:cNvSpPr txBox="1"/>
          <p:nvPr/>
        </p:nvSpPr>
        <p:spPr>
          <a:xfrm>
            <a:off x="1142205" y="257342"/>
            <a:ext cx="1232695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存款</a:t>
            </a:r>
          </a:p>
        </p:txBody>
      </p:sp>
      <p:sp>
        <p:nvSpPr>
          <p:cNvPr id="71" name="矩形 70"/>
          <p:cNvSpPr/>
          <p:nvPr/>
        </p:nvSpPr>
        <p:spPr>
          <a:xfrm>
            <a:off x="2368404" y="263272"/>
            <a:ext cx="19463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─節省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26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周建立</a:t>
            </a:r>
          </a:p>
        </p:txBody>
      </p:sp>
    </p:spTree>
    <p:extLst>
      <p:ext uri="{BB962C8B-B14F-4D97-AF65-F5344CB8AC3E}">
        <p14:creationId xmlns:p14="http://schemas.microsoft.com/office/powerpoint/2010/main" val="34183210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9" name="群組 58"/>
          <p:cNvGrpSpPr/>
          <p:nvPr/>
        </p:nvGrpSpPr>
        <p:grpSpPr>
          <a:xfrm>
            <a:off x="1834751" y="760108"/>
            <a:ext cx="7943742" cy="5404075"/>
            <a:chOff x="1834751" y="760108"/>
            <a:chExt cx="7943742" cy="5404075"/>
          </a:xfrm>
        </p:grpSpPr>
        <p:grpSp>
          <p:nvGrpSpPr>
            <p:cNvPr id="11" name="群組 10"/>
            <p:cNvGrpSpPr/>
            <p:nvPr/>
          </p:nvGrpSpPr>
          <p:grpSpPr>
            <a:xfrm>
              <a:off x="1834751" y="760108"/>
              <a:ext cx="7943742" cy="5404075"/>
              <a:chOff x="3643207" y="685498"/>
              <a:chExt cx="7943742" cy="5404075"/>
            </a:xfrm>
          </p:grpSpPr>
          <p:grpSp>
            <p:nvGrpSpPr>
              <p:cNvPr id="12" name="群組 11"/>
              <p:cNvGrpSpPr/>
              <p:nvPr/>
            </p:nvGrpSpPr>
            <p:grpSpPr>
              <a:xfrm>
                <a:off x="3643207" y="685498"/>
                <a:ext cx="7943742" cy="5404075"/>
                <a:chOff x="3714046" y="1009934"/>
                <a:chExt cx="7444968" cy="5066950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3714046" y="1009934"/>
                  <a:ext cx="2489932" cy="5066950"/>
                  <a:chOff x="956855" y="718913"/>
                  <a:chExt cx="2700000" cy="5404075"/>
                </a:xfrm>
              </p:grpSpPr>
              <p:grpSp>
                <p:nvGrpSpPr>
                  <p:cNvPr id="45" name="群組 44"/>
                  <p:cNvGrpSpPr/>
                  <p:nvPr/>
                </p:nvGrpSpPr>
                <p:grpSpPr>
                  <a:xfrm>
                    <a:off x="956855" y="718913"/>
                    <a:ext cx="2700000" cy="5404075"/>
                    <a:chOff x="956855" y="718913"/>
                    <a:chExt cx="2700000" cy="5404075"/>
                  </a:xfrm>
                </p:grpSpPr>
                <p:grpSp>
                  <p:nvGrpSpPr>
                    <p:cNvPr id="47" name="群組 46"/>
                    <p:cNvGrpSpPr/>
                    <p:nvPr/>
                  </p:nvGrpSpPr>
                  <p:grpSpPr>
                    <a:xfrm>
                      <a:off x="956855" y="718913"/>
                      <a:ext cx="2700000" cy="5404075"/>
                      <a:chOff x="303996" y="765016"/>
                      <a:chExt cx="2700000" cy="5404075"/>
                    </a:xfrm>
                  </p:grpSpPr>
                  <p:grpSp>
                    <p:nvGrpSpPr>
                      <p:cNvPr id="49" name="群組 48"/>
                      <p:cNvGrpSpPr/>
                      <p:nvPr/>
                    </p:nvGrpSpPr>
                    <p:grpSpPr>
                      <a:xfrm>
                        <a:off x="303996" y="765016"/>
                        <a:ext cx="2700000" cy="5404075"/>
                        <a:chOff x="1776885" y="865748"/>
                        <a:chExt cx="2655507" cy="5404075"/>
                      </a:xfrm>
                    </p:grpSpPr>
                    <p:grpSp>
                      <p:nvGrpSpPr>
                        <p:cNvPr id="51" name="群組 50"/>
                        <p:cNvGrpSpPr/>
                        <p:nvPr/>
                      </p:nvGrpSpPr>
                      <p:grpSpPr>
                        <a:xfrm>
                          <a:off x="1776885" y="865748"/>
                          <a:ext cx="2655507" cy="5404075"/>
                          <a:chOff x="190288" y="-191103"/>
                          <a:chExt cx="3283782" cy="6363755"/>
                        </a:xfrm>
                      </p:grpSpPr>
                      <p:grpSp>
                        <p:nvGrpSpPr>
                          <p:cNvPr id="53" name="群組 52"/>
                          <p:cNvGrpSpPr/>
                          <p:nvPr/>
                        </p:nvGrpSpPr>
                        <p:grpSpPr>
                          <a:xfrm>
                            <a:off x="190288" y="-191103"/>
                            <a:ext cx="3283782" cy="6363755"/>
                            <a:chOff x="2903471" y="170656"/>
                            <a:chExt cx="3283782" cy="6363755"/>
                          </a:xfrm>
                        </p:grpSpPr>
                        <p:pic>
                          <p:nvPicPr>
                            <p:cNvPr id="55" name="圖片 54"/>
                            <p:cNvPicPr>
                              <a:picLocks noChangeAspect="1"/>
                            </p:cNvPicPr>
                            <p:nvPr/>
                          </p:nvPicPr>
                          <p:blipFill rotWithShape="1">
                            <a:blip r:embed="rId2"/>
                            <a:srcRect l="51559"/>
                            <a:stretch/>
                          </p:blipFill>
                          <p:spPr>
                            <a:xfrm>
                              <a:off x="2903471" y="170656"/>
                              <a:ext cx="3283782" cy="6363755"/>
                            </a:xfrm>
                            <a:prstGeom prst="rect">
                              <a:avLst/>
                            </a:prstGeom>
                          </p:spPr>
                        </p:pic>
                        <p:pic>
                          <p:nvPicPr>
                            <p:cNvPr id="56" name="Picture 2" descr="ãrevolut Acceleratorãçåçæå°çµæ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315816" y="1102516"/>
                              <a:ext cx="2547955" cy="4587083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54" name="圖片 53"/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4"/>
                          <a:srcRect l="6928" t="4531" r="6719" b="7641"/>
                          <a:stretch/>
                        </p:blipFill>
                        <p:spPr>
                          <a:xfrm>
                            <a:off x="606628" y="949550"/>
                            <a:ext cx="2543959" cy="4378289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pic>
                      <p:nvPicPr>
                        <p:cNvPr id="52" name="圖片 51"/>
                        <p:cNvPicPr>
                          <a:picLocks/>
                        </p:cNvPicPr>
                        <p:nvPr/>
                      </p:nvPicPr>
                      <p:blipFill rotWithShape="1">
                        <a:blip r:embed="rId5"/>
                        <a:srcRect l="5585" t="4365" r="8478" b="10178"/>
                        <a:stretch/>
                      </p:blipFill>
                      <p:spPr>
                        <a:xfrm>
                          <a:off x="2111600" y="1797425"/>
                          <a:ext cx="2059200" cy="3758621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50" name="圖片 49" descr="ãrevolut add contactãçåçæå°çµæ"/>
                      <p:cNvPicPr/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153" y="1556348"/>
                        <a:ext cx="2116800" cy="38987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grpSp>
                <p:pic>
                  <p:nvPicPr>
                    <p:cNvPr id="48" name="圖片 47"/>
                    <p:cNvPicPr>
                      <a:picLocks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1239987" y="1480148"/>
                      <a:ext cx="2206800" cy="397080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46" name="圖片 45"/>
                  <p:cNvPicPr>
                    <a:picLocks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36800" y="1488977"/>
                    <a:ext cx="2206800" cy="3978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7" name="群組 16"/>
                <p:cNvGrpSpPr/>
                <p:nvPr/>
              </p:nvGrpSpPr>
              <p:grpSpPr>
                <a:xfrm>
                  <a:off x="6125478" y="1009934"/>
                  <a:ext cx="2563025" cy="5066950"/>
                  <a:chOff x="3577071" y="718913"/>
                  <a:chExt cx="2700000" cy="5404075"/>
                </a:xfrm>
              </p:grpSpPr>
              <p:grpSp>
                <p:nvGrpSpPr>
                  <p:cNvPr id="31" name="群組 30"/>
                  <p:cNvGrpSpPr/>
                  <p:nvPr/>
                </p:nvGrpSpPr>
                <p:grpSpPr>
                  <a:xfrm>
                    <a:off x="3577071" y="718913"/>
                    <a:ext cx="2700000" cy="5404075"/>
                    <a:chOff x="3577071" y="718913"/>
                    <a:chExt cx="2700000" cy="5404075"/>
                  </a:xfrm>
                </p:grpSpPr>
                <p:grpSp>
                  <p:nvGrpSpPr>
                    <p:cNvPr id="33" name="群組 32"/>
                    <p:cNvGrpSpPr/>
                    <p:nvPr/>
                  </p:nvGrpSpPr>
                  <p:grpSpPr>
                    <a:xfrm>
                      <a:off x="3577071" y="718913"/>
                      <a:ext cx="2700000" cy="5404075"/>
                      <a:chOff x="2993963" y="765015"/>
                      <a:chExt cx="2700000" cy="5404075"/>
                    </a:xfrm>
                  </p:grpSpPr>
                  <p:grpSp>
                    <p:nvGrpSpPr>
                      <p:cNvPr id="35" name="群組 34"/>
                      <p:cNvGrpSpPr/>
                      <p:nvPr/>
                    </p:nvGrpSpPr>
                    <p:grpSpPr>
                      <a:xfrm>
                        <a:off x="2993963" y="765015"/>
                        <a:ext cx="2700000" cy="5404075"/>
                        <a:chOff x="303996" y="765016"/>
                        <a:chExt cx="2700000" cy="5404075"/>
                      </a:xfrm>
                    </p:grpSpPr>
                    <p:grpSp>
                      <p:nvGrpSpPr>
                        <p:cNvPr id="37" name="群組 36"/>
                        <p:cNvGrpSpPr/>
                        <p:nvPr/>
                      </p:nvGrpSpPr>
                      <p:grpSpPr>
                        <a:xfrm>
                          <a:off x="303996" y="765016"/>
                          <a:ext cx="2700000" cy="5404075"/>
                          <a:chOff x="1776885" y="865748"/>
                          <a:chExt cx="2655507" cy="5404075"/>
                        </a:xfrm>
                      </p:grpSpPr>
                      <p:grpSp>
                        <p:nvGrpSpPr>
                          <p:cNvPr id="39" name="群組 38"/>
                          <p:cNvGrpSpPr/>
                          <p:nvPr/>
                        </p:nvGrpSpPr>
                        <p:grpSpPr>
                          <a:xfrm>
                            <a:off x="1776885" y="865748"/>
                            <a:ext cx="2655507" cy="5404075"/>
                            <a:chOff x="190288" y="-191103"/>
                            <a:chExt cx="3283782" cy="6363755"/>
                          </a:xfrm>
                        </p:grpSpPr>
                        <p:grpSp>
                          <p:nvGrpSpPr>
                            <p:cNvPr id="41" name="群組 40"/>
                            <p:cNvGrpSpPr/>
                            <p:nvPr/>
                          </p:nvGrpSpPr>
                          <p:grpSpPr>
                            <a:xfrm>
                              <a:off x="190288" y="-191103"/>
                              <a:ext cx="3283782" cy="6363755"/>
                              <a:chOff x="2903471" y="170656"/>
                              <a:chExt cx="3283782" cy="6363755"/>
                            </a:xfrm>
                          </p:grpSpPr>
                          <p:pic>
                            <p:nvPicPr>
                              <p:cNvPr id="43" name="圖片 42"/>
                              <p:cNvPicPr>
                                <a:picLocks noChangeAspect="1"/>
                              </p:cNvPicPr>
                              <p:nvPr/>
                            </p:nvPicPr>
                            <p:blipFill rotWithShape="1">
                              <a:blip r:embed="rId2"/>
                              <a:srcRect l="51559"/>
                              <a:stretch/>
                            </p:blipFill>
                            <p:spPr>
                              <a:xfrm>
                                <a:off x="2903471" y="170656"/>
                                <a:ext cx="3283782" cy="6363755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  <p:pic>
                            <p:nvPicPr>
                              <p:cNvPr id="44" name="Picture 2" descr="ãrevolut Acceleratorãçåçæå°çµæ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315816" y="1102516"/>
                                <a:ext cx="2547955" cy="4587083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42" name="圖片 41"/>
                            <p:cNvPicPr>
                              <a:picLocks noChangeAspect="1"/>
                            </p:cNvPicPr>
                            <p:nvPr/>
                          </p:nvPicPr>
                          <p:blipFill rotWithShape="1">
                            <a:blip r:embed="rId4"/>
                            <a:srcRect l="6928" t="4531" r="6719" b="7641"/>
                            <a:stretch/>
                          </p:blipFill>
                          <p:spPr>
                            <a:xfrm>
                              <a:off x="606628" y="949550"/>
                              <a:ext cx="2543959" cy="4378289"/>
                            </a:xfrm>
                            <a:prstGeom prst="rect">
                              <a:avLst/>
                            </a:prstGeom>
                          </p:spPr>
                        </p:pic>
                      </p:grpSp>
                      <p:pic>
                        <p:nvPicPr>
                          <p:cNvPr id="40" name="圖片 39"/>
                          <p:cNvPicPr>
                            <a:picLocks/>
                          </p:cNvPicPr>
                          <p:nvPr/>
                        </p:nvPicPr>
                        <p:blipFill rotWithShape="1">
                          <a:blip r:embed="rId5"/>
                          <a:srcRect l="5585" t="4365" r="8478" b="10178"/>
                          <a:stretch/>
                        </p:blipFill>
                        <p:spPr>
                          <a:xfrm>
                            <a:off x="2111600" y="1797425"/>
                            <a:ext cx="2059200" cy="3758621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pic>
                      <p:nvPicPr>
                        <p:cNvPr id="38" name="圖片 37" descr="ãrevolut add contactãçåçæå°çµæ"/>
                        <p:cNvPicPr/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2153" y="1556348"/>
                          <a:ext cx="2116800" cy="38987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grpSp>
                  <p:pic>
                    <p:nvPicPr>
                      <p:cNvPr id="36" name="圖片 35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9"/>
                      <a:srcRect l="11301" t="7765" r="15366" b="14332"/>
                      <a:stretch/>
                    </p:blipFill>
                    <p:spPr>
                      <a:xfrm>
                        <a:off x="3296713" y="1704840"/>
                        <a:ext cx="2142207" cy="375840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34" name="圖片 33"/>
                    <p:cNvPicPr>
                      <a:picLocks/>
                    </p:cNvPicPr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877458" y="1480148"/>
                      <a:ext cx="2206800" cy="397080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32" name="圖片 31"/>
                  <p:cNvPicPr>
                    <a:picLocks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3874271" y="1468911"/>
                    <a:ext cx="2206800" cy="3978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" name="群組 17"/>
                <p:cNvGrpSpPr/>
                <p:nvPr/>
              </p:nvGrpSpPr>
              <p:grpSpPr>
                <a:xfrm>
                  <a:off x="8615410" y="1009934"/>
                  <a:ext cx="2543604" cy="5066950"/>
                  <a:chOff x="6197287" y="765017"/>
                  <a:chExt cx="2700000" cy="5404075"/>
                </a:xfrm>
              </p:grpSpPr>
              <p:grpSp>
                <p:nvGrpSpPr>
                  <p:cNvPr id="19" name="群組 18"/>
                  <p:cNvGrpSpPr/>
                  <p:nvPr/>
                </p:nvGrpSpPr>
                <p:grpSpPr>
                  <a:xfrm>
                    <a:off x="6197287" y="765017"/>
                    <a:ext cx="2700000" cy="5404075"/>
                    <a:chOff x="6197287" y="765017"/>
                    <a:chExt cx="2700000" cy="5404075"/>
                  </a:xfrm>
                </p:grpSpPr>
                <p:grpSp>
                  <p:nvGrpSpPr>
                    <p:cNvPr id="21" name="群組 20"/>
                    <p:cNvGrpSpPr/>
                    <p:nvPr/>
                  </p:nvGrpSpPr>
                  <p:grpSpPr>
                    <a:xfrm>
                      <a:off x="6197287" y="765017"/>
                      <a:ext cx="2700000" cy="5404075"/>
                      <a:chOff x="2807986" y="327583"/>
                      <a:chExt cx="2700000" cy="5404075"/>
                    </a:xfrm>
                  </p:grpSpPr>
                  <p:grpSp>
                    <p:nvGrpSpPr>
                      <p:cNvPr id="23" name="群組 22"/>
                      <p:cNvGrpSpPr/>
                      <p:nvPr/>
                    </p:nvGrpSpPr>
                    <p:grpSpPr>
                      <a:xfrm>
                        <a:off x="2807986" y="327583"/>
                        <a:ext cx="2700000" cy="5404075"/>
                        <a:chOff x="1776885" y="865748"/>
                        <a:chExt cx="2655507" cy="5404075"/>
                      </a:xfrm>
                    </p:grpSpPr>
                    <p:grpSp>
                      <p:nvGrpSpPr>
                        <p:cNvPr id="25" name="群組 24"/>
                        <p:cNvGrpSpPr/>
                        <p:nvPr/>
                      </p:nvGrpSpPr>
                      <p:grpSpPr>
                        <a:xfrm>
                          <a:off x="1776885" y="865748"/>
                          <a:ext cx="2655507" cy="5404075"/>
                          <a:chOff x="190288" y="-191103"/>
                          <a:chExt cx="3283782" cy="6363755"/>
                        </a:xfrm>
                      </p:grpSpPr>
                      <p:grpSp>
                        <p:nvGrpSpPr>
                          <p:cNvPr id="27" name="群組 26"/>
                          <p:cNvGrpSpPr/>
                          <p:nvPr/>
                        </p:nvGrpSpPr>
                        <p:grpSpPr>
                          <a:xfrm>
                            <a:off x="190288" y="-191103"/>
                            <a:ext cx="3283782" cy="6363755"/>
                            <a:chOff x="2903471" y="170656"/>
                            <a:chExt cx="3283782" cy="6363755"/>
                          </a:xfrm>
                        </p:grpSpPr>
                        <p:pic>
                          <p:nvPicPr>
                            <p:cNvPr id="29" name="圖片 28"/>
                            <p:cNvPicPr>
                              <a:picLocks noChangeAspect="1"/>
                            </p:cNvPicPr>
                            <p:nvPr/>
                          </p:nvPicPr>
                          <p:blipFill rotWithShape="1">
                            <a:blip r:embed="rId2"/>
                            <a:srcRect l="51559"/>
                            <a:stretch/>
                          </p:blipFill>
                          <p:spPr>
                            <a:xfrm>
                              <a:off x="2903471" y="170656"/>
                              <a:ext cx="3283782" cy="6363755"/>
                            </a:xfrm>
                            <a:prstGeom prst="rect">
                              <a:avLst/>
                            </a:prstGeom>
                          </p:spPr>
                        </p:pic>
                        <p:pic>
                          <p:nvPicPr>
                            <p:cNvPr id="30" name="Picture 2" descr="ãrevolut Acceleratorãçåçæå°çµæ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315816" y="1102516"/>
                              <a:ext cx="2547955" cy="4587083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28" name="圖片 27"/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4"/>
                          <a:srcRect l="6928" t="4531" r="6719" b="7641"/>
                          <a:stretch/>
                        </p:blipFill>
                        <p:spPr>
                          <a:xfrm>
                            <a:off x="606628" y="949550"/>
                            <a:ext cx="2543959" cy="4378289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pic>
                      <p:nvPicPr>
                        <p:cNvPr id="26" name="圖片 25"/>
                        <p:cNvPicPr>
                          <a:picLocks/>
                        </p:cNvPicPr>
                        <p:nvPr/>
                      </p:nvPicPr>
                      <p:blipFill rotWithShape="1">
                        <a:blip r:embed="rId5"/>
                        <a:srcRect l="5585" t="4365" r="8478" b="10178"/>
                        <a:stretch/>
                      </p:blipFill>
                      <p:spPr>
                        <a:xfrm>
                          <a:off x="2111600" y="1797425"/>
                          <a:ext cx="2059200" cy="3758621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24" name="圖片 23"/>
                      <p:cNvPicPr>
                        <a:picLocks/>
                      </p:cNvPicPr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149421" y="1253610"/>
                        <a:ext cx="2098800" cy="375840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22" name="圖片 21"/>
                    <p:cNvPicPr>
                      <a:picLocks/>
                    </p:cNvPicPr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6497674" y="1510245"/>
                      <a:ext cx="2206800" cy="397080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0" name="圖片 19"/>
                  <p:cNvPicPr>
                    <a:picLocks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6480419" y="1503045"/>
                    <a:ext cx="2206800" cy="397800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3" name="圖片 12"/>
              <p:cNvPicPr>
                <a:picLocks/>
              </p:cNvPicPr>
              <p:nvPr/>
            </p:nvPicPr>
            <p:blipFill rotWithShape="1">
              <a:blip r:embed="rId15"/>
              <a:srcRect l="67592" t="2938" r="1791" b="5590"/>
              <a:stretch/>
            </p:blipFill>
            <p:spPr>
              <a:xfrm>
                <a:off x="9120490" y="1353535"/>
                <a:ext cx="2268000" cy="4068000"/>
              </a:xfrm>
              <a:prstGeom prst="rect">
                <a:avLst/>
              </a:prstGeom>
            </p:spPr>
          </p:pic>
          <p:pic>
            <p:nvPicPr>
              <p:cNvPr id="14" name="圖片 13"/>
              <p:cNvPicPr>
                <a:picLocks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858160" y="1386950"/>
                <a:ext cx="2268000" cy="4068000"/>
              </a:xfrm>
              <a:prstGeom prst="rect">
                <a:avLst/>
              </a:prstGeom>
            </p:spPr>
          </p:pic>
          <p:pic>
            <p:nvPicPr>
              <p:cNvPr id="15" name="圖片 14"/>
              <p:cNvPicPr>
                <a:picLocks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473719" y="1386950"/>
                <a:ext cx="2268000" cy="4068000"/>
              </a:xfrm>
              <a:prstGeom prst="rect">
                <a:avLst/>
              </a:prstGeom>
            </p:spPr>
          </p:pic>
        </p:grpSp>
        <p:pic>
          <p:nvPicPr>
            <p:cNvPr id="3" name="圖片 2"/>
            <p:cNvPicPr>
              <a:picLocks/>
            </p:cNvPicPr>
            <p:nvPr/>
          </p:nvPicPr>
          <p:blipFill rotWithShape="1">
            <a:blip r:embed="rId18"/>
            <a:srcRect l="323" t="3471" r="69189" b="5226"/>
            <a:stretch/>
          </p:blipFill>
          <p:spPr>
            <a:xfrm>
              <a:off x="2032250" y="1581133"/>
              <a:ext cx="2302908" cy="3917591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/>
            </p:cNvPicPr>
            <p:nvPr/>
          </p:nvPicPr>
          <p:blipFill rotWithShape="1">
            <a:blip r:embed="rId18"/>
            <a:srcRect l="34261" t="4854" r="35252" b="4842"/>
            <a:stretch/>
          </p:blipFill>
          <p:spPr>
            <a:xfrm>
              <a:off x="4665261" y="1638300"/>
              <a:ext cx="2268002" cy="3809351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/>
            </p:cNvPicPr>
            <p:nvPr/>
          </p:nvPicPr>
          <p:blipFill rotWithShape="1">
            <a:blip r:embed="rId18"/>
            <a:srcRect l="68321" t="2698" r="1636" b="4332"/>
            <a:stretch/>
          </p:blipFill>
          <p:spPr>
            <a:xfrm>
              <a:off x="7342208" y="1489136"/>
              <a:ext cx="2232000" cy="3996000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629025" y="3993298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選擇挑戰金額</a:t>
            </a:r>
          </a:p>
        </p:txBody>
      </p:sp>
      <p:sp>
        <p:nvSpPr>
          <p:cNvPr id="4" name="矩形 3"/>
          <p:cNvSpPr/>
          <p:nvPr/>
        </p:nvSpPr>
        <p:spPr>
          <a:xfrm>
            <a:off x="7659778" y="3757035"/>
            <a:ext cx="22156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設置要撤銷的帳戶</a:t>
            </a:r>
          </a:p>
        </p:txBody>
      </p:sp>
      <p:sp>
        <p:nvSpPr>
          <p:cNvPr id="9" name="矩形 8"/>
          <p:cNvSpPr/>
          <p:nvPr/>
        </p:nvSpPr>
        <p:spPr>
          <a:xfrm>
            <a:off x="395227" y="5574988"/>
            <a:ext cx="22598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根據資金選擇每週增加的金額</a:t>
            </a:r>
          </a:p>
        </p:txBody>
      </p:sp>
      <p:sp>
        <p:nvSpPr>
          <p:cNvPr id="10" name="矩形 9"/>
          <p:cNvSpPr/>
          <p:nvPr/>
        </p:nvSpPr>
        <p:spPr>
          <a:xfrm>
            <a:off x="4889590" y="3418481"/>
            <a:ext cx="22666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是否在到期時自動取消</a:t>
            </a:r>
            <a:endParaRPr lang="zh-TW" altLang="en-US" sz="1600" dirty="0">
              <a:solidFill>
                <a:srgbClr val="E34A5F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3314045" y="4592752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最後金額</a:t>
            </a:r>
          </a:p>
        </p:txBody>
      </p:sp>
      <p:sp>
        <p:nvSpPr>
          <p:cNvPr id="60" name="矩形 59"/>
          <p:cNvSpPr/>
          <p:nvPr/>
        </p:nvSpPr>
        <p:spPr>
          <a:xfrm>
            <a:off x="154343" y="434220"/>
            <a:ext cx="1005403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收支</a:t>
            </a:r>
          </a:p>
        </p:txBody>
      </p:sp>
      <p:sp>
        <p:nvSpPr>
          <p:cNvPr id="61" name="TextBox 12"/>
          <p:cNvSpPr txBox="1"/>
          <p:nvPr/>
        </p:nvSpPr>
        <p:spPr>
          <a:xfrm>
            <a:off x="1142205" y="257342"/>
            <a:ext cx="1232695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存款</a:t>
            </a:r>
          </a:p>
        </p:txBody>
      </p:sp>
      <p:sp>
        <p:nvSpPr>
          <p:cNvPr id="62" name="矩形 61"/>
          <p:cNvSpPr/>
          <p:nvPr/>
        </p:nvSpPr>
        <p:spPr>
          <a:xfrm>
            <a:off x="2368404" y="263272"/>
            <a:ext cx="19463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─節省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26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周建立</a:t>
            </a:r>
          </a:p>
        </p:txBody>
      </p:sp>
    </p:spTree>
    <p:extLst>
      <p:ext uri="{BB962C8B-B14F-4D97-AF65-F5344CB8AC3E}">
        <p14:creationId xmlns:p14="http://schemas.microsoft.com/office/powerpoint/2010/main" val="35442365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588211" y="6238104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i="0" dirty="0">
                <a:solidFill>
                  <a:srgbClr val="44444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完成訂閱並驗證您的存款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1834751" y="760108"/>
            <a:ext cx="7943742" cy="5404075"/>
            <a:chOff x="1834751" y="760108"/>
            <a:chExt cx="7943742" cy="5404075"/>
          </a:xfrm>
        </p:grpSpPr>
        <p:grpSp>
          <p:nvGrpSpPr>
            <p:cNvPr id="11" name="群組 10"/>
            <p:cNvGrpSpPr/>
            <p:nvPr/>
          </p:nvGrpSpPr>
          <p:grpSpPr>
            <a:xfrm>
              <a:off x="1834751" y="760108"/>
              <a:ext cx="7943742" cy="5404075"/>
              <a:chOff x="1834751" y="760108"/>
              <a:chExt cx="7943742" cy="5404075"/>
            </a:xfrm>
          </p:grpSpPr>
          <p:grpSp>
            <p:nvGrpSpPr>
              <p:cNvPr id="12" name="群組 11"/>
              <p:cNvGrpSpPr/>
              <p:nvPr/>
            </p:nvGrpSpPr>
            <p:grpSpPr>
              <a:xfrm>
                <a:off x="1834751" y="760108"/>
                <a:ext cx="7943742" cy="5404075"/>
                <a:chOff x="3643207" y="685498"/>
                <a:chExt cx="7943742" cy="540407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3643207" y="685498"/>
                  <a:ext cx="7943742" cy="5404075"/>
                  <a:chOff x="3714046" y="1009934"/>
                  <a:chExt cx="7444968" cy="5066950"/>
                </a:xfrm>
              </p:grpSpPr>
              <p:grpSp>
                <p:nvGrpSpPr>
                  <p:cNvPr id="20" name="群組 19"/>
                  <p:cNvGrpSpPr/>
                  <p:nvPr/>
                </p:nvGrpSpPr>
                <p:grpSpPr>
                  <a:xfrm>
                    <a:off x="3714046" y="1009934"/>
                    <a:ext cx="2489932" cy="5066950"/>
                    <a:chOff x="956855" y="718913"/>
                    <a:chExt cx="2700000" cy="5404075"/>
                  </a:xfrm>
                </p:grpSpPr>
                <p:grpSp>
                  <p:nvGrpSpPr>
                    <p:cNvPr id="49" name="群組 48"/>
                    <p:cNvGrpSpPr/>
                    <p:nvPr/>
                  </p:nvGrpSpPr>
                  <p:grpSpPr>
                    <a:xfrm>
                      <a:off x="956855" y="718913"/>
                      <a:ext cx="2700000" cy="5404075"/>
                      <a:chOff x="956855" y="718913"/>
                      <a:chExt cx="2700000" cy="5404075"/>
                    </a:xfrm>
                  </p:grpSpPr>
                  <p:grpSp>
                    <p:nvGrpSpPr>
                      <p:cNvPr id="51" name="群組 50"/>
                      <p:cNvGrpSpPr/>
                      <p:nvPr/>
                    </p:nvGrpSpPr>
                    <p:grpSpPr>
                      <a:xfrm>
                        <a:off x="956855" y="718913"/>
                        <a:ext cx="2700000" cy="5404075"/>
                        <a:chOff x="303996" y="765016"/>
                        <a:chExt cx="2700000" cy="5404075"/>
                      </a:xfrm>
                    </p:grpSpPr>
                    <p:grpSp>
                      <p:nvGrpSpPr>
                        <p:cNvPr id="53" name="群組 52"/>
                        <p:cNvGrpSpPr/>
                        <p:nvPr/>
                      </p:nvGrpSpPr>
                      <p:grpSpPr>
                        <a:xfrm>
                          <a:off x="303996" y="765016"/>
                          <a:ext cx="2700000" cy="5404075"/>
                          <a:chOff x="1776885" y="865748"/>
                          <a:chExt cx="2655507" cy="5404075"/>
                        </a:xfrm>
                      </p:grpSpPr>
                      <p:grpSp>
                        <p:nvGrpSpPr>
                          <p:cNvPr id="55" name="群組 54"/>
                          <p:cNvGrpSpPr/>
                          <p:nvPr/>
                        </p:nvGrpSpPr>
                        <p:grpSpPr>
                          <a:xfrm>
                            <a:off x="1776885" y="865748"/>
                            <a:ext cx="2655507" cy="5404075"/>
                            <a:chOff x="190288" y="-191103"/>
                            <a:chExt cx="3283782" cy="6363755"/>
                          </a:xfrm>
                        </p:grpSpPr>
                        <p:grpSp>
                          <p:nvGrpSpPr>
                            <p:cNvPr id="57" name="群組 56"/>
                            <p:cNvGrpSpPr/>
                            <p:nvPr/>
                          </p:nvGrpSpPr>
                          <p:grpSpPr>
                            <a:xfrm>
                              <a:off x="190288" y="-191103"/>
                              <a:ext cx="3283782" cy="6363755"/>
                              <a:chOff x="2903471" y="170656"/>
                              <a:chExt cx="3283782" cy="6363755"/>
                            </a:xfrm>
                          </p:grpSpPr>
                          <p:pic>
                            <p:nvPicPr>
                              <p:cNvPr id="59" name="圖片 58"/>
                              <p:cNvPicPr>
                                <a:picLocks noChangeAspect="1"/>
                              </p:cNvPicPr>
                              <p:nvPr/>
                            </p:nvPicPr>
                            <p:blipFill rotWithShape="1">
                              <a:blip r:embed="rId2"/>
                              <a:srcRect l="51559"/>
                              <a:stretch/>
                            </p:blipFill>
                            <p:spPr>
                              <a:xfrm>
                                <a:off x="2903471" y="170656"/>
                                <a:ext cx="3283782" cy="6363755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  <p:pic>
                            <p:nvPicPr>
                              <p:cNvPr id="60" name="Picture 2" descr="ãrevolut Acceleratorãçåçæå°çµæ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315816" y="1102516"/>
                                <a:ext cx="2547955" cy="4587083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58" name="圖片 57"/>
                            <p:cNvPicPr>
                              <a:picLocks noChangeAspect="1"/>
                            </p:cNvPicPr>
                            <p:nvPr/>
                          </p:nvPicPr>
                          <p:blipFill rotWithShape="1">
                            <a:blip r:embed="rId4"/>
                            <a:srcRect l="6928" t="4531" r="6719" b="7641"/>
                            <a:stretch/>
                          </p:blipFill>
                          <p:spPr>
                            <a:xfrm>
                              <a:off x="606628" y="949550"/>
                              <a:ext cx="2543959" cy="4378289"/>
                            </a:xfrm>
                            <a:prstGeom prst="rect">
                              <a:avLst/>
                            </a:prstGeom>
                          </p:spPr>
                        </p:pic>
                      </p:grpSp>
                      <p:pic>
                        <p:nvPicPr>
                          <p:cNvPr id="56" name="圖片 55"/>
                          <p:cNvPicPr>
                            <a:picLocks/>
                          </p:cNvPicPr>
                          <p:nvPr/>
                        </p:nvPicPr>
                        <p:blipFill rotWithShape="1">
                          <a:blip r:embed="rId5"/>
                          <a:srcRect l="5585" t="4365" r="8478" b="10178"/>
                          <a:stretch/>
                        </p:blipFill>
                        <p:spPr>
                          <a:xfrm>
                            <a:off x="2111600" y="1797425"/>
                            <a:ext cx="2059200" cy="3758621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pic>
                      <p:nvPicPr>
                        <p:cNvPr id="54" name="圖片 53" descr="ãrevolut add contactãçåçæå°çµæ"/>
                        <p:cNvPicPr/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2153" y="1556348"/>
                          <a:ext cx="2116800" cy="38987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grpSp>
                  <p:pic>
                    <p:nvPicPr>
                      <p:cNvPr id="52" name="圖片 51"/>
                      <p:cNvPicPr>
                        <a:picLocks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39987" y="1480148"/>
                        <a:ext cx="2206800" cy="397080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0" name="圖片 49"/>
                    <p:cNvPicPr>
                      <a:picLocks/>
                    </p:cNvPicPr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1236800" y="1488977"/>
                      <a:ext cx="2206800" cy="397800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1" name="群組 20"/>
                  <p:cNvGrpSpPr/>
                  <p:nvPr/>
                </p:nvGrpSpPr>
                <p:grpSpPr>
                  <a:xfrm>
                    <a:off x="6125478" y="1009934"/>
                    <a:ext cx="2563025" cy="5066950"/>
                    <a:chOff x="3577071" y="718913"/>
                    <a:chExt cx="2700000" cy="5404075"/>
                  </a:xfrm>
                </p:grpSpPr>
                <p:grpSp>
                  <p:nvGrpSpPr>
                    <p:cNvPr id="35" name="群組 34"/>
                    <p:cNvGrpSpPr/>
                    <p:nvPr/>
                  </p:nvGrpSpPr>
                  <p:grpSpPr>
                    <a:xfrm>
                      <a:off x="3577071" y="718913"/>
                      <a:ext cx="2700000" cy="5404075"/>
                      <a:chOff x="3577071" y="718913"/>
                      <a:chExt cx="2700000" cy="5404075"/>
                    </a:xfrm>
                  </p:grpSpPr>
                  <p:grpSp>
                    <p:nvGrpSpPr>
                      <p:cNvPr id="37" name="群組 36"/>
                      <p:cNvGrpSpPr/>
                      <p:nvPr/>
                    </p:nvGrpSpPr>
                    <p:grpSpPr>
                      <a:xfrm>
                        <a:off x="3577071" y="718913"/>
                        <a:ext cx="2700000" cy="5404075"/>
                        <a:chOff x="2993963" y="765015"/>
                        <a:chExt cx="2700000" cy="5404075"/>
                      </a:xfrm>
                    </p:grpSpPr>
                    <p:grpSp>
                      <p:nvGrpSpPr>
                        <p:cNvPr id="39" name="群組 38"/>
                        <p:cNvGrpSpPr/>
                        <p:nvPr/>
                      </p:nvGrpSpPr>
                      <p:grpSpPr>
                        <a:xfrm>
                          <a:off x="2993963" y="765015"/>
                          <a:ext cx="2700000" cy="5404075"/>
                          <a:chOff x="303996" y="765016"/>
                          <a:chExt cx="2700000" cy="5404075"/>
                        </a:xfrm>
                      </p:grpSpPr>
                      <p:grpSp>
                        <p:nvGrpSpPr>
                          <p:cNvPr id="41" name="群組 40"/>
                          <p:cNvGrpSpPr/>
                          <p:nvPr/>
                        </p:nvGrpSpPr>
                        <p:grpSpPr>
                          <a:xfrm>
                            <a:off x="303996" y="765016"/>
                            <a:ext cx="2700000" cy="5404075"/>
                            <a:chOff x="1776885" y="865748"/>
                            <a:chExt cx="2655507" cy="5404075"/>
                          </a:xfrm>
                        </p:grpSpPr>
                        <p:grpSp>
                          <p:nvGrpSpPr>
                            <p:cNvPr id="43" name="群組 42"/>
                            <p:cNvGrpSpPr/>
                            <p:nvPr/>
                          </p:nvGrpSpPr>
                          <p:grpSpPr>
                            <a:xfrm>
                              <a:off x="1776885" y="865748"/>
                              <a:ext cx="2655507" cy="5404075"/>
                              <a:chOff x="190288" y="-191103"/>
                              <a:chExt cx="3283782" cy="6363755"/>
                            </a:xfrm>
                          </p:grpSpPr>
                          <p:grpSp>
                            <p:nvGrpSpPr>
                              <p:cNvPr id="45" name="群組 44"/>
                              <p:cNvGrpSpPr/>
                              <p:nvPr/>
                            </p:nvGrpSpPr>
                            <p:grpSpPr>
                              <a:xfrm>
                                <a:off x="190288" y="-191103"/>
                                <a:ext cx="3283782" cy="6363755"/>
                                <a:chOff x="2903471" y="170656"/>
                                <a:chExt cx="3283782" cy="6363755"/>
                              </a:xfrm>
                            </p:grpSpPr>
                            <p:pic>
                              <p:nvPicPr>
                                <p:cNvPr id="47" name="圖片 46"/>
                                <p:cNvPicPr>
                                  <a:picLocks noChangeAspect="1"/>
                                </p:cNvPicPr>
                                <p:nvPr/>
                              </p:nvPicPr>
                              <p:blipFill rotWithShape="1">
                                <a:blip r:embed="rId2"/>
                                <a:srcRect l="51559"/>
                                <a:stretch/>
                              </p:blipFill>
                              <p:spPr>
                                <a:xfrm>
                                  <a:off x="2903471" y="170656"/>
                                  <a:ext cx="3283782" cy="6363755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  <p:pic>
                              <p:nvPicPr>
                                <p:cNvPr id="48" name="Picture 2" descr="ãrevolut Acceleratorãçåçæå°çµæ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3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3315816" y="1102516"/>
                                  <a:ext cx="2547955" cy="4587083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</p:grpSp>
                          <p:pic>
                            <p:nvPicPr>
                              <p:cNvPr id="46" name="圖片 45"/>
                              <p:cNvPicPr>
                                <a:picLocks noChangeAspect="1"/>
                              </p:cNvPicPr>
                              <p:nvPr/>
                            </p:nvPicPr>
                            <p:blipFill rotWithShape="1">
                              <a:blip r:embed="rId4"/>
                              <a:srcRect l="6928" t="4531" r="6719" b="7641"/>
                              <a:stretch/>
                            </p:blipFill>
                            <p:spPr>
                              <a:xfrm>
                                <a:off x="606628" y="949550"/>
                                <a:ext cx="2543959" cy="4378289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grpSp>
                        <p:pic>
                          <p:nvPicPr>
                            <p:cNvPr id="44" name="圖片 43"/>
                            <p:cNvPicPr>
                              <a:picLocks/>
                            </p:cNvPicPr>
                            <p:nvPr/>
                          </p:nvPicPr>
                          <p:blipFill rotWithShape="1">
                            <a:blip r:embed="rId5"/>
                            <a:srcRect l="5585" t="4365" r="8478" b="10178"/>
                            <a:stretch/>
                          </p:blipFill>
                          <p:spPr>
                            <a:xfrm>
                              <a:off x="2111600" y="1797425"/>
                              <a:ext cx="2059200" cy="3758621"/>
                            </a:xfrm>
                            <a:prstGeom prst="rect">
                              <a:avLst/>
                            </a:prstGeom>
                          </p:spPr>
                        </p:pic>
                      </p:grpSp>
                      <p:pic>
                        <p:nvPicPr>
                          <p:cNvPr id="42" name="圖片 41" descr="ãrevolut add contactãçåçæå°çµæ"/>
                          <p:cNvPicPr/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2153" y="1556348"/>
                            <a:ext cx="2116800" cy="389874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grpSp>
                    <p:pic>
                      <p:nvPicPr>
                        <p:cNvPr id="40" name="圖片 39"/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9"/>
                        <a:srcRect l="11301" t="7765" r="15366" b="14332"/>
                        <a:stretch/>
                      </p:blipFill>
                      <p:spPr>
                        <a:xfrm>
                          <a:off x="3296713" y="1704840"/>
                          <a:ext cx="2142207" cy="3758400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38" name="圖片 37"/>
                      <p:cNvPicPr>
                        <a:picLocks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77458" y="1480148"/>
                        <a:ext cx="2206800" cy="397080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36" name="圖片 35"/>
                    <p:cNvPicPr>
                      <a:picLocks/>
                    </p:cNvPicPr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3874271" y="1468911"/>
                      <a:ext cx="2206800" cy="397800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2" name="群組 21"/>
                  <p:cNvGrpSpPr/>
                  <p:nvPr/>
                </p:nvGrpSpPr>
                <p:grpSpPr>
                  <a:xfrm>
                    <a:off x="8615410" y="1009934"/>
                    <a:ext cx="2543604" cy="5066950"/>
                    <a:chOff x="6197287" y="765017"/>
                    <a:chExt cx="2700000" cy="5404075"/>
                  </a:xfrm>
                </p:grpSpPr>
                <p:grpSp>
                  <p:nvGrpSpPr>
                    <p:cNvPr id="23" name="群組 22"/>
                    <p:cNvGrpSpPr/>
                    <p:nvPr/>
                  </p:nvGrpSpPr>
                  <p:grpSpPr>
                    <a:xfrm>
                      <a:off x="6197287" y="765017"/>
                      <a:ext cx="2700000" cy="5404075"/>
                      <a:chOff x="6197287" y="765017"/>
                      <a:chExt cx="2700000" cy="5404075"/>
                    </a:xfrm>
                  </p:grpSpPr>
                  <p:grpSp>
                    <p:nvGrpSpPr>
                      <p:cNvPr id="25" name="群組 24"/>
                      <p:cNvGrpSpPr/>
                      <p:nvPr/>
                    </p:nvGrpSpPr>
                    <p:grpSpPr>
                      <a:xfrm>
                        <a:off x="6197287" y="765017"/>
                        <a:ext cx="2700000" cy="5404075"/>
                        <a:chOff x="2807986" y="327583"/>
                        <a:chExt cx="2700000" cy="5404075"/>
                      </a:xfrm>
                    </p:grpSpPr>
                    <p:grpSp>
                      <p:nvGrpSpPr>
                        <p:cNvPr id="27" name="群組 26"/>
                        <p:cNvGrpSpPr/>
                        <p:nvPr/>
                      </p:nvGrpSpPr>
                      <p:grpSpPr>
                        <a:xfrm>
                          <a:off x="2807986" y="327583"/>
                          <a:ext cx="2700000" cy="5404075"/>
                          <a:chOff x="1776885" y="865748"/>
                          <a:chExt cx="2655507" cy="5404075"/>
                        </a:xfrm>
                      </p:grpSpPr>
                      <p:grpSp>
                        <p:nvGrpSpPr>
                          <p:cNvPr id="29" name="群組 28"/>
                          <p:cNvGrpSpPr/>
                          <p:nvPr/>
                        </p:nvGrpSpPr>
                        <p:grpSpPr>
                          <a:xfrm>
                            <a:off x="1776885" y="865748"/>
                            <a:ext cx="2655507" cy="5404075"/>
                            <a:chOff x="190288" y="-191103"/>
                            <a:chExt cx="3283782" cy="6363755"/>
                          </a:xfrm>
                        </p:grpSpPr>
                        <p:grpSp>
                          <p:nvGrpSpPr>
                            <p:cNvPr id="31" name="群組 30"/>
                            <p:cNvGrpSpPr/>
                            <p:nvPr/>
                          </p:nvGrpSpPr>
                          <p:grpSpPr>
                            <a:xfrm>
                              <a:off x="190288" y="-191103"/>
                              <a:ext cx="3283782" cy="6363755"/>
                              <a:chOff x="2903471" y="170656"/>
                              <a:chExt cx="3283782" cy="6363755"/>
                            </a:xfrm>
                          </p:grpSpPr>
                          <p:pic>
                            <p:nvPicPr>
                              <p:cNvPr id="33" name="圖片 32"/>
                              <p:cNvPicPr>
                                <a:picLocks noChangeAspect="1"/>
                              </p:cNvPicPr>
                              <p:nvPr/>
                            </p:nvPicPr>
                            <p:blipFill rotWithShape="1">
                              <a:blip r:embed="rId2"/>
                              <a:srcRect l="51559"/>
                              <a:stretch/>
                            </p:blipFill>
                            <p:spPr>
                              <a:xfrm>
                                <a:off x="2903471" y="170656"/>
                                <a:ext cx="3283782" cy="6363755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  <p:pic>
                            <p:nvPicPr>
                              <p:cNvPr id="34" name="Picture 2" descr="ãrevolut Acceleratorãçåçæå°çµæ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315816" y="1102516"/>
                                <a:ext cx="2547955" cy="4587083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32" name="圖片 31"/>
                            <p:cNvPicPr>
                              <a:picLocks noChangeAspect="1"/>
                            </p:cNvPicPr>
                            <p:nvPr/>
                          </p:nvPicPr>
                          <p:blipFill rotWithShape="1">
                            <a:blip r:embed="rId4"/>
                            <a:srcRect l="6928" t="4531" r="6719" b="7641"/>
                            <a:stretch/>
                          </p:blipFill>
                          <p:spPr>
                            <a:xfrm>
                              <a:off x="606628" y="949550"/>
                              <a:ext cx="2543959" cy="4378289"/>
                            </a:xfrm>
                            <a:prstGeom prst="rect">
                              <a:avLst/>
                            </a:prstGeom>
                          </p:spPr>
                        </p:pic>
                      </p:grpSp>
                      <p:pic>
                        <p:nvPicPr>
                          <p:cNvPr id="30" name="圖片 29"/>
                          <p:cNvPicPr>
                            <a:picLocks/>
                          </p:cNvPicPr>
                          <p:nvPr/>
                        </p:nvPicPr>
                        <p:blipFill rotWithShape="1">
                          <a:blip r:embed="rId5"/>
                          <a:srcRect l="5585" t="4365" r="8478" b="10178"/>
                          <a:stretch/>
                        </p:blipFill>
                        <p:spPr>
                          <a:xfrm>
                            <a:off x="2111600" y="1797425"/>
                            <a:ext cx="2059200" cy="3758621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pic>
                      <p:nvPicPr>
                        <p:cNvPr id="28" name="圖片 27"/>
                        <p:cNvPicPr>
                          <a:picLocks/>
                        </p:cNvPicPr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3149421" y="1253610"/>
                          <a:ext cx="2098800" cy="3758400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26" name="圖片 25"/>
                      <p:cNvPicPr>
                        <a:picLocks/>
                      </p:cNvPicPr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497674" y="1510245"/>
                        <a:ext cx="2206800" cy="397080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24" name="圖片 23"/>
                    <p:cNvPicPr>
                      <a:picLocks/>
                    </p:cNvPicPr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6480419" y="1503045"/>
                      <a:ext cx="2206800" cy="3978000"/>
                    </a:xfrm>
                    <a:prstGeom prst="rect">
                      <a:avLst/>
                    </a:prstGeom>
                  </p:spPr>
                </p:pic>
              </p:grpSp>
            </p:grpSp>
            <p:pic>
              <p:nvPicPr>
                <p:cNvPr id="17" name="圖片 16"/>
                <p:cNvPicPr>
                  <a:picLocks/>
                </p:cNvPicPr>
                <p:nvPr/>
              </p:nvPicPr>
              <p:blipFill rotWithShape="1">
                <a:blip r:embed="rId15"/>
                <a:srcRect l="67592" t="2938" r="1791" b="5590"/>
                <a:stretch/>
              </p:blipFill>
              <p:spPr>
                <a:xfrm>
                  <a:off x="9120490" y="1353535"/>
                  <a:ext cx="2268000" cy="4068000"/>
                </a:xfrm>
                <a:prstGeom prst="rect">
                  <a:avLst/>
                </a:prstGeom>
              </p:spPr>
            </p:pic>
            <p:pic>
              <p:nvPicPr>
                <p:cNvPr id="18" name="圖片 17"/>
                <p:cNvPicPr>
                  <a:picLocks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858160" y="1386950"/>
                  <a:ext cx="2268000" cy="4068000"/>
                </a:xfrm>
                <a:prstGeom prst="rect">
                  <a:avLst/>
                </a:prstGeom>
              </p:spPr>
            </p:pic>
            <p:pic>
              <p:nvPicPr>
                <p:cNvPr id="19" name="圖片 18"/>
                <p:cNvPicPr>
                  <a:picLocks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473719" y="1386950"/>
                  <a:ext cx="2268000" cy="4068000"/>
                </a:xfrm>
                <a:prstGeom prst="rect">
                  <a:avLst/>
                </a:prstGeom>
              </p:spPr>
            </p:pic>
          </p:grpSp>
          <p:pic>
            <p:nvPicPr>
              <p:cNvPr id="13" name="圖片 12"/>
              <p:cNvPicPr>
                <a:picLocks/>
              </p:cNvPicPr>
              <p:nvPr/>
            </p:nvPicPr>
            <p:blipFill rotWithShape="1">
              <a:blip r:embed="rId18"/>
              <a:srcRect l="323" t="3471" r="69189" b="5226"/>
              <a:stretch/>
            </p:blipFill>
            <p:spPr>
              <a:xfrm>
                <a:off x="2032250" y="1581133"/>
                <a:ext cx="2302908" cy="3917591"/>
              </a:xfrm>
              <a:prstGeom prst="rect">
                <a:avLst/>
              </a:prstGeom>
            </p:spPr>
          </p:pic>
          <p:pic>
            <p:nvPicPr>
              <p:cNvPr id="14" name="圖片 13"/>
              <p:cNvPicPr>
                <a:picLocks/>
              </p:cNvPicPr>
              <p:nvPr/>
            </p:nvPicPr>
            <p:blipFill rotWithShape="1">
              <a:blip r:embed="rId18"/>
              <a:srcRect l="34261" t="4854" r="35252" b="4842"/>
              <a:stretch/>
            </p:blipFill>
            <p:spPr>
              <a:xfrm>
                <a:off x="4665261" y="1638300"/>
                <a:ext cx="2268002" cy="3809351"/>
              </a:xfrm>
              <a:prstGeom prst="rect">
                <a:avLst/>
              </a:prstGeom>
            </p:spPr>
          </p:pic>
          <p:pic>
            <p:nvPicPr>
              <p:cNvPr id="15" name="圖片 14"/>
              <p:cNvPicPr>
                <a:picLocks/>
              </p:cNvPicPr>
              <p:nvPr/>
            </p:nvPicPr>
            <p:blipFill rotWithShape="1">
              <a:blip r:embed="rId18"/>
              <a:srcRect l="68321" t="2698" r="1636" b="4332"/>
              <a:stretch/>
            </p:blipFill>
            <p:spPr>
              <a:xfrm>
                <a:off x="7342208" y="1489136"/>
                <a:ext cx="2232000" cy="3996000"/>
              </a:xfrm>
              <a:prstGeom prst="rect">
                <a:avLst/>
              </a:prstGeom>
            </p:spPr>
          </p:pic>
        </p:grpSp>
        <p:pic>
          <p:nvPicPr>
            <p:cNvPr id="3" name="圖片 2"/>
            <p:cNvPicPr>
              <a:picLocks/>
            </p:cNvPicPr>
            <p:nvPr/>
          </p:nvPicPr>
          <p:blipFill rotWithShape="1">
            <a:blip r:embed="rId19"/>
            <a:srcRect l="1525" t="3260" r="68625" b="4589"/>
            <a:stretch/>
          </p:blipFill>
          <p:spPr>
            <a:xfrm>
              <a:off x="2068772" y="1432443"/>
              <a:ext cx="2268000" cy="4068000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/>
            </p:cNvPicPr>
            <p:nvPr/>
          </p:nvPicPr>
          <p:blipFill rotWithShape="1">
            <a:blip r:embed="rId19"/>
            <a:srcRect l="35175" t="4297" r="35336" b="4902"/>
            <a:stretch/>
          </p:blipFill>
          <p:spPr>
            <a:xfrm>
              <a:off x="4664048" y="1461560"/>
              <a:ext cx="2268000" cy="4068000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/>
            </p:cNvPicPr>
            <p:nvPr/>
          </p:nvPicPr>
          <p:blipFill rotWithShape="1">
            <a:blip r:embed="rId19"/>
            <a:srcRect l="68101" t="2966" r="2229" b="4881"/>
            <a:stretch/>
          </p:blipFill>
          <p:spPr>
            <a:xfrm>
              <a:off x="7324208" y="1430724"/>
              <a:ext cx="2268000" cy="4068000"/>
            </a:xfrm>
            <a:prstGeom prst="rect">
              <a:avLst/>
            </a:prstGeom>
          </p:spPr>
        </p:pic>
      </p:grpSp>
      <p:sp>
        <p:nvSpPr>
          <p:cNvPr id="61" name="矩形 60"/>
          <p:cNvSpPr/>
          <p:nvPr/>
        </p:nvSpPr>
        <p:spPr>
          <a:xfrm>
            <a:off x="154343" y="434220"/>
            <a:ext cx="1005403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收支</a:t>
            </a:r>
          </a:p>
        </p:txBody>
      </p:sp>
      <p:sp>
        <p:nvSpPr>
          <p:cNvPr id="62" name="TextBox 12"/>
          <p:cNvSpPr txBox="1"/>
          <p:nvPr/>
        </p:nvSpPr>
        <p:spPr>
          <a:xfrm>
            <a:off x="1142205" y="257342"/>
            <a:ext cx="1232695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存款</a:t>
            </a:r>
          </a:p>
        </p:txBody>
      </p:sp>
      <p:sp>
        <p:nvSpPr>
          <p:cNvPr id="63" name="矩形 62"/>
          <p:cNvSpPr/>
          <p:nvPr/>
        </p:nvSpPr>
        <p:spPr>
          <a:xfrm>
            <a:off x="2368404" y="263272"/>
            <a:ext cx="19463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─節省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26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周建立</a:t>
            </a:r>
          </a:p>
        </p:txBody>
      </p:sp>
    </p:spTree>
    <p:extLst>
      <p:ext uri="{BB962C8B-B14F-4D97-AF65-F5344CB8AC3E}">
        <p14:creationId xmlns:p14="http://schemas.microsoft.com/office/powerpoint/2010/main" val="30742002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群組 63"/>
          <p:cNvGrpSpPr/>
          <p:nvPr/>
        </p:nvGrpSpPr>
        <p:grpSpPr>
          <a:xfrm>
            <a:off x="1834751" y="760108"/>
            <a:ext cx="7943742" cy="5404075"/>
            <a:chOff x="1834751" y="760108"/>
            <a:chExt cx="7943742" cy="5404075"/>
          </a:xfrm>
        </p:grpSpPr>
        <p:grpSp>
          <p:nvGrpSpPr>
            <p:cNvPr id="10" name="群組 9"/>
            <p:cNvGrpSpPr/>
            <p:nvPr/>
          </p:nvGrpSpPr>
          <p:grpSpPr>
            <a:xfrm>
              <a:off x="1834751" y="760108"/>
              <a:ext cx="7943742" cy="5404075"/>
              <a:chOff x="1834751" y="760108"/>
              <a:chExt cx="7943742" cy="5404075"/>
            </a:xfrm>
          </p:grpSpPr>
          <p:grpSp>
            <p:nvGrpSpPr>
              <p:cNvPr id="11" name="群組 10"/>
              <p:cNvGrpSpPr/>
              <p:nvPr/>
            </p:nvGrpSpPr>
            <p:grpSpPr>
              <a:xfrm>
                <a:off x="1834751" y="760108"/>
                <a:ext cx="7943742" cy="5404075"/>
                <a:chOff x="1834751" y="760108"/>
                <a:chExt cx="7943742" cy="5404075"/>
              </a:xfrm>
            </p:grpSpPr>
            <p:grpSp>
              <p:nvGrpSpPr>
                <p:cNvPr id="15" name="群組 14"/>
                <p:cNvGrpSpPr/>
                <p:nvPr/>
              </p:nvGrpSpPr>
              <p:grpSpPr>
                <a:xfrm>
                  <a:off x="1834751" y="760108"/>
                  <a:ext cx="7943742" cy="5404075"/>
                  <a:chOff x="3643207" y="685498"/>
                  <a:chExt cx="7943742" cy="5404075"/>
                </a:xfrm>
              </p:grpSpPr>
              <p:grpSp>
                <p:nvGrpSpPr>
                  <p:cNvPr id="19" name="群組 18"/>
                  <p:cNvGrpSpPr/>
                  <p:nvPr/>
                </p:nvGrpSpPr>
                <p:grpSpPr>
                  <a:xfrm>
                    <a:off x="3643207" y="685498"/>
                    <a:ext cx="7943742" cy="5404075"/>
                    <a:chOff x="3714046" y="1009934"/>
                    <a:chExt cx="7444968" cy="5066950"/>
                  </a:xfrm>
                </p:grpSpPr>
                <p:grpSp>
                  <p:nvGrpSpPr>
                    <p:cNvPr id="23" name="群組 22"/>
                    <p:cNvGrpSpPr/>
                    <p:nvPr/>
                  </p:nvGrpSpPr>
                  <p:grpSpPr>
                    <a:xfrm>
                      <a:off x="3714046" y="1009934"/>
                      <a:ext cx="2489932" cy="5066950"/>
                      <a:chOff x="956855" y="718913"/>
                      <a:chExt cx="2700000" cy="5404075"/>
                    </a:xfrm>
                  </p:grpSpPr>
                  <p:grpSp>
                    <p:nvGrpSpPr>
                      <p:cNvPr id="52" name="群組 51"/>
                      <p:cNvGrpSpPr/>
                      <p:nvPr/>
                    </p:nvGrpSpPr>
                    <p:grpSpPr>
                      <a:xfrm>
                        <a:off x="956855" y="718913"/>
                        <a:ext cx="2700000" cy="5404075"/>
                        <a:chOff x="956855" y="718913"/>
                        <a:chExt cx="2700000" cy="5404075"/>
                      </a:xfrm>
                    </p:grpSpPr>
                    <p:grpSp>
                      <p:nvGrpSpPr>
                        <p:cNvPr id="54" name="群組 53"/>
                        <p:cNvGrpSpPr/>
                        <p:nvPr/>
                      </p:nvGrpSpPr>
                      <p:grpSpPr>
                        <a:xfrm>
                          <a:off x="956855" y="718913"/>
                          <a:ext cx="2700000" cy="5404075"/>
                          <a:chOff x="303996" y="765016"/>
                          <a:chExt cx="2700000" cy="5404075"/>
                        </a:xfrm>
                      </p:grpSpPr>
                      <p:grpSp>
                        <p:nvGrpSpPr>
                          <p:cNvPr id="56" name="群組 55"/>
                          <p:cNvGrpSpPr/>
                          <p:nvPr/>
                        </p:nvGrpSpPr>
                        <p:grpSpPr>
                          <a:xfrm>
                            <a:off x="303996" y="765016"/>
                            <a:ext cx="2700000" cy="5404075"/>
                            <a:chOff x="1776885" y="865748"/>
                            <a:chExt cx="2655507" cy="5404075"/>
                          </a:xfrm>
                        </p:grpSpPr>
                        <p:grpSp>
                          <p:nvGrpSpPr>
                            <p:cNvPr id="58" name="群組 57"/>
                            <p:cNvGrpSpPr/>
                            <p:nvPr/>
                          </p:nvGrpSpPr>
                          <p:grpSpPr>
                            <a:xfrm>
                              <a:off x="1776885" y="865748"/>
                              <a:ext cx="2655507" cy="5404075"/>
                              <a:chOff x="190288" y="-191103"/>
                              <a:chExt cx="3283782" cy="6363755"/>
                            </a:xfrm>
                          </p:grpSpPr>
                          <p:grpSp>
                            <p:nvGrpSpPr>
                              <p:cNvPr id="60" name="群組 59"/>
                              <p:cNvGrpSpPr/>
                              <p:nvPr/>
                            </p:nvGrpSpPr>
                            <p:grpSpPr>
                              <a:xfrm>
                                <a:off x="190288" y="-191103"/>
                                <a:ext cx="3283782" cy="6363755"/>
                                <a:chOff x="2903471" y="170656"/>
                                <a:chExt cx="3283782" cy="6363755"/>
                              </a:xfrm>
                            </p:grpSpPr>
                            <p:pic>
                              <p:nvPicPr>
                                <p:cNvPr id="62" name="圖片 61"/>
                                <p:cNvPicPr>
                                  <a:picLocks noChangeAspect="1"/>
                                </p:cNvPicPr>
                                <p:nvPr/>
                              </p:nvPicPr>
                              <p:blipFill rotWithShape="1">
                                <a:blip r:embed="rId3"/>
                                <a:srcRect l="51559"/>
                                <a:stretch/>
                              </p:blipFill>
                              <p:spPr>
                                <a:xfrm>
                                  <a:off x="2903471" y="170656"/>
                                  <a:ext cx="3283782" cy="6363755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  <p:pic>
                              <p:nvPicPr>
                                <p:cNvPr id="63" name="Picture 2" descr="ãrevolut Acceleratorãçåçæå°çµæ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4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3315816" y="1102516"/>
                                  <a:ext cx="2547955" cy="4587083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</p:grpSp>
                          <p:pic>
                            <p:nvPicPr>
                              <p:cNvPr id="61" name="圖片 60"/>
                              <p:cNvPicPr>
                                <a:picLocks noChangeAspect="1"/>
                              </p:cNvPicPr>
                              <p:nvPr/>
                            </p:nvPicPr>
                            <p:blipFill rotWithShape="1">
                              <a:blip r:embed="rId5"/>
                              <a:srcRect l="6928" t="4531" r="6719" b="7641"/>
                              <a:stretch/>
                            </p:blipFill>
                            <p:spPr>
                              <a:xfrm>
                                <a:off x="606628" y="949550"/>
                                <a:ext cx="2543959" cy="4378289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grpSp>
                        <p:pic>
                          <p:nvPicPr>
                            <p:cNvPr id="59" name="圖片 58"/>
                            <p:cNvPicPr>
                              <a:picLocks/>
                            </p:cNvPicPr>
                            <p:nvPr/>
                          </p:nvPicPr>
                          <p:blipFill rotWithShape="1">
                            <a:blip r:embed="rId6"/>
                            <a:srcRect l="5585" t="4365" r="8478" b="10178"/>
                            <a:stretch/>
                          </p:blipFill>
                          <p:spPr>
                            <a:xfrm>
                              <a:off x="2111600" y="1797425"/>
                              <a:ext cx="2059200" cy="3758621"/>
                            </a:xfrm>
                            <a:prstGeom prst="rect">
                              <a:avLst/>
                            </a:prstGeom>
                          </p:spPr>
                        </p:pic>
                      </p:grpSp>
                      <p:pic>
                        <p:nvPicPr>
                          <p:cNvPr id="57" name="圖片 56" descr="ãrevolut add contactãçåçæå°çµæ"/>
                          <p:cNvPicPr/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2153" y="1556348"/>
                            <a:ext cx="2116800" cy="389874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grpSp>
                    <p:pic>
                      <p:nvPicPr>
                        <p:cNvPr id="55" name="圖片 54"/>
                        <p:cNvPicPr>
                          <a:picLocks/>
                        </p:cNvPicPr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239987" y="1480148"/>
                          <a:ext cx="2206800" cy="3970800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53" name="圖片 52"/>
                      <p:cNvPicPr>
                        <a:picLocks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36800" y="1488977"/>
                        <a:ext cx="2206800" cy="39780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24" name="群組 23"/>
                    <p:cNvGrpSpPr/>
                    <p:nvPr/>
                  </p:nvGrpSpPr>
                  <p:grpSpPr>
                    <a:xfrm>
                      <a:off x="6125478" y="1009934"/>
                      <a:ext cx="2563025" cy="5066950"/>
                      <a:chOff x="3577071" y="718913"/>
                      <a:chExt cx="2700000" cy="5404075"/>
                    </a:xfrm>
                  </p:grpSpPr>
                  <p:grpSp>
                    <p:nvGrpSpPr>
                      <p:cNvPr id="38" name="群組 37"/>
                      <p:cNvGrpSpPr/>
                      <p:nvPr/>
                    </p:nvGrpSpPr>
                    <p:grpSpPr>
                      <a:xfrm>
                        <a:off x="3577071" y="718913"/>
                        <a:ext cx="2700000" cy="5404075"/>
                        <a:chOff x="3577071" y="718913"/>
                        <a:chExt cx="2700000" cy="5404075"/>
                      </a:xfrm>
                    </p:grpSpPr>
                    <p:grpSp>
                      <p:nvGrpSpPr>
                        <p:cNvPr id="40" name="群組 39"/>
                        <p:cNvGrpSpPr/>
                        <p:nvPr/>
                      </p:nvGrpSpPr>
                      <p:grpSpPr>
                        <a:xfrm>
                          <a:off x="3577071" y="718913"/>
                          <a:ext cx="2700000" cy="5404075"/>
                          <a:chOff x="2993963" y="765015"/>
                          <a:chExt cx="2700000" cy="5404075"/>
                        </a:xfrm>
                      </p:grpSpPr>
                      <p:grpSp>
                        <p:nvGrpSpPr>
                          <p:cNvPr id="42" name="群組 41"/>
                          <p:cNvGrpSpPr/>
                          <p:nvPr/>
                        </p:nvGrpSpPr>
                        <p:grpSpPr>
                          <a:xfrm>
                            <a:off x="2993963" y="765015"/>
                            <a:ext cx="2700000" cy="5404075"/>
                            <a:chOff x="303996" y="765016"/>
                            <a:chExt cx="2700000" cy="5404075"/>
                          </a:xfrm>
                        </p:grpSpPr>
                        <p:grpSp>
                          <p:nvGrpSpPr>
                            <p:cNvPr id="44" name="群組 43"/>
                            <p:cNvGrpSpPr/>
                            <p:nvPr/>
                          </p:nvGrpSpPr>
                          <p:grpSpPr>
                            <a:xfrm>
                              <a:off x="303996" y="765016"/>
                              <a:ext cx="2700000" cy="5404075"/>
                              <a:chOff x="1776885" y="865748"/>
                              <a:chExt cx="2655507" cy="5404075"/>
                            </a:xfrm>
                          </p:grpSpPr>
                          <p:grpSp>
                            <p:nvGrpSpPr>
                              <p:cNvPr id="46" name="群組 45"/>
                              <p:cNvGrpSpPr/>
                              <p:nvPr/>
                            </p:nvGrpSpPr>
                            <p:grpSpPr>
                              <a:xfrm>
                                <a:off x="1776885" y="865748"/>
                                <a:ext cx="2655507" cy="5404075"/>
                                <a:chOff x="190288" y="-191103"/>
                                <a:chExt cx="3283782" cy="6363755"/>
                              </a:xfrm>
                            </p:grpSpPr>
                            <p:grpSp>
                              <p:nvGrpSpPr>
                                <p:cNvPr id="48" name="群組 47"/>
                                <p:cNvGrpSpPr/>
                                <p:nvPr/>
                              </p:nvGrpSpPr>
                              <p:grpSpPr>
                                <a:xfrm>
                                  <a:off x="190288" y="-191103"/>
                                  <a:ext cx="3283782" cy="6363755"/>
                                  <a:chOff x="2903471" y="170656"/>
                                  <a:chExt cx="3283782" cy="6363755"/>
                                </a:xfrm>
                              </p:grpSpPr>
                              <p:pic>
                                <p:nvPicPr>
                                  <p:cNvPr id="50" name="圖片 49"/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 rotWithShape="1">
                                  <a:blip r:embed="rId3"/>
                                  <a:srcRect l="51559"/>
                                  <a:stretch/>
                                </p:blipFill>
                                <p:spPr>
                                  <a:xfrm>
                                    <a:off x="2903471" y="170656"/>
                                    <a:ext cx="3283782" cy="6363755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  <p:pic>
                                <p:nvPicPr>
                                  <p:cNvPr id="51" name="Picture 2" descr="ãrevolut Acceleratorãçåçæå°çµæ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4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</a:extLst>
                                  </a:blip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3315816" y="1102516"/>
                                    <a:ext cx="2547955" cy="4587083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grpSp>
                            <p:pic>
                              <p:nvPicPr>
                                <p:cNvPr id="49" name="圖片 48"/>
                                <p:cNvPicPr>
                                  <a:picLocks noChangeAspect="1"/>
                                </p:cNvPicPr>
                                <p:nvPr/>
                              </p:nvPicPr>
                              <p:blipFill rotWithShape="1">
                                <a:blip r:embed="rId5"/>
                                <a:srcRect l="6928" t="4531" r="6719" b="7641"/>
                                <a:stretch/>
                              </p:blipFill>
                              <p:spPr>
                                <a:xfrm>
                                  <a:off x="606628" y="949550"/>
                                  <a:ext cx="2543959" cy="4378289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grpSp>
                          <p:pic>
                            <p:nvPicPr>
                              <p:cNvPr id="47" name="圖片 46"/>
                              <p:cNvPicPr>
                                <a:picLocks/>
                              </p:cNvPicPr>
                              <p:nvPr/>
                            </p:nvPicPr>
                            <p:blipFill rotWithShape="1">
                              <a:blip r:embed="rId6"/>
                              <a:srcRect l="5585" t="4365" r="8478" b="10178"/>
                              <a:stretch/>
                            </p:blipFill>
                            <p:spPr>
                              <a:xfrm>
                                <a:off x="2111600" y="1797425"/>
                                <a:ext cx="2059200" cy="3758621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grpSp>
                        <p:pic>
                          <p:nvPicPr>
                            <p:cNvPr id="45" name="圖片 44" descr="ãrevolut add contactãçåçæå°çµæ"/>
                            <p:cNvPicPr/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32153" y="1556348"/>
                              <a:ext cx="2116800" cy="389874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</p:pic>
                      </p:grpSp>
                      <p:pic>
                        <p:nvPicPr>
                          <p:cNvPr id="43" name="圖片 42"/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10"/>
                          <a:srcRect l="11301" t="7765" r="15366" b="14332"/>
                          <a:stretch/>
                        </p:blipFill>
                        <p:spPr>
                          <a:xfrm>
                            <a:off x="3296713" y="1704840"/>
                            <a:ext cx="2142207" cy="3758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pic>
                      <p:nvPicPr>
                        <p:cNvPr id="41" name="圖片 40"/>
                        <p:cNvPicPr>
                          <a:picLocks/>
                        </p:cNvPicPr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3877458" y="1480148"/>
                          <a:ext cx="2206800" cy="3970800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39" name="圖片 38"/>
                      <p:cNvPicPr>
                        <a:picLocks/>
                      </p:cNvPicPr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874271" y="1468911"/>
                        <a:ext cx="2206800" cy="39780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25" name="群組 24"/>
                    <p:cNvGrpSpPr/>
                    <p:nvPr/>
                  </p:nvGrpSpPr>
                  <p:grpSpPr>
                    <a:xfrm>
                      <a:off x="8615410" y="1009934"/>
                      <a:ext cx="2543604" cy="5066950"/>
                      <a:chOff x="6197287" y="765017"/>
                      <a:chExt cx="2700000" cy="5404075"/>
                    </a:xfrm>
                  </p:grpSpPr>
                  <p:grpSp>
                    <p:nvGrpSpPr>
                      <p:cNvPr id="26" name="群組 25"/>
                      <p:cNvGrpSpPr/>
                      <p:nvPr/>
                    </p:nvGrpSpPr>
                    <p:grpSpPr>
                      <a:xfrm>
                        <a:off x="6197287" y="765017"/>
                        <a:ext cx="2700000" cy="5404075"/>
                        <a:chOff x="6197287" y="765017"/>
                        <a:chExt cx="2700000" cy="5404075"/>
                      </a:xfrm>
                    </p:grpSpPr>
                    <p:grpSp>
                      <p:nvGrpSpPr>
                        <p:cNvPr id="28" name="群組 27"/>
                        <p:cNvGrpSpPr/>
                        <p:nvPr/>
                      </p:nvGrpSpPr>
                      <p:grpSpPr>
                        <a:xfrm>
                          <a:off x="6197287" y="765017"/>
                          <a:ext cx="2700000" cy="5404075"/>
                          <a:chOff x="2807986" y="327583"/>
                          <a:chExt cx="2700000" cy="5404075"/>
                        </a:xfrm>
                      </p:grpSpPr>
                      <p:grpSp>
                        <p:nvGrpSpPr>
                          <p:cNvPr id="30" name="群組 29"/>
                          <p:cNvGrpSpPr/>
                          <p:nvPr/>
                        </p:nvGrpSpPr>
                        <p:grpSpPr>
                          <a:xfrm>
                            <a:off x="2807986" y="327583"/>
                            <a:ext cx="2700000" cy="5404075"/>
                            <a:chOff x="1776885" y="865748"/>
                            <a:chExt cx="2655507" cy="5404075"/>
                          </a:xfrm>
                        </p:grpSpPr>
                        <p:grpSp>
                          <p:nvGrpSpPr>
                            <p:cNvPr id="32" name="群組 31"/>
                            <p:cNvGrpSpPr/>
                            <p:nvPr/>
                          </p:nvGrpSpPr>
                          <p:grpSpPr>
                            <a:xfrm>
                              <a:off x="1776885" y="865748"/>
                              <a:ext cx="2655507" cy="5404075"/>
                              <a:chOff x="190288" y="-191103"/>
                              <a:chExt cx="3283782" cy="6363755"/>
                            </a:xfrm>
                          </p:grpSpPr>
                          <p:grpSp>
                            <p:nvGrpSpPr>
                              <p:cNvPr id="34" name="群組 33"/>
                              <p:cNvGrpSpPr/>
                              <p:nvPr/>
                            </p:nvGrpSpPr>
                            <p:grpSpPr>
                              <a:xfrm>
                                <a:off x="190288" y="-191103"/>
                                <a:ext cx="3283782" cy="6363755"/>
                                <a:chOff x="2903471" y="170656"/>
                                <a:chExt cx="3283782" cy="6363755"/>
                              </a:xfrm>
                            </p:grpSpPr>
                            <p:pic>
                              <p:nvPicPr>
                                <p:cNvPr id="36" name="圖片 35"/>
                                <p:cNvPicPr>
                                  <a:picLocks noChangeAspect="1"/>
                                </p:cNvPicPr>
                                <p:nvPr/>
                              </p:nvPicPr>
                              <p:blipFill rotWithShape="1">
                                <a:blip r:embed="rId3"/>
                                <a:srcRect l="51559"/>
                                <a:stretch/>
                              </p:blipFill>
                              <p:spPr>
                                <a:xfrm>
                                  <a:off x="2903471" y="170656"/>
                                  <a:ext cx="3283782" cy="6363755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  <p:pic>
                              <p:nvPicPr>
                                <p:cNvPr id="37" name="Picture 2" descr="ãrevolut Acceleratorãçåçæå°çµæ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4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3315816" y="1102516"/>
                                  <a:ext cx="2547955" cy="4587083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</p:grpSp>
                          <p:pic>
                            <p:nvPicPr>
                              <p:cNvPr id="35" name="圖片 34"/>
                              <p:cNvPicPr>
                                <a:picLocks noChangeAspect="1"/>
                              </p:cNvPicPr>
                              <p:nvPr/>
                            </p:nvPicPr>
                            <p:blipFill rotWithShape="1">
                              <a:blip r:embed="rId5"/>
                              <a:srcRect l="6928" t="4531" r="6719" b="7641"/>
                              <a:stretch/>
                            </p:blipFill>
                            <p:spPr>
                              <a:xfrm>
                                <a:off x="606628" y="949550"/>
                                <a:ext cx="2543959" cy="4378289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grpSp>
                        <p:pic>
                          <p:nvPicPr>
                            <p:cNvPr id="33" name="圖片 32"/>
                            <p:cNvPicPr>
                              <a:picLocks/>
                            </p:cNvPicPr>
                            <p:nvPr/>
                          </p:nvPicPr>
                          <p:blipFill rotWithShape="1">
                            <a:blip r:embed="rId6"/>
                            <a:srcRect l="5585" t="4365" r="8478" b="10178"/>
                            <a:stretch/>
                          </p:blipFill>
                          <p:spPr>
                            <a:xfrm>
                              <a:off x="2111600" y="1797425"/>
                              <a:ext cx="2059200" cy="3758621"/>
                            </a:xfrm>
                            <a:prstGeom prst="rect">
                              <a:avLst/>
                            </a:prstGeom>
                          </p:spPr>
                        </p:pic>
                      </p:grpSp>
                      <p:pic>
                        <p:nvPicPr>
                          <p:cNvPr id="31" name="圖片 30"/>
                          <p:cNvPicPr>
                            <a:picLocks/>
                          </p:cNvPicPr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3149421" y="1253610"/>
                            <a:ext cx="2098800" cy="3758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pic>
                      <p:nvPicPr>
                        <p:cNvPr id="29" name="圖片 28"/>
                        <p:cNvPicPr>
                          <a:picLocks/>
                        </p:cNvPicPr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6497674" y="1510245"/>
                          <a:ext cx="2206800" cy="3970800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27" name="圖片 26"/>
                      <p:cNvPicPr>
                        <a:picLocks/>
                      </p:cNvPicPr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480419" y="1503045"/>
                        <a:ext cx="2206800" cy="3978000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pic>
                <p:nvPicPr>
                  <p:cNvPr id="20" name="圖片 19"/>
                  <p:cNvPicPr>
                    <a:picLocks/>
                  </p:cNvPicPr>
                  <p:nvPr/>
                </p:nvPicPr>
                <p:blipFill rotWithShape="1">
                  <a:blip r:embed="rId16"/>
                  <a:srcRect l="67592" t="2938" r="1791" b="5590"/>
                  <a:stretch/>
                </p:blipFill>
                <p:spPr>
                  <a:xfrm>
                    <a:off x="9120490" y="1353535"/>
                    <a:ext cx="2268000" cy="4068000"/>
                  </a:xfrm>
                  <a:prstGeom prst="rect">
                    <a:avLst/>
                  </a:prstGeom>
                </p:spPr>
              </p:pic>
              <p:pic>
                <p:nvPicPr>
                  <p:cNvPr id="21" name="圖片 20"/>
                  <p:cNvPicPr>
                    <a:picLocks/>
                  </p:cNvPicPr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858160" y="1386950"/>
                    <a:ext cx="2268000" cy="4068000"/>
                  </a:xfrm>
                  <a:prstGeom prst="rect">
                    <a:avLst/>
                  </a:prstGeom>
                </p:spPr>
              </p:pic>
              <p:pic>
                <p:nvPicPr>
                  <p:cNvPr id="22" name="圖片 21"/>
                  <p:cNvPicPr>
                    <a:picLocks/>
                  </p:cNvPicPr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6473719" y="1386950"/>
                    <a:ext cx="2268000" cy="40680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6" name="圖片 15"/>
                <p:cNvPicPr>
                  <a:picLocks/>
                </p:cNvPicPr>
                <p:nvPr/>
              </p:nvPicPr>
              <p:blipFill rotWithShape="1">
                <a:blip r:embed="rId19"/>
                <a:srcRect l="323" t="3471" r="69189" b="5226"/>
                <a:stretch/>
              </p:blipFill>
              <p:spPr>
                <a:xfrm>
                  <a:off x="2032250" y="1581133"/>
                  <a:ext cx="2302908" cy="3917591"/>
                </a:xfrm>
                <a:prstGeom prst="rect">
                  <a:avLst/>
                </a:prstGeom>
              </p:spPr>
            </p:pic>
            <p:pic>
              <p:nvPicPr>
                <p:cNvPr id="17" name="圖片 16"/>
                <p:cNvPicPr>
                  <a:picLocks/>
                </p:cNvPicPr>
                <p:nvPr/>
              </p:nvPicPr>
              <p:blipFill rotWithShape="1">
                <a:blip r:embed="rId19"/>
                <a:srcRect l="34261" t="4854" r="35252" b="4842"/>
                <a:stretch/>
              </p:blipFill>
              <p:spPr>
                <a:xfrm>
                  <a:off x="4665261" y="1638300"/>
                  <a:ext cx="2268002" cy="3809351"/>
                </a:xfrm>
                <a:prstGeom prst="rect">
                  <a:avLst/>
                </a:prstGeom>
              </p:spPr>
            </p:pic>
            <p:pic>
              <p:nvPicPr>
                <p:cNvPr id="18" name="圖片 17"/>
                <p:cNvPicPr>
                  <a:picLocks/>
                </p:cNvPicPr>
                <p:nvPr/>
              </p:nvPicPr>
              <p:blipFill rotWithShape="1">
                <a:blip r:embed="rId19"/>
                <a:srcRect l="68321" t="2698" r="1636" b="4332"/>
                <a:stretch/>
              </p:blipFill>
              <p:spPr>
                <a:xfrm>
                  <a:off x="7342208" y="1489136"/>
                  <a:ext cx="2232000" cy="3996000"/>
                </a:xfrm>
                <a:prstGeom prst="rect">
                  <a:avLst/>
                </a:prstGeom>
              </p:spPr>
            </p:pic>
          </p:grpSp>
          <p:pic>
            <p:nvPicPr>
              <p:cNvPr id="12" name="圖片 11"/>
              <p:cNvPicPr>
                <a:picLocks/>
              </p:cNvPicPr>
              <p:nvPr/>
            </p:nvPicPr>
            <p:blipFill rotWithShape="1">
              <a:blip r:embed="rId20"/>
              <a:srcRect l="1525" t="3260" r="68625" b="4589"/>
              <a:stretch/>
            </p:blipFill>
            <p:spPr>
              <a:xfrm>
                <a:off x="2068772" y="1432443"/>
                <a:ext cx="2268000" cy="4068000"/>
              </a:xfrm>
              <a:prstGeom prst="rect">
                <a:avLst/>
              </a:prstGeom>
            </p:spPr>
          </p:pic>
          <p:pic>
            <p:nvPicPr>
              <p:cNvPr id="13" name="圖片 12"/>
              <p:cNvPicPr>
                <a:picLocks/>
              </p:cNvPicPr>
              <p:nvPr/>
            </p:nvPicPr>
            <p:blipFill rotWithShape="1">
              <a:blip r:embed="rId20"/>
              <a:srcRect l="35175" t="4297" r="35336" b="4902"/>
              <a:stretch/>
            </p:blipFill>
            <p:spPr>
              <a:xfrm>
                <a:off x="4664048" y="1461560"/>
                <a:ext cx="2268000" cy="4068000"/>
              </a:xfrm>
              <a:prstGeom prst="rect">
                <a:avLst/>
              </a:prstGeom>
            </p:spPr>
          </p:pic>
          <p:pic>
            <p:nvPicPr>
              <p:cNvPr id="14" name="圖片 13"/>
              <p:cNvPicPr>
                <a:picLocks/>
              </p:cNvPicPr>
              <p:nvPr/>
            </p:nvPicPr>
            <p:blipFill rotWithShape="1">
              <a:blip r:embed="rId20"/>
              <a:srcRect l="68101" t="2966" r="2229" b="4881"/>
              <a:stretch/>
            </p:blipFill>
            <p:spPr>
              <a:xfrm>
                <a:off x="7324208" y="1430724"/>
                <a:ext cx="2268000" cy="4068000"/>
              </a:xfrm>
              <a:prstGeom prst="rect">
                <a:avLst/>
              </a:prstGeom>
            </p:spPr>
          </p:pic>
        </p:grpSp>
        <p:pic>
          <p:nvPicPr>
            <p:cNvPr id="4" name="圖片 3"/>
            <p:cNvPicPr>
              <a:picLocks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069213" y="1440172"/>
              <a:ext cx="2268000" cy="4068000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664606" y="1472743"/>
              <a:ext cx="2268000" cy="4068000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287487" y="1427736"/>
              <a:ext cx="2304066" cy="4068000"/>
            </a:xfrm>
            <a:prstGeom prst="rect">
              <a:avLst/>
            </a:prstGeom>
          </p:spPr>
        </p:pic>
      </p:grpSp>
      <p:sp>
        <p:nvSpPr>
          <p:cNvPr id="7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矩形 64"/>
          <p:cNvSpPr/>
          <p:nvPr/>
        </p:nvSpPr>
        <p:spPr>
          <a:xfrm>
            <a:off x="1384428" y="4425097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存款紀錄</a:t>
            </a:r>
          </a:p>
        </p:txBody>
      </p:sp>
      <p:sp>
        <p:nvSpPr>
          <p:cNvPr id="66" name="矩形 65"/>
          <p:cNvSpPr/>
          <p:nvPr/>
        </p:nvSpPr>
        <p:spPr>
          <a:xfrm>
            <a:off x="154343" y="434220"/>
            <a:ext cx="1005403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收支</a:t>
            </a:r>
          </a:p>
        </p:txBody>
      </p:sp>
      <p:sp>
        <p:nvSpPr>
          <p:cNvPr id="67" name="TextBox 12"/>
          <p:cNvSpPr txBox="1"/>
          <p:nvPr/>
        </p:nvSpPr>
        <p:spPr>
          <a:xfrm>
            <a:off x="1142205" y="257342"/>
            <a:ext cx="1232695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存款</a:t>
            </a:r>
          </a:p>
        </p:txBody>
      </p:sp>
      <p:sp>
        <p:nvSpPr>
          <p:cNvPr id="68" name="矩形 67"/>
          <p:cNvSpPr/>
          <p:nvPr/>
        </p:nvSpPr>
        <p:spPr>
          <a:xfrm>
            <a:off x="2368404" y="263272"/>
            <a:ext cx="19463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─節省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26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周建立</a:t>
            </a:r>
          </a:p>
        </p:txBody>
      </p:sp>
    </p:spTree>
    <p:extLst>
      <p:ext uri="{BB962C8B-B14F-4D97-AF65-F5344CB8AC3E}">
        <p14:creationId xmlns:p14="http://schemas.microsoft.com/office/powerpoint/2010/main" val="15144498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68652"/>
          <a:stretch/>
        </p:blipFill>
        <p:spPr>
          <a:xfrm>
            <a:off x="235589" y="1888529"/>
            <a:ext cx="1959635" cy="15227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68421"/>
          <a:stretch/>
        </p:blipFill>
        <p:spPr>
          <a:xfrm>
            <a:off x="2080091" y="1888530"/>
            <a:ext cx="1974042" cy="152272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68415"/>
          <a:stretch/>
        </p:blipFill>
        <p:spPr>
          <a:xfrm>
            <a:off x="993632" y="3471882"/>
            <a:ext cx="1974443" cy="152272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68186"/>
          <a:stretch/>
        </p:blipFill>
        <p:spPr>
          <a:xfrm>
            <a:off x="3178620" y="3471882"/>
            <a:ext cx="1988739" cy="152272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68188"/>
          <a:stretch/>
        </p:blipFill>
        <p:spPr>
          <a:xfrm>
            <a:off x="3926323" y="1888530"/>
            <a:ext cx="1988650" cy="152272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10932" y="3139798"/>
            <a:ext cx="7540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旅遊</a:t>
            </a:r>
          </a:p>
        </p:txBody>
      </p:sp>
      <p:sp>
        <p:nvSpPr>
          <p:cNvPr id="9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2"/>
          <p:cNvSpPr txBox="1"/>
          <p:nvPr/>
        </p:nvSpPr>
        <p:spPr>
          <a:xfrm>
            <a:off x="277788" y="1458104"/>
            <a:ext cx="290083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節省</a:t>
            </a:r>
            <a:r>
              <a:rPr lang="en-US" altLang="zh-TW" sz="2000" b="1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26</a:t>
            </a:r>
            <a:r>
              <a:rPr lang="zh-TW" altLang="en-US" sz="2000" b="1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周目的前五名</a:t>
            </a:r>
          </a:p>
        </p:txBody>
      </p:sp>
      <p:sp>
        <p:nvSpPr>
          <p:cNvPr id="12" name="矩形 11"/>
          <p:cNvSpPr/>
          <p:nvPr/>
        </p:nvSpPr>
        <p:spPr>
          <a:xfrm>
            <a:off x="2723414" y="3139798"/>
            <a:ext cx="7540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美食</a:t>
            </a:r>
          </a:p>
        </p:txBody>
      </p:sp>
      <p:sp>
        <p:nvSpPr>
          <p:cNvPr id="13" name="矩形 12"/>
          <p:cNvSpPr/>
          <p:nvPr/>
        </p:nvSpPr>
        <p:spPr>
          <a:xfrm>
            <a:off x="3810086" y="4769618"/>
            <a:ext cx="7540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買書</a:t>
            </a:r>
          </a:p>
        </p:txBody>
      </p:sp>
      <p:sp>
        <p:nvSpPr>
          <p:cNvPr id="14" name="矩形 13"/>
          <p:cNvSpPr/>
          <p:nvPr/>
        </p:nvSpPr>
        <p:spPr>
          <a:xfrm>
            <a:off x="1643564" y="4746824"/>
            <a:ext cx="7540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樂高</a:t>
            </a:r>
          </a:p>
        </p:txBody>
      </p:sp>
      <p:sp>
        <p:nvSpPr>
          <p:cNvPr id="15" name="矩形 14"/>
          <p:cNvSpPr/>
          <p:nvPr/>
        </p:nvSpPr>
        <p:spPr>
          <a:xfrm>
            <a:off x="4500653" y="3211196"/>
            <a:ext cx="10312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運動鞋</a:t>
            </a: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6192" y="1971430"/>
            <a:ext cx="4087486" cy="2975449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6487286" y="5146934"/>
            <a:ext cx="46252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不定時贈送實體娃娃禮品吸引參與存款活動</a:t>
            </a:r>
          </a:p>
        </p:txBody>
      </p:sp>
      <p:sp>
        <p:nvSpPr>
          <p:cNvPr id="18" name="矩形 17"/>
          <p:cNvSpPr/>
          <p:nvPr/>
        </p:nvSpPr>
        <p:spPr>
          <a:xfrm>
            <a:off x="154343" y="434220"/>
            <a:ext cx="1005403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收支</a:t>
            </a:r>
          </a:p>
        </p:txBody>
      </p:sp>
      <p:sp>
        <p:nvSpPr>
          <p:cNvPr id="19" name="TextBox 12"/>
          <p:cNvSpPr txBox="1"/>
          <p:nvPr/>
        </p:nvSpPr>
        <p:spPr>
          <a:xfrm>
            <a:off x="1142205" y="257342"/>
            <a:ext cx="1232695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存款</a:t>
            </a:r>
          </a:p>
        </p:txBody>
      </p:sp>
      <p:sp>
        <p:nvSpPr>
          <p:cNvPr id="20" name="矩形 19"/>
          <p:cNvSpPr/>
          <p:nvPr/>
        </p:nvSpPr>
        <p:spPr>
          <a:xfrm>
            <a:off x="2368404" y="263272"/>
            <a:ext cx="14334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─節省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26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</a:t>
            </a:r>
          </a:p>
        </p:txBody>
      </p:sp>
    </p:spTree>
    <p:extLst>
      <p:ext uri="{BB962C8B-B14F-4D97-AF65-F5344CB8AC3E}">
        <p14:creationId xmlns:p14="http://schemas.microsoft.com/office/powerpoint/2010/main" val="2511760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矩形 2"/>
          <p:cNvSpPr/>
          <p:nvPr/>
        </p:nvSpPr>
        <p:spPr>
          <a:xfrm>
            <a:off x="154343" y="434220"/>
            <a:ext cx="1826141" cy="330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功能分類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756990" y="768439"/>
          <a:ext cx="2040588" cy="57775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0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5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APP</a:t>
                      </a:r>
                      <a:endParaRPr lang="zh-TW" altLang="en-US" sz="1800" b="1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423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7455">
                <a:tc>
                  <a:txBody>
                    <a:bodyPr/>
                    <a:lstStyle/>
                    <a:p>
                      <a:pPr marL="285750" lvl="0" indent="-285750" rtl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APP</a:t>
                      </a:r>
                      <a:r>
                        <a:rPr lang="zh-TW" altLang="en-US" sz="1800" b="0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註冊</a:t>
                      </a:r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+</a:t>
                      </a:r>
                      <a:r>
                        <a:rPr lang="zh-TW" altLang="en-US" sz="1800" b="0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登入</a:t>
                      </a:r>
                      <a:endParaRPr lang="en-US" altLang="zh-TW" sz="1800" b="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285750" lvl="0" indent="-285750" rtl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主畫面介紹</a:t>
                      </a: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 rtl="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My account 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Recommendation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Bank Guide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All function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通知設定</a:t>
                      </a:r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5254810" y="765015"/>
          <a:ext cx="2040588" cy="5781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0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5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Card</a:t>
                      </a:r>
                      <a:endParaRPr lang="zh-TW" altLang="en-US" sz="1800" b="1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BA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077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卡片申請</a:t>
                      </a:r>
                      <a:endParaRPr lang="en-US" altLang="zh-TW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卡片種類</a:t>
                      </a:r>
                      <a:endParaRPr lang="en-US" altLang="zh-TW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卡片管理</a:t>
                      </a:r>
                      <a:endParaRPr lang="en-US" altLang="zh-TW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國內外交易開關</a:t>
                      </a:r>
                      <a:endParaRPr lang="en-US" altLang="zh-TW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卡片遺失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取消</a:t>
                      </a:r>
                      <a:endParaRPr lang="en-US" altLang="zh-TW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卡片重寄</a:t>
                      </a:r>
                    </a:p>
                    <a:p>
                      <a:endParaRPr lang="zh-TW" altLang="en-US" dirty="0"/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814207"/>
              </p:ext>
            </p:extLst>
          </p:nvPr>
        </p:nvGraphicFramePr>
        <p:xfrm>
          <a:off x="7462587" y="765015"/>
          <a:ext cx="2040588" cy="5781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0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5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收支</a:t>
                      </a:r>
                      <a:endParaRPr lang="zh-TW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E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0775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存款</a:t>
                      </a: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定期存款</a:t>
                      </a:r>
                      <a:endParaRPr lang="en-US" altLang="zh-TW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零存整付存款</a:t>
                      </a:r>
                      <a:endParaRPr lang="en-US" altLang="zh-TW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節省</a:t>
                      </a: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endParaRPr lang="en-US" altLang="zh-TW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轉帳</a:t>
                      </a: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國內</a:t>
                      </a:r>
                      <a:endParaRPr lang="en-US" altLang="zh-TW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國外</a:t>
                      </a:r>
                      <a:endParaRPr lang="en-US" altLang="zh-TW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提領</a:t>
                      </a: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ATM/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超商</a:t>
                      </a:r>
                      <a:endParaRPr lang="en-US" altLang="zh-TW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無卡提款</a:t>
                      </a:r>
                      <a:endParaRPr lang="en-US" altLang="zh-TW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交易紀錄</a:t>
                      </a:r>
                      <a:endParaRPr lang="en-US" altLang="zh-TW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Hashtag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Memo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711590"/>
              </p:ext>
            </p:extLst>
          </p:nvPr>
        </p:nvGraphicFramePr>
        <p:xfrm>
          <a:off x="3007343" y="765015"/>
          <a:ext cx="2040588" cy="5781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0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3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帳戶</a:t>
                      </a:r>
                      <a:endParaRPr lang="zh-TW" altLang="en-US" sz="18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8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077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開戶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限制</a:t>
                      </a: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Safe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Box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團體帳戶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215711"/>
              </p:ext>
            </p:extLst>
          </p:nvPr>
        </p:nvGraphicFramePr>
        <p:xfrm>
          <a:off x="9670364" y="765015"/>
          <a:ext cx="2040588" cy="57767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0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74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500" b="1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其他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49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9321">
                <a:tc>
                  <a:txBody>
                    <a:bodyPr/>
                    <a:lstStyle/>
                    <a:p>
                      <a:pPr marL="285750" lvl="0" indent="-285750" rtl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貸款</a:t>
                      </a:r>
                      <a:endParaRPr lang="en-US" altLang="zh-TW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 rtl="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緊急貸款</a:t>
                      </a:r>
                      <a:endParaRPr lang="en-US" altLang="zh-TW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信用貸款</a:t>
                      </a:r>
                      <a:endParaRPr lang="en-US" altLang="zh-TW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貼息貸款</a:t>
                      </a:r>
                      <a:endParaRPr lang="en-US" altLang="zh-TW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 rtl="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抵押貸款</a:t>
                      </a:r>
                      <a:endParaRPr lang="en-US" altLang="zh-TW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 rtl="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商業貸款</a:t>
                      </a:r>
                      <a:endParaRPr lang="en-US" altLang="zh-TW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lvl="0" indent="-285750" rtl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投資</a:t>
                      </a:r>
                    </a:p>
                    <a:p>
                      <a:pPr marL="285750" lvl="0" indent="-285750" rtl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zh-TW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2972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矩形 2"/>
          <p:cNvSpPr/>
          <p:nvPr/>
        </p:nvSpPr>
        <p:spPr>
          <a:xfrm>
            <a:off x="154343" y="434220"/>
            <a:ext cx="1826141" cy="330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功能分類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553235"/>
              </p:ext>
            </p:extLst>
          </p:nvPr>
        </p:nvGraphicFramePr>
        <p:xfrm>
          <a:off x="756990" y="768439"/>
          <a:ext cx="2040588" cy="57775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0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500" b="1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APP</a:t>
                      </a:r>
                      <a:endParaRPr lang="zh-TW" altLang="en-US" sz="1800" b="1" kern="12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7455">
                <a:tc>
                  <a:txBody>
                    <a:bodyPr/>
                    <a:lstStyle/>
                    <a:p>
                      <a:pPr marL="285750" lvl="0" indent="-285750" rtl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APP</a:t>
                      </a:r>
                      <a:r>
                        <a:rPr lang="zh-TW" altLang="en-US" sz="1800" b="0" kern="12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註冊</a:t>
                      </a:r>
                      <a:r>
                        <a:rPr lang="en-US" altLang="zh-TW" sz="1800" b="0" kern="12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+</a:t>
                      </a:r>
                      <a:r>
                        <a:rPr lang="zh-TW" altLang="en-US" sz="1800" b="0" kern="12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登入</a:t>
                      </a:r>
                      <a:endParaRPr lang="en-US" altLang="zh-TW" sz="1800" b="0" kern="12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285750" lvl="0" indent="-285750" rtl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主畫面介紹</a:t>
                      </a:r>
                      <a:endParaRPr lang="en-US" altLang="zh-TW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 rtl="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zh-TW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My account 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Recommendation</a:t>
                      </a:r>
                      <a:endParaRPr lang="zh-TW" altLang="en-US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Bank Guide</a:t>
                      </a:r>
                      <a:endParaRPr lang="zh-TW" altLang="en-US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All function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8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通知設定</a:t>
                      </a:r>
                      <a:r>
                        <a:rPr lang="en-US" altLang="zh-TW" sz="18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zh-TW" altLang="en-US" sz="18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986684"/>
              </p:ext>
            </p:extLst>
          </p:nvPr>
        </p:nvGraphicFramePr>
        <p:xfrm>
          <a:off x="5254810" y="765015"/>
          <a:ext cx="2040588" cy="5781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0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500" b="1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Card</a:t>
                      </a:r>
                      <a:endParaRPr lang="zh-TW" altLang="en-US" sz="1800" b="1" kern="12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077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8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卡片申請</a:t>
                      </a:r>
                      <a:endParaRPr lang="en-US" altLang="zh-TW" sz="18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8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卡片種類</a:t>
                      </a:r>
                      <a:endParaRPr lang="en-US" altLang="zh-TW" sz="18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8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卡片管理</a:t>
                      </a:r>
                      <a:endParaRPr lang="en-US" altLang="zh-TW" sz="18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國內外交易開關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卡片遺失</a:t>
                      </a:r>
                      <a:r>
                        <a:rPr lang="en-US" altLang="zh-TW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取消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卡片重寄</a:t>
                      </a:r>
                    </a:p>
                    <a:p>
                      <a:endParaRPr lang="zh-TW" altLang="en-US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940614"/>
              </p:ext>
            </p:extLst>
          </p:nvPr>
        </p:nvGraphicFramePr>
        <p:xfrm>
          <a:off x="7462587" y="765015"/>
          <a:ext cx="2040588" cy="5781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0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5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收支</a:t>
                      </a:r>
                      <a:endParaRPr lang="zh-TW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E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0775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存款</a:t>
                      </a:r>
                      <a:endParaRPr lang="en-US" altLang="zh-TW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定期存款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4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零存整付存款</a:t>
                      </a:r>
                      <a:endParaRPr lang="en-US" altLang="zh-TW" sz="14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節省</a:t>
                      </a:r>
                      <a:r>
                        <a:rPr lang="en-US" altLang="zh-TW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</a:t>
                      </a: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轉帳</a:t>
                      </a: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國內轉帳</a:t>
                      </a:r>
                      <a:endParaRPr lang="en-US" altLang="zh-TW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國外匯款</a:t>
                      </a:r>
                      <a:endParaRPr lang="en-US" altLang="zh-TW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提領</a:t>
                      </a:r>
                      <a:endParaRPr lang="en-US" altLang="zh-TW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zh-TW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ATM/</a:t>
                      </a: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超商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無卡提款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交易紀錄</a:t>
                      </a:r>
                      <a:endParaRPr lang="en-US" altLang="zh-TW" sz="18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zh-TW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Hashtag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zh-TW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Memo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290906"/>
              </p:ext>
            </p:extLst>
          </p:nvPr>
        </p:nvGraphicFramePr>
        <p:xfrm>
          <a:off x="3007343" y="765015"/>
          <a:ext cx="2040588" cy="5781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0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300" b="1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帳戶</a:t>
                      </a:r>
                      <a:endParaRPr lang="zh-TW" altLang="en-US" sz="18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077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開戶</a:t>
                      </a:r>
                      <a:r>
                        <a:rPr lang="en-US" altLang="zh-TW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限制</a:t>
                      </a:r>
                      <a:endParaRPr lang="en-US" altLang="zh-TW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Safe</a:t>
                      </a:r>
                      <a:r>
                        <a:rPr lang="zh-TW" altLang="en-US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Box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團體帳戶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113850"/>
              </p:ext>
            </p:extLst>
          </p:nvPr>
        </p:nvGraphicFramePr>
        <p:xfrm>
          <a:off x="9670364" y="765015"/>
          <a:ext cx="2040588" cy="57767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0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74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500" b="1" kern="12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其他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9321">
                <a:tc>
                  <a:txBody>
                    <a:bodyPr/>
                    <a:lstStyle/>
                    <a:p>
                      <a:pPr marL="285750" lvl="0" indent="-285750" rtl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貸款</a:t>
                      </a:r>
                      <a:endParaRPr lang="en-US" altLang="zh-TW" sz="18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 rtl="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緊急貸款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信用貸款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付息貸款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 rtl="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抵押貸款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 rtl="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商業貸款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lvl="0" indent="-285750" rtl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投資</a:t>
                      </a:r>
                    </a:p>
                    <a:p>
                      <a:pPr marL="285750" lvl="0" indent="-285750" rtl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zh-TW" sz="18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44426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/>
          <p:cNvGrpSpPr/>
          <p:nvPr/>
        </p:nvGrpSpPr>
        <p:grpSpPr>
          <a:xfrm>
            <a:off x="8607903" y="765014"/>
            <a:ext cx="2695961" cy="5253627"/>
            <a:chOff x="8341203" y="765014"/>
            <a:chExt cx="2695961" cy="5253627"/>
          </a:xfrm>
        </p:grpSpPr>
        <p:grpSp>
          <p:nvGrpSpPr>
            <p:cNvPr id="34" name="群組 33"/>
            <p:cNvGrpSpPr/>
            <p:nvPr/>
          </p:nvGrpSpPr>
          <p:grpSpPr>
            <a:xfrm>
              <a:off x="8341203" y="765014"/>
              <a:ext cx="2695961" cy="5253627"/>
              <a:chOff x="5695418" y="765014"/>
              <a:chExt cx="2695961" cy="5253627"/>
            </a:xfrm>
          </p:grpSpPr>
          <p:grpSp>
            <p:nvGrpSpPr>
              <p:cNvPr id="36" name="群組 35"/>
              <p:cNvGrpSpPr/>
              <p:nvPr/>
            </p:nvGrpSpPr>
            <p:grpSpPr>
              <a:xfrm>
                <a:off x="5695418" y="765014"/>
                <a:ext cx="2695961" cy="5253627"/>
                <a:chOff x="5863739" y="155762"/>
                <a:chExt cx="3138593" cy="6384203"/>
              </a:xfrm>
            </p:grpSpPr>
            <p:pic>
              <p:nvPicPr>
                <p:cNvPr id="39" name="圖片 38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51559"/>
                <a:stretch/>
              </p:blipFill>
              <p:spPr>
                <a:xfrm>
                  <a:off x="5863739" y="155762"/>
                  <a:ext cx="3138593" cy="6384203"/>
                </a:xfrm>
                <a:prstGeom prst="rect">
                  <a:avLst/>
                </a:prstGeom>
              </p:spPr>
            </p:pic>
            <p:grpSp>
              <p:nvGrpSpPr>
                <p:cNvPr id="40" name="群組 39"/>
                <p:cNvGrpSpPr/>
                <p:nvPr/>
              </p:nvGrpSpPr>
              <p:grpSpPr>
                <a:xfrm>
                  <a:off x="6189407" y="976292"/>
                  <a:ext cx="2555348" cy="4806322"/>
                  <a:chOff x="608792" y="-81888"/>
                  <a:chExt cx="3856343" cy="6939888"/>
                </a:xfrm>
              </p:grpSpPr>
              <p:pic>
                <p:nvPicPr>
                  <p:cNvPr id="41" name="圖片 40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08792" y="0"/>
                    <a:ext cx="3856343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42" name="圖片 41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08792" y="-81888"/>
                    <a:ext cx="3856343" cy="6409385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7" name="圖片 3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85751" y="1409244"/>
                <a:ext cx="2184376" cy="3683821"/>
              </a:xfrm>
              <a:prstGeom prst="rect">
                <a:avLst/>
              </a:prstGeom>
            </p:spPr>
          </p:pic>
          <p:pic>
            <p:nvPicPr>
              <p:cNvPr id="38" name="圖片 37"/>
              <p:cNvPicPr>
                <a:picLocks noChangeAspect="1"/>
              </p:cNvPicPr>
              <p:nvPr/>
            </p:nvPicPr>
            <p:blipFill rotWithShape="1">
              <a:blip r:embed="rId6"/>
              <a:srcRect b="4909"/>
              <a:stretch/>
            </p:blipFill>
            <p:spPr>
              <a:xfrm>
                <a:off x="5985751" y="1841501"/>
                <a:ext cx="2184376" cy="3238864"/>
              </a:xfrm>
              <a:prstGeom prst="rect">
                <a:avLst/>
              </a:prstGeom>
            </p:spPr>
          </p:pic>
        </p:grpSp>
        <p:pic>
          <p:nvPicPr>
            <p:cNvPr id="35" name="圖片 3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12631" y="1359041"/>
              <a:ext cx="2203281" cy="3726917"/>
            </a:xfrm>
            <a:prstGeom prst="rect">
              <a:avLst/>
            </a:prstGeom>
          </p:spPr>
        </p:pic>
      </p:grpSp>
      <p:sp>
        <p:nvSpPr>
          <p:cNvPr id="3" name="矩形 2"/>
          <p:cNvSpPr/>
          <p:nvPr/>
        </p:nvSpPr>
        <p:spPr>
          <a:xfrm>
            <a:off x="2372544" y="266543"/>
            <a:ext cx="13917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0"/>
              </a:spcAft>
            </a:pPr>
            <a:r>
              <a:rPr lang="zh-TW" altLang="en-US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─國內轉帳</a:t>
            </a:r>
            <a:endParaRPr lang="zh-TW" altLang="zh-TW" sz="20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43" name="群組 42"/>
          <p:cNvGrpSpPr/>
          <p:nvPr/>
        </p:nvGrpSpPr>
        <p:grpSpPr>
          <a:xfrm>
            <a:off x="664157" y="765016"/>
            <a:ext cx="2695961" cy="5253627"/>
            <a:chOff x="664157" y="765016"/>
            <a:chExt cx="2695961" cy="5253627"/>
          </a:xfrm>
        </p:grpSpPr>
        <p:grpSp>
          <p:nvGrpSpPr>
            <p:cNvPr id="13" name="群組 12"/>
            <p:cNvGrpSpPr/>
            <p:nvPr/>
          </p:nvGrpSpPr>
          <p:grpSpPr>
            <a:xfrm>
              <a:off x="664157" y="765016"/>
              <a:ext cx="2695961" cy="5253627"/>
              <a:chOff x="5863739" y="155762"/>
              <a:chExt cx="3138593" cy="6384203"/>
            </a:xfrm>
          </p:grpSpPr>
          <p:pic>
            <p:nvPicPr>
              <p:cNvPr id="14" name="圖片 13"/>
              <p:cNvPicPr>
                <a:picLocks noChangeAspect="1"/>
              </p:cNvPicPr>
              <p:nvPr/>
            </p:nvPicPr>
            <p:blipFill rotWithShape="1">
              <a:blip r:embed="rId2"/>
              <a:srcRect l="51559"/>
              <a:stretch/>
            </p:blipFill>
            <p:spPr>
              <a:xfrm>
                <a:off x="5863739" y="155762"/>
                <a:ext cx="3138593" cy="6384203"/>
              </a:xfrm>
              <a:prstGeom prst="rect">
                <a:avLst/>
              </a:prstGeom>
            </p:spPr>
          </p:pic>
          <p:grpSp>
            <p:nvGrpSpPr>
              <p:cNvPr id="15" name="群組 14"/>
              <p:cNvGrpSpPr/>
              <p:nvPr/>
            </p:nvGrpSpPr>
            <p:grpSpPr>
              <a:xfrm>
                <a:off x="6189407" y="976292"/>
                <a:ext cx="2555348" cy="4806322"/>
                <a:chOff x="608792" y="-81888"/>
                <a:chExt cx="3856343" cy="6939888"/>
              </a:xfrm>
            </p:grpSpPr>
            <p:pic>
              <p:nvPicPr>
                <p:cNvPr id="16" name="圖片 1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8792" y="0"/>
                  <a:ext cx="3856343" cy="6858000"/>
                </a:xfrm>
                <a:prstGeom prst="rect">
                  <a:avLst/>
                </a:prstGeom>
              </p:spPr>
            </p:pic>
            <p:pic>
              <p:nvPicPr>
                <p:cNvPr id="17" name="圖片 1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8792" y="-81888"/>
                  <a:ext cx="3856343" cy="6409385"/>
                </a:xfrm>
                <a:prstGeom prst="rect">
                  <a:avLst/>
                </a:prstGeom>
              </p:spPr>
            </p:pic>
          </p:grpSp>
        </p:grpSp>
        <p:pic>
          <p:nvPicPr>
            <p:cNvPr id="4" name="圖片 3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5380" y="1311134"/>
              <a:ext cx="2268000" cy="4068000"/>
            </a:xfrm>
            <a:prstGeom prst="rect">
              <a:avLst/>
            </a:prstGeom>
          </p:spPr>
        </p:pic>
      </p:grpSp>
      <p:grpSp>
        <p:nvGrpSpPr>
          <p:cNvPr id="44" name="群組 43"/>
          <p:cNvGrpSpPr/>
          <p:nvPr/>
        </p:nvGrpSpPr>
        <p:grpSpPr>
          <a:xfrm>
            <a:off x="3296594" y="765015"/>
            <a:ext cx="2695961" cy="5253627"/>
            <a:chOff x="3296594" y="765015"/>
            <a:chExt cx="2695961" cy="5253627"/>
          </a:xfrm>
        </p:grpSpPr>
        <p:grpSp>
          <p:nvGrpSpPr>
            <p:cNvPr id="18" name="群組 17"/>
            <p:cNvGrpSpPr/>
            <p:nvPr/>
          </p:nvGrpSpPr>
          <p:grpSpPr>
            <a:xfrm>
              <a:off x="3296594" y="765015"/>
              <a:ext cx="2695961" cy="5253627"/>
              <a:chOff x="3029894" y="765015"/>
              <a:chExt cx="2695961" cy="5253627"/>
            </a:xfrm>
          </p:grpSpPr>
          <p:grpSp>
            <p:nvGrpSpPr>
              <p:cNvPr id="19" name="群組 18"/>
              <p:cNvGrpSpPr/>
              <p:nvPr/>
            </p:nvGrpSpPr>
            <p:grpSpPr>
              <a:xfrm>
                <a:off x="3029894" y="765015"/>
                <a:ext cx="2695961" cy="5253627"/>
                <a:chOff x="5863739" y="155762"/>
                <a:chExt cx="3138593" cy="6384203"/>
              </a:xfrm>
            </p:grpSpPr>
            <p:pic>
              <p:nvPicPr>
                <p:cNvPr id="21" name="圖片 20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51559"/>
                <a:stretch/>
              </p:blipFill>
              <p:spPr>
                <a:xfrm>
                  <a:off x="5863739" y="155762"/>
                  <a:ext cx="3138593" cy="6384203"/>
                </a:xfrm>
                <a:prstGeom prst="rect">
                  <a:avLst/>
                </a:prstGeom>
              </p:spPr>
            </p:pic>
            <p:grpSp>
              <p:nvGrpSpPr>
                <p:cNvPr id="22" name="群組 21"/>
                <p:cNvGrpSpPr/>
                <p:nvPr/>
              </p:nvGrpSpPr>
              <p:grpSpPr>
                <a:xfrm>
                  <a:off x="6189407" y="976292"/>
                  <a:ext cx="2555348" cy="4806322"/>
                  <a:chOff x="608792" y="-81888"/>
                  <a:chExt cx="3856343" cy="6939888"/>
                </a:xfrm>
              </p:grpSpPr>
              <p:pic>
                <p:nvPicPr>
                  <p:cNvPr id="23" name="圖片 22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08792" y="0"/>
                    <a:ext cx="3856343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24" name="圖片 23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08792" y="-81888"/>
                    <a:ext cx="3856343" cy="6409385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20" name="圖片 1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89790" y="1440237"/>
                <a:ext cx="2184376" cy="3683821"/>
              </a:xfrm>
              <a:prstGeom prst="rect">
                <a:avLst/>
              </a:prstGeom>
            </p:spPr>
          </p:pic>
        </p:grpSp>
        <p:pic>
          <p:nvPicPr>
            <p:cNvPr id="5" name="圖片 4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53095" y="1311135"/>
              <a:ext cx="2268000" cy="4068000"/>
            </a:xfrm>
            <a:prstGeom prst="rect">
              <a:avLst/>
            </a:prstGeom>
          </p:spPr>
        </p:pic>
      </p:grpSp>
      <p:grpSp>
        <p:nvGrpSpPr>
          <p:cNvPr id="45" name="群組 44"/>
          <p:cNvGrpSpPr/>
          <p:nvPr/>
        </p:nvGrpSpPr>
        <p:grpSpPr>
          <a:xfrm>
            <a:off x="5962118" y="765014"/>
            <a:ext cx="2695961" cy="5253627"/>
            <a:chOff x="5962118" y="765014"/>
            <a:chExt cx="2695961" cy="5253627"/>
          </a:xfrm>
        </p:grpSpPr>
        <p:grpSp>
          <p:nvGrpSpPr>
            <p:cNvPr id="25" name="群組 24"/>
            <p:cNvGrpSpPr/>
            <p:nvPr/>
          </p:nvGrpSpPr>
          <p:grpSpPr>
            <a:xfrm>
              <a:off x="5962118" y="765014"/>
              <a:ext cx="2695961" cy="5253627"/>
              <a:chOff x="5695418" y="765014"/>
              <a:chExt cx="2695961" cy="5253627"/>
            </a:xfrm>
          </p:grpSpPr>
          <p:grpSp>
            <p:nvGrpSpPr>
              <p:cNvPr id="26" name="群組 25"/>
              <p:cNvGrpSpPr/>
              <p:nvPr/>
            </p:nvGrpSpPr>
            <p:grpSpPr>
              <a:xfrm>
                <a:off x="5695418" y="765014"/>
                <a:ext cx="2695961" cy="5253627"/>
                <a:chOff x="5863739" y="155762"/>
                <a:chExt cx="3138593" cy="6384203"/>
              </a:xfrm>
            </p:grpSpPr>
            <p:pic>
              <p:nvPicPr>
                <p:cNvPr id="29" name="圖片 28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51559"/>
                <a:stretch/>
              </p:blipFill>
              <p:spPr>
                <a:xfrm>
                  <a:off x="5863739" y="155762"/>
                  <a:ext cx="3138593" cy="6384203"/>
                </a:xfrm>
                <a:prstGeom prst="rect">
                  <a:avLst/>
                </a:prstGeom>
              </p:spPr>
            </p:pic>
            <p:grpSp>
              <p:nvGrpSpPr>
                <p:cNvPr id="30" name="群組 29"/>
                <p:cNvGrpSpPr/>
                <p:nvPr/>
              </p:nvGrpSpPr>
              <p:grpSpPr>
                <a:xfrm>
                  <a:off x="6189407" y="976292"/>
                  <a:ext cx="2555348" cy="4806322"/>
                  <a:chOff x="608792" y="-81888"/>
                  <a:chExt cx="3856343" cy="6939888"/>
                </a:xfrm>
              </p:grpSpPr>
              <p:pic>
                <p:nvPicPr>
                  <p:cNvPr id="31" name="圖片 30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08792" y="0"/>
                    <a:ext cx="3856343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32" name="圖片 31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08792" y="-81888"/>
                    <a:ext cx="3856343" cy="6409385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27" name="圖片 2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85751" y="1409244"/>
                <a:ext cx="2184376" cy="3683821"/>
              </a:xfrm>
              <a:prstGeom prst="rect">
                <a:avLst/>
              </a:prstGeom>
            </p:spPr>
          </p:pic>
          <p:pic>
            <p:nvPicPr>
              <p:cNvPr id="28" name="圖片 27"/>
              <p:cNvPicPr>
                <a:picLocks noChangeAspect="1"/>
              </p:cNvPicPr>
              <p:nvPr/>
            </p:nvPicPr>
            <p:blipFill rotWithShape="1">
              <a:blip r:embed="rId6"/>
              <a:srcRect b="4909"/>
              <a:stretch/>
            </p:blipFill>
            <p:spPr>
              <a:xfrm>
                <a:off x="5985751" y="1841501"/>
                <a:ext cx="2184376" cy="3238864"/>
              </a:xfrm>
              <a:prstGeom prst="rect">
                <a:avLst/>
              </a:prstGeom>
            </p:spPr>
          </p:pic>
        </p:grpSp>
        <p:pic>
          <p:nvPicPr>
            <p:cNvPr id="6" name="圖片 5"/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92906" y="1290183"/>
              <a:ext cx="2268000" cy="4068000"/>
            </a:xfrm>
            <a:prstGeom prst="rect">
              <a:avLst/>
            </a:prstGeom>
          </p:spPr>
        </p:pic>
      </p:grpSp>
      <p:pic>
        <p:nvPicPr>
          <p:cNvPr id="7" name="圖片 6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8851947" y="1311135"/>
            <a:ext cx="2268000" cy="4068000"/>
          </a:xfrm>
          <a:prstGeom prst="rect">
            <a:avLst/>
          </a:prstGeom>
        </p:spPr>
      </p:pic>
      <p:sp>
        <p:nvSpPr>
          <p:cNvPr id="8" name="框架 7"/>
          <p:cNvSpPr/>
          <p:nvPr/>
        </p:nvSpPr>
        <p:spPr>
          <a:xfrm>
            <a:off x="925586" y="3649278"/>
            <a:ext cx="1024057" cy="485994"/>
          </a:xfrm>
          <a:prstGeom prst="frame">
            <a:avLst/>
          </a:prstGeom>
          <a:solidFill>
            <a:srgbClr val="E3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855753" y="6023627"/>
            <a:ext cx="15776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選擇轉帳方式</a:t>
            </a:r>
          </a:p>
        </p:txBody>
      </p:sp>
      <p:sp>
        <p:nvSpPr>
          <p:cNvPr id="11" name="矩形 10"/>
          <p:cNvSpPr/>
          <p:nvPr/>
        </p:nvSpPr>
        <p:spPr>
          <a:xfrm>
            <a:off x="6333939" y="2140149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轉帳金額</a:t>
            </a:r>
            <a:endParaRPr lang="en-US" altLang="zh-TW" sz="1600" dirty="0">
              <a:solidFill>
                <a:srgbClr val="E34A5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810650" y="6003903"/>
            <a:ext cx="22719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尋找轉帳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Kakao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talk friend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框架 45"/>
          <p:cNvSpPr/>
          <p:nvPr/>
        </p:nvSpPr>
        <p:spPr>
          <a:xfrm>
            <a:off x="3852294" y="2913784"/>
            <a:ext cx="1654569" cy="520576"/>
          </a:xfrm>
          <a:prstGeom prst="frame">
            <a:avLst>
              <a:gd name="adj1" fmla="val 10574"/>
            </a:avLst>
          </a:prstGeom>
          <a:solidFill>
            <a:srgbClr val="E3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8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矩形 49"/>
          <p:cNvSpPr/>
          <p:nvPr/>
        </p:nvSpPr>
        <p:spPr>
          <a:xfrm>
            <a:off x="154343" y="434220"/>
            <a:ext cx="1005403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收支</a:t>
            </a:r>
          </a:p>
        </p:txBody>
      </p:sp>
      <p:sp>
        <p:nvSpPr>
          <p:cNvPr id="51" name="TextBox 12"/>
          <p:cNvSpPr txBox="1"/>
          <p:nvPr/>
        </p:nvSpPr>
        <p:spPr>
          <a:xfrm>
            <a:off x="1142205" y="257342"/>
            <a:ext cx="1232695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轉帳</a:t>
            </a:r>
          </a:p>
        </p:txBody>
      </p:sp>
      <p:sp>
        <p:nvSpPr>
          <p:cNvPr id="2" name="矩形 1"/>
          <p:cNvSpPr/>
          <p:nvPr/>
        </p:nvSpPr>
        <p:spPr>
          <a:xfrm>
            <a:off x="5506863" y="3022164"/>
            <a:ext cx="1862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E34A5F"/>
                </a:solidFill>
              </a:rPr>
              <a:t>Kakao</a:t>
            </a:r>
            <a:r>
              <a:rPr lang="en-US" altLang="zh-TW" dirty="0">
                <a:solidFill>
                  <a:srgbClr val="E34A5F"/>
                </a:solidFill>
              </a:rPr>
              <a:t> Talk Friend </a:t>
            </a:r>
            <a:endParaRPr lang="zh-TW" altLang="en-US" dirty="0">
              <a:solidFill>
                <a:srgbClr val="E34A5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35045" y="3494152"/>
            <a:ext cx="1749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E34A5F"/>
                </a:solidFill>
              </a:rPr>
              <a:t>Account number</a:t>
            </a:r>
            <a:endParaRPr lang="zh-TW" altLang="en-US" dirty="0">
              <a:solidFill>
                <a:srgbClr val="E34A5F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757477" y="6018641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轉帳</a:t>
            </a:r>
            <a:endParaRPr lang="zh-TW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6538085" y="6018641"/>
            <a:ext cx="15776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輸入轉帳金額</a:t>
            </a:r>
          </a:p>
        </p:txBody>
      </p:sp>
    </p:spTree>
    <p:extLst>
      <p:ext uri="{BB962C8B-B14F-4D97-AF65-F5344CB8AC3E}">
        <p14:creationId xmlns:p14="http://schemas.microsoft.com/office/powerpoint/2010/main" val="19975069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群組 36"/>
          <p:cNvGrpSpPr/>
          <p:nvPr/>
        </p:nvGrpSpPr>
        <p:grpSpPr>
          <a:xfrm>
            <a:off x="711125" y="774219"/>
            <a:ext cx="2695961" cy="5253627"/>
            <a:chOff x="664157" y="765016"/>
            <a:chExt cx="2695961" cy="5253627"/>
          </a:xfrm>
        </p:grpSpPr>
        <p:grpSp>
          <p:nvGrpSpPr>
            <p:cNvPr id="7" name="群組 6"/>
            <p:cNvGrpSpPr/>
            <p:nvPr/>
          </p:nvGrpSpPr>
          <p:grpSpPr>
            <a:xfrm>
              <a:off x="664157" y="765016"/>
              <a:ext cx="2695961" cy="5253627"/>
              <a:chOff x="5863739" y="155762"/>
              <a:chExt cx="3138593" cy="6384203"/>
            </a:xfrm>
          </p:grpSpPr>
          <p:pic>
            <p:nvPicPr>
              <p:cNvPr id="8" name="圖片 7"/>
              <p:cNvPicPr>
                <a:picLocks noChangeAspect="1"/>
              </p:cNvPicPr>
              <p:nvPr/>
            </p:nvPicPr>
            <p:blipFill rotWithShape="1">
              <a:blip r:embed="rId3"/>
              <a:srcRect l="51559"/>
              <a:stretch/>
            </p:blipFill>
            <p:spPr>
              <a:xfrm>
                <a:off x="5863739" y="155762"/>
                <a:ext cx="3138593" cy="6384203"/>
              </a:xfrm>
              <a:prstGeom prst="rect">
                <a:avLst/>
              </a:prstGeom>
            </p:spPr>
          </p:pic>
          <p:grpSp>
            <p:nvGrpSpPr>
              <p:cNvPr id="9" name="群組 8"/>
              <p:cNvGrpSpPr/>
              <p:nvPr/>
            </p:nvGrpSpPr>
            <p:grpSpPr>
              <a:xfrm>
                <a:off x="6189407" y="976292"/>
                <a:ext cx="2555348" cy="4806322"/>
                <a:chOff x="608792" y="-81888"/>
                <a:chExt cx="3856343" cy="6939888"/>
              </a:xfrm>
            </p:grpSpPr>
            <p:pic>
              <p:nvPicPr>
                <p:cNvPr id="10" name="圖片 9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8792" y="0"/>
                  <a:ext cx="3856343" cy="6858000"/>
                </a:xfrm>
                <a:prstGeom prst="rect">
                  <a:avLst/>
                </a:prstGeom>
              </p:spPr>
            </p:pic>
            <p:pic>
              <p:nvPicPr>
                <p:cNvPr id="11" name="圖片 10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8792" y="-81888"/>
                  <a:ext cx="3856343" cy="6409385"/>
                </a:xfrm>
                <a:prstGeom prst="rect">
                  <a:avLst/>
                </a:prstGeom>
              </p:spPr>
            </p:pic>
          </p:grpSp>
        </p:grpSp>
        <p:pic>
          <p:nvPicPr>
            <p:cNvPr id="2" name="圖片 1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2229" y="1327409"/>
              <a:ext cx="2268000" cy="4068000"/>
            </a:xfrm>
            <a:prstGeom prst="rect">
              <a:avLst/>
            </a:prstGeom>
          </p:spPr>
        </p:pic>
      </p:grpSp>
      <p:grpSp>
        <p:nvGrpSpPr>
          <p:cNvPr id="38" name="群組 37"/>
          <p:cNvGrpSpPr/>
          <p:nvPr/>
        </p:nvGrpSpPr>
        <p:grpSpPr>
          <a:xfrm>
            <a:off x="3343562" y="774218"/>
            <a:ext cx="2695961" cy="5253627"/>
            <a:chOff x="3296594" y="765015"/>
            <a:chExt cx="2695961" cy="5253627"/>
          </a:xfrm>
        </p:grpSpPr>
        <p:grpSp>
          <p:nvGrpSpPr>
            <p:cNvPr id="12" name="群組 11"/>
            <p:cNvGrpSpPr/>
            <p:nvPr/>
          </p:nvGrpSpPr>
          <p:grpSpPr>
            <a:xfrm>
              <a:off x="3296594" y="765015"/>
              <a:ext cx="2695961" cy="5253627"/>
              <a:chOff x="3029894" y="765015"/>
              <a:chExt cx="2695961" cy="5253627"/>
            </a:xfrm>
          </p:grpSpPr>
          <p:grpSp>
            <p:nvGrpSpPr>
              <p:cNvPr id="13" name="群組 12"/>
              <p:cNvGrpSpPr/>
              <p:nvPr/>
            </p:nvGrpSpPr>
            <p:grpSpPr>
              <a:xfrm>
                <a:off x="3029894" y="765015"/>
                <a:ext cx="2695961" cy="5253627"/>
                <a:chOff x="5863739" y="155762"/>
                <a:chExt cx="3138593" cy="6384203"/>
              </a:xfrm>
            </p:grpSpPr>
            <p:pic>
              <p:nvPicPr>
                <p:cNvPr id="15" name="圖片 14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1559"/>
                <a:stretch/>
              </p:blipFill>
              <p:spPr>
                <a:xfrm>
                  <a:off x="5863739" y="155762"/>
                  <a:ext cx="3138593" cy="6384203"/>
                </a:xfrm>
                <a:prstGeom prst="rect">
                  <a:avLst/>
                </a:prstGeom>
              </p:spPr>
            </p:pic>
            <p:grpSp>
              <p:nvGrpSpPr>
                <p:cNvPr id="16" name="群組 15"/>
                <p:cNvGrpSpPr/>
                <p:nvPr/>
              </p:nvGrpSpPr>
              <p:grpSpPr>
                <a:xfrm>
                  <a:off x="6189407" y="976292"/>
                  <a:ext cx="2555348" cy="4806322"/>
                  <a:chOff x="608792" y="-81888"/>
                  <a:chExt cx="3856343" cy="6939888"/>
                </a:xfrm>
              </p:grpSpPr>
              <p:pic>
                <p:nvPicPr>
                  <p:cNvPr id="17" name="圖片 16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08792" y="0"/>
                    <a:ext cx="3856343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18" name="圖片 17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08792" y="-81888"/>
                    <a:ext cx="3856343" cy="6409385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4" name="圖片 1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89790" y="1440237"/>
                <a:ext cx="2184376" cy="3683821"/>
              </a:xfrm>
              <a:prstGeom prst="rect">
                <a:avLst/>
              </a:prstGeom>
            </p:spPr>
          </p:pic>
        </p:grpSp>
        <p:pic>
          <p:nvPicPr>
            <p:cNvPr id="3" name="圖片 2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55963" y="1331510"/>
              <a:ext cx="2268000" cy="4068000"/>
            </a:xfrm>
            <a:prstGeom prst="rect">
              <a:avLst/>
            </a:prstGeom>
          </p:spPr>
        </p:pic>
      </p:grpSp>
      <p:grpSp>
        <p:nvGrpSpPr>
          <p:cNvPr id="40" name="群組 39"/>
          <p:cNvGrpSpPr/>
          <p:nvPr/>
        </p:nvGrpSpPr>
        <p:grpSpPr>
          <a:xfrm>
            <a:off x="6009086" y="774217"/>
            <a:ext cx="2695961" cy="5253627"/>
            <a:chOff x="5962118" y="765014"/>
            <a:chExt cx="2695961" cy="5253627"/>
          </a:xfrm>
        </p:grpSpPr>
        <p:grpSp>
          <p:nvGrpSpPr>
            <p:cNvPr id="19" name="群組 18"/>
            <p:cNvGrpSpPr/>
            <p:nvPr/>
          </p:nvGrpSpPr>
          <p:grpSpPr>
            <a:xfrm>
              <a:off x="5962118" y="765014"/>
              <a:ext cx="2695961" cy="5253627"/>
              <a:chOff x="5695418" y="765014"/>
              <a:chExt cx="2695961" cy="5253627"/>
            </a:xfrm>
          </p:grpSpPr>
          <p:grpSp>
            <p:nvGrpSpPr>
              <p:cNvPr id="20" name="群組 19"/>
              <p:cNvGrpSpPr/>
              <p:nvPr/>
            </p:nvGrpSpPr>
            <p:grpSpPr>
              <a:xfrm>
                <a:off x="5695418" y="765014"/>
                <a:ext cx="2695961" cy="5253627"/>
                <a:chOff x="5863739" y="155762"/>
                <a:chExt cx="3138593" cy="6384203"/>
              </a:xfrm>
            </p:grpSpPr>
            <p:pic>
              <p:nvPicPr>
                <p:cNvPr id="23" name="圖片 22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1559"/>
                <a:stretch/>
              </p:blipFill>
              <p:spPr>
                <a:xfrm>
                  <a:off x="5863739" y="155762"/>
                  <a:ext cx="3138593" cy="6384203"/>
                </a:xfrm>
                <a:prstGeom prst="rect">
                  <a:avLst/>
                </a:prstGeom>
              </p:spPr>
            </p:pic>
            <p:grpSp>
              <p:nvGrpSpPr>
                <p:cNvPr id="24" name="群組 23"/>
                <p:cNvGrpSpPr/>
                <p:nvPr/>
              </p:nvGrpSpPr>
              <p:grpSpPr>
                <a:xfrm>
                  <a:off x="6189407" y="976292"/>
                  <a:ext cx="2555348" cy="4806322"/>
                  <a:chOff x="608792" y="-81888"/>
                  <a:chExt cx="3856343" cy="6939888"/>
                </a:xfrm>
              </p:grpSpPr>
              <p:pic>
                <p:nvPicPr>
                  <p:cNvPr id="25" name="圖片 24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08792" y="0"/>
                    <a:ext cx="3856343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26" name="圖片 25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08792" y="-81888"/>
                    <a:ext cx="3856343" cy="6409385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21" name="圖片 2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85751" y="1409244"/>
                <a:ext cx="2184376" cy="3683821"/>
              </a:xfrm>
              <a:prstGeom prst="rect">
                <a:avLst/>
              </a:prstGeom>
            </p:spPr>
          </p:pic>
          <p:pic>
            <p:nvPicPr>
              <p:cNvPr id="22" name="圖片 21"/>
              <p:cNvPicPr>
                <a:picLocks noChangeAspect="1"/>
              </p:cNvPicPr>
              <p:nvPr/>
            </p:nvPicPr>
            <p:blipFill rotWithShape="1">
              <a:blip r:embed="rId9"/>
              <a:srcRect b="4909"/>
              <a:stretch/>
            </p:blipFill>
            <p:spPr>
              <a:xfrm>
                <a:off x="5985751" y="1841501"/>
                <a:ext cx="2184376" cy="3238864"/>
              </a:xfrm>
              <a:prstGeom prst="rect">
                <a:avLst/>
              </a:prstGeom>
            </p:spPr>
          </p:pic>
        </p:grpSp>
        <p:pic>
          <p:nvPicPr>
            <p:cNvPr id="4" name="圖片 3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01748" y="1327409"/>
              <a:ext cx="2268000" cy="4068000"/>
            </a:xfrm>
            <a:prstGeom prst="rect">
              <a:avLst/>
            </a:prstGeom>
          </p:spPr>
        </p:pic>
      </p:grpSp>
      <p:grpSp>
        <p:nvGrpSpPr>
          <p:cNvPr id="41" name="群組 40"/>
          <p:cNvGrpSpPr/>
          <p:nvPr/>
        </p:nvGrpSpPr>
        <p:grpSpPr>
          <a:xfrm>
            <a:off x="8654871" y="774217"/>
            <a:ext cx="2695961" cy="5253627"/>
            <a:chOff x="8607903" y="765014"/>
            <a:chExt cx="2695961" cy="5253627"/>
          </a:xfrm>
        </p:grpSpPr>
        <p:grpSp>
          <p:nvGrpSpPr>
            <p:cNvPr id="27" name="群組 26"/>
            <p:cNvGrpSpPr/>
            <p:nvPr/>
          </p:nvGrpSpPr>
          <p:grpSpPr>
            <a:xfrm>
              <a:off x="8607903" y="765014"/>
              <a:ext cx="2695961" cy="5253627"/>
              <a:chOff x="8341203" y="765014"/>
              <a:chExt cx="2695961" cy="5253627"/>
            </a:xfrm>
          </p:grpSpPr>
          <p:grpSp>
            <p:nvGrpSpPr>
              <p:cNvPr id="28" name="群組 27"/>
              <p:cNvGrpSpPr/>
              <p:nvPr/>
            </p:nvGrpSpPr>
            <p:grpSpPr>
              <a:xfrm>
                <a:off x="8341203" y="765014"/>
                <a:ext cx="2695961" cy="5253627"/>
                <a:chOff x="5695418" y="765014"/>
                <a:chExt cx="2695961" cy="5253627"/>
              </a:xfrm>
            </p:grpSpPr>
            <p:grpSp>
              <p:nvGrpSpPr>
                <p:cNvPr id="30" name="群組 29"/>
                <p:cNvGrpSpPr/>
                <p:nvPr/>
              </p:nvGrpSpPr>
              <p:grpSpPr>
                <a:xfrm>
                  <a:off x="5695418" y="765014"/>
                  <a:ext cx="2695961" cy="5253627"/>
                  <a:chOff x="5863739" y="155762"/>
                  <a:chExt cx="3138593" cy="6384203"/>
                </a:xfrm>
              </p:grpSpPr>
              <p:pic>
                <p:nvPicPr>
                  <p:cNvPr id="33" name="圖片 32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1559"/>
                  <a:stretch/>
                </p:blipFill>
                <p:spPr>
                  <a:xfrm>
                    <a:off x="5863739" y="155762"/>
                    <a:ext cx="3138593" cy="6384203"/>
                  </a:xfrm>
                  <a:prstGeom prst="rect">
                    <a:avLst/>
                  </a:prstGeom>
                </p:spPr>
              </p:pic>
              <p:grpSp>
                <p:nvGrpSpPr>
                  <p:cNvPr id="34" name="群組 33"/>
                  <p:cNvGrpSpPr/>
                  <p:nvPr/>
                </p:nvGrpSpPr>
                <p:grpSpPr>
                  <a:xfrm>
                    <a:off x="6189407" y="976292"/>
                    <a:ext cx="2555348" cy="4806322"/>
                    <a:chOff x="608792" y="-81888"/>
                    <a:chExt cx="3856343" cy="6939888"/>
                  </a:xfrm>
                </p:grpSpPr>
                <p:pic>
                  <p:nvPicPr>
                    <p:cNvPr id="35" name="圖片 34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608792" y="0"/>
                      <a:ext cx="3856343" cy="6858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6" name="圖片 35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608792" y="-81888"/>
                      <a:ext cx="3856343" cy="6409385"/>
                    </a:xfrm>
                    <a:prstGeom prst="rect">
                      <a:avLst/>
                    </a:prstGeom>
                  </p:spPr>
                </p:pic>
              </p:grpSp>
            </p:grpSp>
            <p:pic>
              <p:nvPicPr>
                <p:cNvPr id="31" name="圖片 30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85751" y="1409244"/>
                  <a:ext cx="2184376" cy="3683821"/>
                </a:xfrm>
                <a:prstGeom prst="rect">
                  <a:avLst/>
                </a:prstGeom>
              </p:spPr>
            </p:pic>
            <p:pic>
              <p:nvPicPr>
                <p:cNvPr id="32" name="圖片 31"/>
                <p:cNvPicPr>
                  <a:picLocks noChangeAspect="1"/>
                </p:cNvPicPr>
                <p:nvPr/>
              </p:nvPicPr>
              <p:blipFill rotWithShape="1">
                <a:blip r:embed="rId9"/>
                <a:srcRect b="4909"/>
                <a:stretch/>
              </p:blipFill>
              <p:spPr>
                <a:xfrm>
                  <a:off x="5985751" y="1841501"/>
                  <a:ext cx="2184376" cy="3238864"/>
                </a:xfrm>
                <a:prstGeom prst="rect">
                  <a:avLst/>
                </a:prstGeom>
              </p:spPr>
            </p:pic>
          </p:grpSp>
          <p:pic>
            <p:nvPicPr>
              <p:cNvPr id="29" name="圖片 28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612631" y="1359041"/>
                <a:ext cx="2203281" cy="3726917"/>
              </a:xfrm>
              <a:prstGeom prst="rect">
                <a:avLst/>
              </a:prstGeom>
            </p:spPr>
          </p:pic>
        </p:grpSp>
        <p:pic>
          <p:nvPicPr>
            <p:cNvPr id="5" name="圖片 4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879331" y="1327409"/>
              <a:ext cx="2268000" cy="4068000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>
          <a:xfrm>
            <a:off x="102870" y="2555037"/>
            <a:ext cx="1692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E34A5F"/>
                </a:solidFill>
              </a:rPr>
              <a:t>MSG to receiver</a:t>
            </a:r>
            <a:endParaRPr lang="zh-TW" altLang="en-US" dirty="0">
              <a:solidFill>
                <a:srgbClr val="E34A5F"/>
              </a:solidFill>
            </a:endParaRPr>
          </a:p>
        </p:txBody>
      </p:sp>
      <p:sp>
        <p:nvSpPr>
          <p:cNvPr id="43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矩形 43"/>
          <p:cNvSpPr/>
          <p:nvPr/>
        </p:nvSpPr>
        <p:spPr>
          <a:xfrm>
            <a:off x="5261876" y="5066058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確認</a:t>
            </a:r>
            <a:endParaRPr lang="en-US" altLang="zh-TW" sz="1600" dirty="0">
              <a:solidFill>
                <a:srgbClr val="E34A5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372544" y="266543"/>
            <a:ext cx="13917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0"/>
              </a:spcAft>
            </a:pPr>
            <a:r>
              <a:rPr lang="zh-TW" altLang="en-US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─國內轉帳</a:t>
            </a:r>
            <a:endParaRPr lang="zh-TW" altLang="zh-TW" sz="20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54343" y="434220"/>
            <a:ext cx="1005403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收支</a:t>
            </a:r>
          </a:p>
        </p:txBody>
      </p:sp>
      <p:sp>
        <p:nvSpPr>
          <p:cNvPr id="47" name="TextBox 12"/>
          <p:cNvSpPr txBox="1"/>
          <p:nvPr/>
        </p:nvSpPr>
        <p:spPr>
          <a:xfrm>
            <a:off x="1142205" y="257342"/>
            <a:ext cx="1232695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轉帳</a:t>
            </a:r>
          </a:p>
        </p:txBody>
      </p:sp>
    </p:spTree>
    <p:extLst>
      <p:ext uri="{BB962C8B-B14F-4D97-AF65-F5344CB8AC3E}">
        <p14:creationId xmlns:p14="http://schemas.microsoft.com/office/powerpoint/2010/main" val="8927364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2372544" y="266543"/>
            <a:ext cx="39565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0"/>
              </a:spcAft>
            </a:pPr>
            <a:r>
              <a:rPr lang="zh-TW" altLang="en-US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─國內轉帳：查看和更改轉帳限額</a:t>
            </a:r>
          </a:p>
        </p:txBody>
      </p:sp>
      <p:sp>
        <p:nvSpPr>
          <p:cNvPr id="7" name="矩形 6"/>
          <p:cNvSpPr/>
          <p:nvPr/>
        </p:nvSpPr>
        <p:spPr>
          <a:xfrm>
            <a:off x="154343" y="434220"/>
            <a:ext cx="1005403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收支</a:t>
            </a:r>
          </a:p>
        </p:txBody>
      </p:sp>
      <p:sp>
        <p:nvSpPr>
          <p:cNvPr id="8" name="TextBox 12"/>
          <p:cNvSpPr txBox="1"/>
          <p:nvPr/>
        </p:nvSpPr>
        <p:spPr>
          <a:xfrm>
            <a:off x="1142205" y="257342"/>
            <a:ext cx="1232695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轉帳</a:t>
            </a:r>
          </a:p>
        </p:txBody>
      </p:sp>
      <p:grpSp>
        <p:nvGrpSpPr>
          <p:cNvPr id="4" name="群組 3"/>
          <p:cNvGrpSpPr/>
          <p:nvPr/>
        </p:nvGrpSpPr>
        <p:grpSpPr>
          <a:xfrm>
            <a:off x="0" y="797172"/>
            <a:ext cx="8053645" cy="5253629"/>
            <a:chOff x="217516" y="895791"/>
            <a:chExt cx="8053645" cy="5253629"/>
          </a:xfrm>
        </p:grpSpPr>
        <p:grpSp>
          <p:nvGrpSpPr>
            <p:cNvPr id="13" name="群組 12"/>
            <p:cNvGrpSpPr/>
            <p:nvPr/>
          </p:nvGrpSpPr>
          <p:grpSpPr>
            <a:xfrm>
              <a:off x="217516" y="895793"/>
              <a:ext cx="2695961" cy="5253627"/>
              <a:chOff x="5863739" y="155762"/>
              <a:chExt cx="3138593" cy="6384203"/>
            </a:xfrm>
          </p:grpSpPr>
          <p:pic>
            <p:nvPicPr>
              <p:cNvPr id="15" name="圖片 14"/>
              <p:cNvPicPr>
                <a:picLocks noChangeAspect="1"/>
              </p:cNvPicPr>
              <p:nvPr/>
            </p:nvPicPr>
            <p:blipFill rotWithShape="1">
              <a:blip r:embed="rId3"/>
              <a:srcRect l="51559"/>
              <a:stretch/>
            </p:blipFill>
            <p:spPr>
              <a:xfrm>
                <a:off x="5863739" y="155762"/>
                <a:ext cx="3138593" cy="6384203"/>
              </a:xfrm>
              <a:prstGeom prst="rect">
                <a:avLst/>
              </a:prstGeom>
            </p:spPr>
          </p:pic>
          <p:grpSp>
            <p:nvGrpSpPr>
              <p:cNvPr id="16" name="群組 15"/>
              <p:cNvGrpSpPr/>
              <p:nvPr/>
            </p:nvGrpSpPr>
            <p:grpSpPr>
              <a:xfrm>
                <a:off x="6189407" y="976292"/>
                <a:ext cx="2555348" cy="4806322"/>
                <a:chOff x="608792" y="-81888"/>
                <a:chExt cx="3856343" cy="6939888"/>
              </a:xfrm>
            </p:grpSpPr>
            <p:pic>
              <p:nvPicPr>
                <p:cNvPr id="17" name="圖片 1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8792" y="0"/>
                  <a:ext cx="3856343" cy="6858000"/>
                </a:xfrm>
                <a:prstGeom prst="rect">
                  <a:avLst/>
                </a:prstGeom>
              </p:spPr>
            </p:pic>
            <p:pic>
              <p:nvPicPr>
                <p:cNvPr id="18" name="圖片 1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8792" y="-81888"/>
                  <a:ext cx="3856343" cy="640938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9" name="群組 18"/>
            <p:cNvGrpSpPr/>
            <p:nvPr/>
          </p:nvGrpSpPr>
          <p:grpSpPr>
            <a:xfrm>
              <a:off x="2849953" y="895792"/>
              <a:ext cx="2695961" cy="5253627"/>
              <a:chOff x="3296594" y="765015"/>
              <a:chExt cx="2695961" cy="5253627"/>
            </a:xfrm>
          </p:grpSpPr>
          <p:grpSp>
            <p:nvGrpSpPr>
              <p:cNvPr id="20" name="群組 19"/>
              <p:cNvGrpSpPr/>
              <p:nvPr/>
            </p:nvGrpSpPr>
            <p:grpSpPr>
              <a:xfrm>
                <a:off x="3296594" y="765015"/>
                <a:ext cx="2695961" cy="5253627"/>
                <a:chOff x="3029894" y="765015"/>
                <a:chExt cx="2695961" cy="5253627"/>
              </a:xfrm>
            </p:grpSpPr>
            <p:grpSp>
              <p:nvGrpSpPr>
                <p:cNvPr id="22" name="群組 21"/>
                <p:cNvGrpSpPr/>
                <p:nvPr/>
              </p:nvGrpSpPr>
              <p:grpSpPr>
                <a:xfrm>
                  <a:off x="3029894" y="765015"/>
                  <a:ext cx="2695961" cy="5253627"/>
                  <a:chOff x="5863739" y="155762"/>
                  <a:chExt cx="3138593" cy="6384203"/>
                </a:xfrm>
              </p:grpSpPr>
              <p:pic>
                <p:nvPicPr>
                  <p:cNvPr id="24" name="圖片 23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1559"/>
                  <a:stretch/>
                </p:blipFill>
                <p:spPr>
                  <a:xfrm>
                    <a:off x="5863739" y="155762"/>
                    <a:ext cx="3138593" cy="6384203"/>
                  </a:xfrm>
                  <a:prstGeom prst="rect">
                    <a:avLst/>
                  </a:prstGeom>
                </p:spPr>
              </p:pic>
              <p:grpSp>
                <p:nvGrpSpPr>
                  <p:cNvPr id="25" name="群組 24"/>
                  <p:cNvGrpSpPr/>
                  <p:nvPr/>
                </p:nvGrpSpPr>
                <p:grpSpPr>
                  <a:xfrm>
                    <a:off x="6189407" y="976292"/>
                    <a:ext cx="2555348" cy="4806322"/>
                    <a:chOff x="608792" y="-81888"/>
                    <a:chExt cx="3856343" cy="6939888"/>
                  </a:xfrm>
                </p:grpSpPr>
                <p:pic>
                  <p:nvPicPr>
                    <p:cNvPr id="26" name="圖片 25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608792" y="0"/>
                      <a:ext cx="3856343" cy="6858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7" name="圖片 26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608792" y="-81888"/>
                      <a:ext cx="3856343" cy="6409385"/>
                    </a:xfrm>
                    <a:prstGeom prst="rect">
                      <a:avLst/>
                    </a:prstGeom>
                  </p:spPr>
                </p:pic>
              </p:grpSp>
            </p:grpSp>
            <p:pic>
              <p:nvPicPr>
                <p:cNvPr id="23" name="圖片 22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89790" y="1440237"/>
                  <a:ext cx="2184376" cy="3683821"/>
                </a:xfrm>
                <a:prstGeom prst="rect">
                  <a:avLst/>
                </a:prstGeom>
              </p:spPr>
            </p:pic>
          </p:grpSp>
          <p:pic>
            <p:nvPicPr>
              <p:cNvPr id="21" name="圖片 20"/>
              <p:cNvPicPr>
                <a:picLocks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55963" y="1331510"/>
                <a:ext cx="2268000" cy="4068000"/>
              </a:xfrm>
              <a:prstGeom prst="rect">
                <a:avLst/>
              </a:prstGeom>
            </p:spPr>
          </p:pic>
        </p:grpSp>
        <p:grpSp>
          <p:nvGrpSpPr>
            <p:cNvPr id="29" name="群組 28"/>
            <p:cNvGrpSpPr/>
            <p:nvPr/>
          </p:nvGrpSpPr>
          <p:grpSpPr>
            <a:xfrm>
              <a:off x="5446202" y="895791"/>
              <a:ext cx="2824959" cy="5253627"/>
              <a:chOff x="5695418" y="765014"/>
              <a:chExt cx="2695961" cy="5253627"/>
            </a:xfrm>
          </p:grpSpPr>
          <p:grpSp>
            <p:nvGrpSpPr>
              <p:cNvPr id="31" name="群組 30"/>
              <p:cNvGrpSpPr/>
              <p:nvPr/>
            </p:nvGrpSpPr>
            <p:grpSpPr>
              <a:xfrm>
                <a:off x="5695418" y="765014"/>
                <a:ext cx="2695961" cy="5253627"/>
                <a:chOff x="5863739" y="155762"/>
                <a:chExt cx="3138593" cy="6384203"/>
              </a:xfrm>
            </p:grpSpPr>
            <p:pic>
              <p:nvPicPr>
                <p:cNvPr id="34" name="圖片 33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1559"/>
                <a:stretch/>
              </p:blipFill>
              <p:spPr>
                <a:xfrm>
                  <a:off x="5863739" y="155762"/>
                  <a:ext cx="3138593" cy="6384203"/>
                </a:xfrm>
                <a:prstGeom prst="rect">
                  <a:avLst/>
                </a:prstGeom>
              </p:spPr>
            </p:pic>
            <p:grpSp>
              <p:nvGrpSpPr>
                <p:cNvPr id="35" name="群組 34"/>
                <p:cNvGrpSpPr/>
                <p:nvPr/>
              </p:nvGrpSpPr>
              <p:grpSpPr>
                <a:xfrm>
                  <a:off x="6189407" y="976292"/>
                  <a:ext cx="2555348" cy="4806322"/>
                  <a:chOff x="608792" y="-81888"/>
                  <a:chExt cx="3856343" cy="6939888"/>
                </a:xfrm>
              </p:grpSpPr>
              <p:pic>
                <p:nvPicPr>
                  <p:cNvPr id="36" name="圖片 35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08792" y="0"/>
                    <a:ext cx="3856343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37" name="圖片 36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08792" y="-81888"/>
                    <a:ext cx="3856343" cy="6409385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2" name="圖片 3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85751" y="1409244"/>
                <a:ext cx="2184376" cy="3683821"/>
              </a:xfrm>
              <a:prstGeom prst="rect">
                <a:avLst/>
              </a:prstGeom>
            </p:spPr>
          </p:pic>
          <p:pic>
            <p:nvPicPr>
              <p:cNvPr id="33" name="圖片 32"/>
              <p:cNvPicPr>
                <a:picLocks noChangeAspect="1"/>
              </p:cNvPicPr>
              <p:nvPr/>
            </p:nvPicPr>
            <p:blipFill rotWithShape="1">
              <a:blip r:embed="rId8"/>
              <a:srcRect b="4909"/>
              <a:stretch/>
            </p:blipFill>
            <p:spPr>
              <a:xfrm>
                <a:off x="5985751" y="1841501"/>
                <a:ext cx="2184376" cy="3238864"/>
              </a:xfrm>
              <a:prstGeom prst="rect">
                <a:avLst/>
              </a:prstGeom>
            </p:spPr>
          </p:pic>
        </p:grpSp>
        <p:pic>
          <p:nvPicPr>
            <p:cNvPr id="2050" name="Picture 2" descr="https://t1.daumcdn.net/cfile/tistory/9994FF4F5BC3EC9E1C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9" t="17217" r="67244" b="10991"/>
            <a:stretch/>
          </p:blipFill>
          <p:spPr bwMode="auto">
            <a:xfrm>
              <a:off x="435845" y="1395931"/>
              <a:ext cx="2285225" cy="4130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https://t1.daumcdn.net/cfile/tistory/9994FF4F5BC3EC9E1C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01" t="17217" r="35550" b="10991"/>
            <a:stretch/>
          </p:blipFill>
          <p:spPr bwMode="auto">
            <a:xfrm>
              <a:off x="3110167" y="1458185"/>
              <a:ext cx="2262048" cy="4081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https://t1.daumcdn.net/cfile/tistory/9994FF4F5BC3EC9E1C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47" t="17217" r="3733" b="10991"/>
            <a:stretch/>
          </p:blipFill>
          <p:spPr bwMode="auto">
            <a:xfrm>
              <a:off x="5726295" y="1402765"/>
              <a:ext cx="2341418" cy="4130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框架 37"/>
          <p:cNvSpPr/>
          <p:nvPr/>
        </p:nvSpPr>
        <p:spPr>
          <a:xfrm>
            <a:off x="746202" y="1999501"/>
            <a:ext cx="637310" cy="540328"/>
          </a:xfrm>
          <a:prstGeom prst="frame">
            <a:avLst/>
          </a:prstGeom>
          <a:solidFill>
            <a:srgbClr val="E3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0" name="框架 39"/>
          <p:cNvSpPr/>
          <p:nvPr/>
        </p:nvSpPr>
        <p:spPr>
          <a:xfrm>
            <a:off x="2853688" y="4188519"/>
            <a:ext cx="2330249" cy="387927"/>
          </a:xfrm>
          <a:prstGeom prst="frame">
            <a:avLst/>
          </a:prstGeom>
          <a:solidFill>
            <a:srgbClr val="E3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55450" y="1704382"/>
            <a:ext cx="10903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驗證</a:t>
            </a:r>
            <a:r>
              <a:rPr lang="en-US" altLang="zh-TW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安全</a:t>
            </a:r>
            <a:endParaRPr lang="zh-TW" altLang="en-US" sz="1600" dirty="0"/>
          </a:p>
        </p:txBody>
      </p:sp>
      <p:sp>
        <p:nvSpPr>
          <p:cNvPr id="41" name="矩形 40"/>
          <p:cNvSpPr/>
          <p:nvPr/>
        </p:nvSpPr>
        <p:spPr>
          <a:xfrm>
            <a:off x="3211094" y="3853694"/>
            <a:ext cx="19111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更改轉移</a:t>
            </a:r>
            <a:r>
              <a:rPr lang="en-US" altLang="zh-TW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取款限額</a:t>
            </a:r>
            <a:endParaRPr lang="zh-TW" altLang="en-US" sz="1600" dirty="0"/>
          </a:p>
        </p:txBody>
      </p:sp>
      <p:sp>
        <p:nvSpPr>
          <p:cNvPr id="42" name="矩形 41"/>
          <p:cNvSpPr/>
          <p:nvPr/>
        </p:nvSpPr>
        <p:spPr>
          <a:xfrm>
            <a:off x="6193662" y="2127427"/>
            <a:ext cx="18261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查看目前轉賬限額</a:t>
            </a:r>
            <a:endParaRPr lang="zh-TW" altLang="en-US" sz="1600" dirty="0"/>
          </a:p>
        </p:txBody>
      </p:sp>
      <p:pic>
        <p:nvPicPr>
          <p:cNvPr id="44" name="圖片 43"/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CD9"/>
              </a:clrFrom>
              <a:clrTo>
                <a:srgbClr val="FFFCD9">
                  <a:alpha val="0"/>
                </a:srgbClr>
              </a:clrTo>
            </a:clrChange>
          </a:blip>
          <a:srcRect t="51667"/>
          <a:stretch/>
        </p:blipFill>
        <p:spPr>
          <a:xfrm>
            <a:off x="10801160" y="694053"/>
            <a:ext cx="1287343" cy="1105056"/>
          </a:xfrm>
          <a:prstGeom prst="rect">
            <a:avLst/>
          </a:prstGeom>
        </p:spPr>
      </p:pic>
      <p:graphicFrame>
        <p:nvGraphicFramePr>
          <p:cNvPr id="45" name="表格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251992"/>
              </p:ext>
            </p:extLst>
          </p:nvPr>
        </p:nvGraphicFramePr>
        <p:xfrm>
          <a:off x="8098394" y="1799109"/>
          <a:ext cx="3990109" cy="3607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6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77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52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52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2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51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轉賬限額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預設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提高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345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一次最高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一天總共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一次最高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一天總共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634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級（</a:t>
                      </a:r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OTP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122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級</a:t>
                      </a:r>
                      <a:endParaRPr lang="en-US" altLang="zh-TW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(SE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支持</a:t>
                      </a:r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1000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5000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122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級</a:t>
                      </a:r>
                      <a:endParaRPr lang="en-US" altLang="zh-TW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（</a:t>
                      </a:r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SE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</a:t>
                      </a:r>
                      <a:endParaRPr lang="en-US" altLang="zh-TW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支持）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1000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萬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3" name="矩形 42"/>
          <p:cNvSpPr/>
          <p:nvPr/>
        </p:nvSpPr>
        <p:spPr>
          <a:xfrm>
            <a:off x="10712108" y="5440977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單元：韓元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588841" y="1837282"/>
            <a:ext cx="1829747" cy="655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認證方法管理</a:t>
            </a:r>
          </a:p>
          <a:p>
            <a:pPr>
              <a:lnSpc>
                <a:spcPts val="2300"/>
              </a:lnSpc>
            </a:pPr>
            <a:r>
              <a:rPr lang="en-US" altLang="zh-TW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OTP</a:t>
            </a:r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註冊</a:t>
            </a:r>
            <a:r>
              <a:rPr lang="en-US" altLang="zh-TW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管理</a:t>
            </a:r>
          </a:p>
        </p:txBody>
      </p:sp>
      <p:sp>
        <p:nvSpPr>
          <p:cNvPr id="48" name="矩形 47"/>
          <p:cNvSpPr/>
          <p:nvPr/>
        </p:nvSpPr>
        <p:spPr>
          <a:xfrm>
            <a:off x="3803530" y="2830662"/>
            <a:ext cx="14010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需要</a:t>
            </a:r>
            <a:r>
              <a:rPr lang="en-US" altLang="zh-TW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OTP</a:t>
            </a:r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註冊</a:t>
            </a:r>
          </a:p>
        </p:txBody>
      </p:sp>
      <p:sp>
        <p:nvSpPr>
          <p:cNvPr id="49" name="矩形 48"/>
          <p:cNvSpPr/>
          <p:nvPr/>
        </p:nvSpPr>
        <p:spPr>
          <a:xfrm>
            <a:off x="3711579" y="4532622"/>
            <a:ext cx="1644072" cy="682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延遲轉帳服務</a:t>
            </a:r>
          </a:p>
          <a:p>
            <a:pPr>
              <a:lnSpc>
                <a:spcPts val="2300"/>
              </a:lnSpc>
            </a:pPr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申請臨時增加</a:t>
            </a:r>
          </a:p>
        </p:txBody>
      </p:sp>
      <p:sp>
        <p:nvSpPr>
          <p:cNvPr id="50" name="矩形 49"/>
          <p:cNvSpPr/>
          <p:nvPr/>
        </p:nvSpPr>
        <p:spPr>
          <a:xfrm>
            <a:off x="7002424" y="5120803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變更</a:t>
            </a:r>
          </a:p>
        </p:txBody>
      </p:sp>
      <p:sp>
        <p:nvSpPr>
          <p:cNvPr id="51" name="矩形 50"/>
          <p:cNvSpPr/>
          <p:nvPr/>
        </p:nvSpPr>
        <p:spPr>
          <a:xfrm>
            <a:off x="5637453" y="1459496"/>
            <a:ext cx="11243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移動設備</a:t>
            </a:r>
          </a:p>
        </p:txBody>
      </p:sp>
      <p:sp>
        <p:nvSpPr>
          <p:cNvPr id="52" name="矩形 51"/>
          <p:cNvSpPr/>
          <p:nvPr/>
        </p:nvSpPr>
        <p:spPr>
          <a:xfrm>
            <a:off x="6785950" y="1475049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自動化設備</a:t>
            </a:r>
          </a:p>
        </p:txBody>
      </p:sp>
      <p:sp>
        <p:nvSpPr>
          <p:cNvPr id="53" name="矩形 52"/>
          <p:cNvSpPr/>
          <p:nvPr/>
        </p:nvSpPr>
        <p:spPr>
          <a:xfrm>
            <a:off x="3056432" y="6125455"/>
            <a:ext cx="2127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更改轉移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取款限額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21455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154343" y="765016"/>
            <a:ext cx="5899193" cy="5326295"/>
            <a:chOff x="228420" y="895791"/>
            <a:chExt cx="5651657" cy="4901276"/>
          </a:xfrm>
        </p:grpSpPr>
        <p:pic>
          <p:nvPicPr>
            <p:cNvPr id="11266" name="Picture 2" descr="https://t1.daumcdn.net/cfile/tistory/99E21B3359DD77AE1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466"/>
            <a:stretch/>
          </p:blipFill>
          <p:spPr bwMode="auto">
            <a:xfrm>
              <a:off x="228420" y="895791"/>
              <a:ext cx="2930916" cy="4884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https://t1.daumcdn.net/cfile/tistory/99E21B3359DD77AE1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641"/>
            <a:stretch/>
          </p:blipFill>
          <p:spPr bwMode="auto">
            <a:xfrm>
              <a:off x="3026467" y="912941"/>
              <a:ext cx="2853610" cy="4884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https://t1.daumcdn.net/cfile/tistory/99E21B3359DD77AE1E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186" r="45800"/>
            <a:stretch/>
          </p:blipFill>
          <p:spPr bwMode="auto">
            <a:xfrm>
              <a:off x="2808564" y="912942"/>
              <a:ext cx="464234" cy="4884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268" name="Picture 4" descr="https://t1.daumcdn.net/cfile/tistory/9912A63359DD77461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36"/>
          <a:stretch/>
        </p:blipFill>
        <p:spPr bwMode="auto">
          <a:xfrm>
            <a:off x="5878646" y="765016"/>
            <a:ext cx="5942646" cy="525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矩形 6"/>
          <p:cNvSpPr/>
          <p:nvPr/>
        </p:nvSpPr>
        <p:spPr>
          <a:xfrm>
            <a:off x="2372544" y="266543"/>
            <a:ext cx="29306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0"/>
              </a:spcAft>
            </a:pPr>
            <a:r>
              <a:rPr lang="zh-TW" altLang="en-US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─國內轉帳：設定備忘錄</a:t>
            </a:r>
            <a:endParaRPr lang="zh-TW" altLang="zh-TW" sz="20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4343" y="434220"/>
            <a:ext cx="1005403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收支</a:t>
            </a:r>
          </a:p>
        </p:txBody>
      </p:sp>
      <p:sp>
        <p:nvSpPr>
          <p:cNvPr id="9" name="TextBox 12"/>
          <p:cNvSpPr txBox="1"/>
          <p:nvPr/>
        </p:nvSpPr>
        <p:spPr>
          <a:xfrm>
            <a:off x="1142205" y="257342"/>
            <a:ext cx="1232695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轉帳</a:t>
            </a:r>
          </a:p>
        </p:txBody>
      </p:sp>
      <p:sp>
        <p:nvSpPr>
          <p:cNvPr id="2" name="矩形 1"/>
          <p:cNvSpPr/>
          <p:nvPr/>
        </p:nvSpPr>
        <p:spPr>
          <a:xfrm>
            <a:off x="5760215" y="3800355"/>
            <a:ext cx="24416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更改傳輸時間和添加輸入</a:t>
            </a:r>
            <a:endParaRPr lang="zh-TW" altLang="en-US" sz="1600" dirty="0"/>
          </a:p>
        </p:txBody>
      </p:sp>
      <p:sp>
        <p:nvSpPr>
          <p:cNvPr id="5" name="框架 4"/>
          <p:cNvSpPr/>
          <p:nvPr/>
        </p:nvSpPr>
        <p:spPr>
          <a:xfrm>
            <a:off x="9273540" y="3385955"/>
            <a:ext cx="2415540" cy="710677"/>
          </a:xfrm>
          <a:prstGeom prst="frame">
            <a:avLst>
              <a:gd name="adj1" fmla="val 9283"/>
            </a:avLst>
          </a:prstGeom>
          <a:solidFill>
            <a:srgbClr val="E3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5768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32224" y="6190184"/>
            <a:ext cx="31558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/>
            <a:r>
              <a:rPr lang="zh-TW" altLang="en-US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</a:t>
            </a:r>
            <a:r>
              <a:rPr lang="en-US" altLang="zh-TW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hashtag</a:t>
            </a:r>
            <a:r>
              <a:rPr lang="zh-TW" altLang="en-US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收款人姓名查詢</a:t>
            </a:r>
            <a:endParaRPr lang="zh-TW" altLang="en-US" i="0" dirty="0">
              <a:solidFill>
                <a:srgbClr val="444444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292" name="Picture 4" descr="https://t1.daumcdn.net/cfile/tistory/9983943359DD784F1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49"/>
          <a:stretch/>
        </p:blipFill>
        <p:spPr bwMode="auto">
          <a:xfrm>
            <a:off x="6096000" y="657452"/>
            <a:ext cx="5790902" cy="546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矩形 7"/>
          <p:cNvSpPr/>
          <p:nvPr/>
        </p:nvSpPr>
        <p:spPr>
          <a:xfrm>
            <a:off x="2372544" y="266543"/>
            <a:ext cx="31870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0"/>
              </a:spcAft>
            </a:pPr>
            <a:r>
              <a:rPr lang="zh-TW" altLang="en-US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─國內轉帳：查詢轉移紀錄</a:t>
            </a:r>
          </a:p>
          <a:p>
            <a:pPr lvl="0">
              <a:spcAft>
                <a:spcPts val="0"/>
              </a:spcAft>
            </a:pPr>
            <a:endParaRPr lang="zh-TW" altLang="zh-TW" sz="20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4343" y="434220"/>
            <a:ext cx="1005403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收支</a:t>
            </a:r>
          </a:p>
        </p:txBody>
      </p:sp>
      <p:sp>
        <p:nvSpPr>
          <p:cNvPr id="10" name="TextBox 12"/>
          <p:cNvSpPr txBox="1"/>
          <p:nvPr/>
        </p:nvSpPr>
        <p:spPr>
          <a:xfrm>
            <a:off x="1142205" y="257342"/>
            <a:ext cx="1232695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轉帳</a:t>
            </a:r>
          </a:p>
        </p:txBody>
      </p:sp>
      <p:grpSp>
        <p:nvGrpSpPr>
          <p:cNvPr id="5" name="群組 4"/>
          <p:cNvGrpSpPr/>
          <p:nvPr/>
        </p:nvGrpSpPr>
        <p:grpSpPr>
          <a:xfrm>
            <a:off x="444826" y="700133"/>
            <a:ext cx="5496131" cy="5425795"/>
            <a:chOff x="97022" y="741399"/>
            <a:chExt cx="5496131" cy="5425795"/>
          </a:xfrm>
        </p:grpSpPr>
        <p:pic>
          <p:nvPicPr>
            <p:cNvPr id="12290" name="Picture 2" descr="https://t1.daumcdn.net/cfile/tistory/99ECF43359DD77F32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0" r="57209"/>
            <a:stretch/>
          </p:blipFill>
          <p:spPr bwMode="auto">
            <a:xfrm>
              <a:off x="97022" y="741401"/>
              <a:ext cx="2532185" cy="5425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https://t1.daumcdn.net/cfile/tistory/99ECF43359DD77F32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777" r="47208"/>
            <a:stretch/>
          </p:blipFill>
          <p:spPr bwMode="auto">
            <a:xfrm>
              <a:off x="2700590" y="741400"/>
              <a:ext cx="323558" cy="5425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https://t1.daumcdn.net/cfile/tistory/99ECF43359DD77F32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48" r="3611"/>
            <a:stretch/>
          </p:blipFill>
          <p:spPr bwMode="auto">
            <a:xfrm>
              <a:off x="2990630" y="741399"/>
              <a:ext cx="2602523" cy="5425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矩形 2"/>
          <p:cNvSpPr/>
          <p:nvPr/>
        </p:nvSpPr>
        <p:spPr>
          <a:xfrm>
            <a:off x="6976006" y="4043800"/>
            <a:ext cx="18261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轉移歷史記錄搜索</a:t>
            </a:r>
            <a:endParaRPr lang="zh-TW" altLang="en-US" sz="1600" dirty="0">
              <a:solidFill>
                <a:srgbClr val="E34A5F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776228" y="3075263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設置查詢週期</a:t>
            </a:r>
            <a:endParaRPr lang="zh-TW" altLang="en-US" sz="1600" dirty="0">
              <a:solidFill>
                <a:srgbClr val="E34A5F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725130" y="4043800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設置查詢類型</a:t>
            </a:r>
            <a:endParaRPr lang="zh-TW" altLang="en-US" sz="1600" dirty="0">
              <a:solidFill>
                <a:srgbClr val="E34A5F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035593" y="4956294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存款</a:t>
            </a:r>
            <a:endParaRPr lang="zh-TW" altLang="en-US" sz="1400" dirty="0">
              <a:solidFill>
                <a:srgbClr val="E34A5F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586410" y="4228465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全部</a:t>
            </a:r>
            <a:endParaRPr lang="zh-TW" altLang="en-US" sz="1400" dirty="0">
              <a:solidFill>
                <a:srgbClr val="E34A5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071772" y="4584999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完成</a:t>
            </a:r>
            <a:endParaRPr lang="zh-TW" altLang="en-US" sz="1400" dirty="0"/>
          </a:p>
        </p:txBody>
      </p:sp>
      <p:sp>
        <p:nvSpPr>
          <p:cNvPr id="14" name="矩形 13"/>
          <p:cNvSpPr/>
          <p:nvPr/>
        </p:nvSpPr>
        <p:spPr>
          <a:xfrm>
            <a:off x="10674824" y="4592380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失敗</a:t>
            </a:r>
            <a:endParaRPr lang="zh-TW" altLang="en-US" sz="1400" dirty="0"/>
          </a:p>
        </p:txBody>
      </p:sp>
      <p:sp>
        <p:nvSpPr>
          <p:cNvPr id="19" name="矩形 18"/>
          <p:cNvSpPr/>
          <p:nvPr/>
        </p:nvSpPr>
        <p:spPr>
          <a:xfrm>
            <a:off x="11142357" y="4579045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取消</a:t>
            </a:r>
            <a:endParaRPr lang="zh-TW" altLang="en-US" sz="1400" dirty="0"/>
          </a:p>
        </p:txBody>
      </p:sp>
      <p:sp>
        <p:nvSpPr>
          <p:cNvPr id="20" name="矩形 19"/>
          <p:cNvSpPr/>
          <p:nvPr/>
        </p:nvSpPr>
        <p:spPr>
          <a:xfrm>
            <a:off x="9551490" y="4956294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 latinLnBrk="1"/>
            <a:r>
              <a:rPr lang="zh-TW" altLang="en-US" sz="14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待轉移</a:t>
            </a:r>
          </a:p>
        </p:txBody>
      </p:sp>
      <p:sp>
        <p:nvSpPr>
          <p:cNvPr id="23" name="矩形 22"/>
          <p:cNvSpPr/>
          <p:nvPr/>
        </p:nvSpPr>
        <p:spPr>
          <a:xfrm>
            <a:off x="10194679" y="4956294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自動轉移</a:t>
            </a:r>
            <a:endParaRPr lang="zh-TW" altLang="en-US" sz="1400" dirty="0">
              <a:solidFill>
                <a:srgbClr val="E34A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658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https://t1.daumcdn.net/cfile/tistory/99FEF03359C0769A2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4" t="5536" r="61448" b="5390"/>
          <a:stretch/>
        </p:blipFill>
        <p:spPr bwMode="auto">
          <a:xfrm>
            <a:off x="6807200" y="1196785"/>
            <a:ext cx="2476500" cy="4848415"/>
          </a:xfrm>
          <a:prstGeom prst="roundRect">
            <a:avLst>
              <a:gd name="adj" fmla="val 1359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154343" y="434220"/>
            <a:ext cx="1005403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收支</a:t>
            </a:r>
          </a:p>
        </p:txBody>
      </p:sp>
      <p:sp>
        <p:nvSpPr>
          <p:cNvPr id="10" name="TextBox 12"/>
          <p:cNvSpPr txBox="1"/>
          <p:nvPr/>
        </p:nvSpPr>
        <p:spPr>
          <a:xfrm>
            <a:off x="1142205" y="257342"/>
            <a:ext cx="1232695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轉帳</a:t>
            </a:r>
          </a:p>
        </p:txBody>
      </p:sp>
      <p:sp>
        <p:nvSpPr>
          <p:cNvPr id="11" name="矩形 10"/>
          <p:cNvSpPr/>
          <p:nvPr/>
        </p:nvSpPr>
        <p:spPr>
          <a:xfrm>
            <a:off x="2372544" y="266543"/>
            <a:ext cx="19046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0"/>
              </a:spcAft>
            </a:pPr>
            <a:r>
              <a:rPr lang="zh-TW" altLang="en-US" sz="2000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─快速複製帳號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596900" y="1196786"/>
            <a:ext cx="5168901" cy="4911914"/>
            <a:chOff x="778487" y="1152339"/>
            <a:chExt cx="4072551" cy="4087583"/>
          </a:xfrm>
        </p:grpSpPr>
        <p:pic>
          <p:nvPicPr>
            <p:cNvPr id="13314" name="Picture 2" descr="https://t1.daumcdn.net/cfile/tistory/99FEF03359C0769A2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05" t="5535" r="61572" b="5534"/>
            <a:stretch/>
          </p:blipFill>
          <p:spPr bwMode="auto">
            <a:xfrm>
              <a:off x="778487" y="1152339"/>
              <a:ext cx="1971234" cy="4087583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https://t1.daumcdn.net/cfile/tistory/99FEF03359C0769A2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51" t="5535" r="61425" b="5534"/>
            <a:stretch/>
          </p:blipFill>
          <p:spPr bwMode="auto">
            <a:xfrm>
              <a:off x="2879804" y="1152339"/>
              <a:ext cx="1971234" cy="4087583"/>
            </a:xfrm>
            <a:prstGeom prst="roundRect">
              <a:avLst>
                <a:gd name="adj" fmla="val 15144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4"/>
            <a:srcRect l="53453" t="17705" r="24322" b="21053"/>
            <a:stretch/>
          </p:blipFill>
          <p:spPr>
            <a:xfrm>
              <a:off x="2980788" y="1602505"/>
              <a:ext cx="1760024" cy="31945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矩形 13"/>
          <p:cNvSpPr/>
          <p:nvPr/>
        </p:nvSpPr>
        <p:spPr>
          <a:xfrm>
            <a:off x="154343" y="757794"/>
            <a:ext cx="14991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方法一：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277233" y="5286591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帳號複製</a:t>
            </a:r>
            <a:endParaRPr lang="zh-TW" altLang="en-US" sz="1600" dirty="0"/>
          </a:p>
        </p:txBody>
      </p:sp>
      <p:sp>
        <p:nvSpPr>
          <p:cNvPr id="17" name="矩形 16"/>
          <p:cNvSpPr/>
          <p:nvPr/>
        </p:nvSpPr>
        <p:spPr>
          <a:xfrm>
            <a:off x="6157038" y="718913"/>
            <a:ext cx="14991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方法二：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框架 18"/>
          <p:cNvSpPr/>
          <p:nvPr/>
        </p:nvSpPr>
        <p:spPr>
          <a:xfrm>
            <a:off x="6906602" y="3059304"/>
            <a:ext cx="2239223" cy="1203207"/>
          </a:xfrm>
          <a:prstGeom prst="frame">
            <a:avLst>
              <a:gd name="adj1" fmla="val 4994"/>
            </a:avLst>
          </a:prstGeom>
          <a:solidFill>
            <a:srgbClr val="E3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265731" y="6264552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進入所需的帳戶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9227756" y="6264552"/>
            <a:ext cx="27600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1"/>
            <a:r>
              <a:rPr lang="zh-TW" altLang="en-US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按頂部的帳號即複製帳號</a:t>
            </a:r>
            <a:endParaRPr lang="zh-TW" altLang="en-US" dirty="0"/>
          </a:p>
        </p:txBody>
      </p:sp>
      <p:pic>
        <p:nvPicPr>
          <p:cNvPr id="9218" name="Picture 2" descr="ãkakao friendãçåçæå°çµæ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0906" y="-169236"/>
            <a:ext cx="1776298" cy="177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6"/>
          <a:srcRect l="10552" t="6344" r="61528" b="6102"/>
          <a:stretch/>
        </p:blipFill>
        <p:spPr>
          <a:xfrm>
            <a:off x="9341686" y="1230200"/>
            <a:ext cx="2532185" cy="4832975"/>
          </a:xfrm>
          <a:prstGeom prst="roundRect">
            <a:avLst>
              <a:gd name="adj" fmla="val 13156"/>
            </a:avLst>
          </a:prstGeom>
          <a:noFill/>
          <a:ln>
            <a:noFill/>
          </a:ln>
        </p:spPr>
      </p:pic>
      <p:sp>
        <p:nvSpPr>
          <p:cNvPr id="29" name="框架 28"/>
          <p:cNvSpPr/>
          <p:nvPr/>
        </p:nvSpPr>
        <p:spPr>
          <a:xfrm>
            <a:off x="2549236" y="3616036"/>
            <a:ext cx="422693" cy="429491"/>
          </a:xfrm>
          <a:prstGeom prst="frame">
            <a:avLst>
              <a:gd name="adj1" fmla="val 13346"/>
            </a:avLst>
          </a:prstGeom>
          <a:solidFill>
            <a:srgbClr val="E3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0" name="框架 29"/>
          <p:cNvSpPr/>
          <p:nvPr/>
        </p:nvSpPr>
        <p:spPr>
          <a:xfrm>
            <a:off x="9790875" y="2258288"/>
            <a:ext cx="1542140" cy="327820"/>
          </a:xfrm>
          <a:prstGeom prst="frame">
            <a:avLst>
              <a:gd name="adj1" fmla="val 13346"/>
            </a:avLst>
          </a:prstGeom>
          <a:solidFill>
            <a:srgbClr val="E3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184896" y="4597931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更改帳戶名稱</a:t>
            </a:r>
          </a:p>
        </p:txBody>
      </p:sp>
      <p:sp>
        <p:nvSpPr>
          <p:cNvPr id="28" name="矩形 27"/>
          <p:cNvSpPr/>
          <p:nvPr/>
        </p:nvSpPr>
        <p:spPr>
          <a:xfrm>
            <a:off x="4197513" y="4930117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系統顏色變化</a:t>
            </a:r>
          </a:p>
        </p:txBody>
      </p:sp>
    </p:spTree>
    <p:extLst>
      <p:ext uri="{BB962C8B-B14F-4D97-AF65-F5344CB8AC3E}">
        <p14:creationId xmlns:p14="http://schemas.microsoft.com/office/powerpoint/2010/main" val="19056812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1F1F1"/>
              </a:clrFrom>
              <a:clrTo>
                <a:srgbClr val="F1F1F1">
                  <a:alpha val="0"/>
                </a:srgbClr>
              </a:clrTo>
            </a:clrChange>
          </a:blip>
          <a:srcRect l="28180" r="22326" b="42712"/>
          <a:stretch/>
        </p:blipFill>
        <p:spPr>
          <a:xfrm>
            <a:off x="10871200" y="-74243"/>
            <a:ext cx="1401105" cy="929841"/>
          </a:xfrm>
          <a:prstGeom prst="rect">
            <a:avLst/>
          </a:prstGeom>
        </p:spPr>
      </p:pic>
      <p:sp>
        <p:nvSpPr>
          <p:cNvPr id="8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2372544" y="266543"/>
            <a:ext cx="13917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0"/>
              </a:spcAft>
            </a:pPr>
            <a:r>
              <a:rPr lang="zh-TW" altLang="en-US" sz="2000" kern="10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─國外匯款</a:t>
            </a:r>
            <a:endParaRPr lang="en-US" altLang="zh-TW" sz="2000" kern="10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lvl="0">
              <a:spcAft>
                <a:spcPts val="0"/>
              </a:spcAft>
            </a:pPr>
            <a:endParaRPr lang="zh-TW" altLang="zh-TW" sz="2000" kern="100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4343" y="434220"/>
            <a:ext cx="1005403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收支</a:t>
            </a:r>
          </a:p>
        </p:txBody>
      </p:sp>
      <p:sp>
        <p:nvSpPr>
          <p:cNvPr id="11" name="TextBox 12"/>
          <p:cNvSpPr txBox="1"/>
          <p:nvPr/>
        </p:nvSpPr>
        <p:spPr>
          <a:xfrm>
            <a:off x="1142205" y="257342"/>
            <a:ext cx="1232695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轉帳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154343" y="974429"/>
            <a:ext cx="11848971" cy="5682584"/>
            <a:chOff x="319314" y="1494853"/>
            <a:chExt cx="8810173" cy="4264190"/>
          </a:xfrm>
        </p:grpSpPr>
        <p:pic>
          <p:nvPicPr>
            <p:cNvPr id="13" name="Picture 4" descr="https://t1.daumcdn.net/cfile/tistory/99855E33599FD58D17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020"/>
            <a:stretch/>
          </p:blipFill>
          <p:spPr bwMode="auto">
            <a:xfrm>
              <a:off x="2613366" y="1495306"/>
              <a:ext cx="3711030" cy="4263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https://t1.daumcdn.net/cfile/tistory/9912B73359A37EBC17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5" r="50404"/>
            <a:stretch/>
          </p:blipFill>
          <p:spPr bwMode="auto">
            <a:xfrm>
              <a:off x="319314" y="1495306"/>
              <a:ext cx="2801257" cy="4263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https://t1.daumcdn.net/cfile/tistory/99485E33599FD9CB15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31" t="-1" r="50710" b="265"/>
            <a:stretch/>
          </p:blipFill>
          <p:spPr bwMode="auto">
            <a:xfrm>
              <a:off x="6324397" y="1494853"/>
              <a:ext cx="2805090" cy="42641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矩形 15"/>
          <p:cNvSpPr/>
          <p:nvPr/>
        </p:nvSpPr>
        <p:spPr>
          <a:xfrm>
            <a:off x="9630932" y="2910506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E34A5F"/>
                </a:solidFill>
              </a:rPr>
              <a:t>Name in English</a:t>
            </a:r>
          </a:p>
        </p:txBody>
      </p:sp>
      <p:sp>
        <p:nvSpPr>
          <p:cNvPr id="17" name="矩形 16"/>
          <p:cNvSpPr/>
          <p:nvPr/>
        </p:nvSpPr>
        <p:spPr>
          <a:xfrm>
            <a:off x="9630931" y="3337894"/>
            <a:ext cx="1181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E34A5F"/>
                </a:solidFill>
              </a:rPr>
              <a:t>Bank Code</a:t>
            </a:r>
          </a:p>
        </p:txBody>
      </p:sp>
      <p:sp>
        <p:nvSpPr>
          <p:cNvPr id="18" name="矩形 17"/>
          <p:cNvSpPr/>
          <p:nvPr/>
        </p:nvSpPr>
        <p:spPr>
          <a:xfrm>
            <a:off x="9591273" y="4385399"/>
            <a:ext cx="1777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E34A5F"/>
                </a:solidFill>
              </a:rPr>
              <a:t>Account Number</a:t>
            </a:r>
            <a:endParaRPr lang="zh-TW" altLang="en-US">
              <a:solidFill>
                <a:srgbClr val="E34A5F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235139" y="2263784"/>
            <a:ext cx="26637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>
                <a:solidFill>
                  <a:srgbClr val="E34A5F"/>
                </a:solidFill>
              </a:rPr>
              <a:t>Select receiving country and amount to send</a:t>
            </a:r>
          </a:p>
        </p:txBody>
      </p:sp>
      <p:sp>
        <p:nvSpPr>
          <p:cNvPr id="20" name="矩形 19"/>
          <p:cNvSpPr/>
          <p:nvPr/>
        </p:nvSpPr>
        <p:spPr>
          <a:xfrm>
            <a:off x="4788921" y="5812527"/>
            <a:ext cx="26637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rgbClr val="E34A5F"/>
                </a:solidFill>
              </a:rPr>
              <a:t>22 countries</a:t>
            </a:r>
          </a:p>
        </p:txBody>
      </p:sp>
      <p:sp>
        <p:nvSpPr>
          <p:cNvPr id="21" name="矩形 20"/>
          <p:cNvSpPr/>
          <p:nvPr/>
        </p:nvSpPr>
        <p:spPr>
          <a:xfrm>
            <a:off x="722477" y="4957019"/>
            <a:ext cx="3041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rgbClr val="E34A5F"/>
                </a:solidFill>
              </a:rPr>
              <a:t>Agree with terms &amp; conditions</a:t>
            </a:r>
          </a:p>
        </p:txBody>
      </p:sp>
      <p:grpSp>
        <p:nvGrpSpPr>
          <p:cNvPr id="3" name="群組 2"/>
          <p:cNvGrpSpPr/>
          <p:nvPr/>
        </p:nvGrpSpPr>
        <p:grpSpPr>
          <a:xfrm>
            <a:off x="5555286" y="80361"/>
            <a:ext cx="4918184" cy="775237"/>
            <a:chOff x="4405739" y="109245"/>
            <a:chExt cx="4918184" cy="775237"/>
          </a:xfrm>
        </p:grpSpPr>
        <p:sp>
          <p:nvSpPr>
            <p:cNvPr id="2" name="矩形 1"/>
            <p:cNvSpPr/>
            <p:nvPr/>
          </p:nvSpPr>
          <p:spPr>
            <a:xfrm>
              <a:off x="5083660" y="150948"/>
              <a:ext cx="4240263" cy="7335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lnSpc>
                  <a:spcPts val="2500"/>
                </a:lnSpc>
                <a:buFont typeface="+mj-lt"/>
                <a:buAutoNum type="arabicPeriod"/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匯款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5,000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美元內費用僅為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5,000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韓元</a:t>
              </a: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>
                <a:lnSpc>
                  <a:spcPts val="2500"/>
                </a:lnSpc>
                <a:buFont typeface="+mj-lt"/>
                <a:buAutoNum type="arabicPeriod"/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僅需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3-5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天收款人便可收到匯款</a:t>
              </a:r>
            </a:p>
          </p:txBody>
        </p:sp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405739" y="109245"/>
              <a:ext cx="717181" cy="717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98172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矩形 2"/>
          <p:cNvSpPr/>
          <p:nvPr/>
        </p:nvSpPr>
        <p:spPr>
          <a:xfrm>
            <a:off x="154343" y="434220"/>
            <a:ext cx="1826141" cy="330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功能分類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204903"/>
              </p:ext>
            </p:extLst>
          </p:nvPr>
        </p:nvGraphicFramePr>
        <p:xfrm>
          <a:off x="756990" y="768439"/>
          <a:ext cx="2040588" cy="57775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0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500" b="1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APP</a:t>
                      </a:r>
                      <a:endParaRPr lang="zh-TW" altLang="en-US" sz="1800" b="1" kern="12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7455">
                <a:tc>
                  <a:txBody>
                    <a:bodyPr/>
                    <a:lstStyle/>
                    <a:p>
                      <a:pPr marL="285750" lvl="0" indent="-285750" rtl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APP</a:t>
                      </a:r>
                      <a:r>
                        <a:rPr lang="zh-TW" altLang="en-US" sz="1800" b="0" kern="12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註冊</a:t>
                      </a:r>
                      <a:r>
                        <a:rPr lang="en-US" altLang="zh-TW" sz="1800" b="0" kern="12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+</a:t>
                      </a:r>
                      <a:r>
                        <a:rPr lang="zh-TW" altLang="en-US" sz="1800" b="0" kern="12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登入</a:t>
                      </a:r>
                      <a:endParaRPr lang="en-US" altLang="zh-TW" sz="1800" b="0" kern="12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285750" lvl="0" indent="-285750" rtl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主畫面介紹</a:t>
                      </a:r>
                      <a:endParaRPr lang="en-US" altLang="zh-TW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 rtl="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zh-TW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My account 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Recommendation</a:t>
                      </a:r>
                      <a:endParaRPr lang="zh-TW" altLang="en-US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Bank Guide</a:t>
                      </a:r>
                      <a:endParaRPr lang="zh-TW" altLang="en-US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All function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8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通知設定</a:t>
                      </a:r>
                      <a:r>
                        <a:rPr lang="en-US" altLang="zh-TW" sz="18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zh-TW" altLang="en-US" sz="18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588998"/>
              </p:ext>
            </p:extLst>
          </p:nvPr>
        </p:nvGraphicFramePr>
        <p:xfrm>
          <a:off x="5254810" y="765015"/>
          <a:ext cx="2040588" cy="5781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0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500" b="1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Card</a:t>
                      </a:r>
                      <a:endParaRPr lang="zh-TW" altLang="en-US" sz="1800" b="1" kern="12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077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8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卡片申請</a:t>
                      </a:r>
                      <a:endParaRPr lang="en-US" altLang="zh-TW" sz="18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8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卡片種類</a:t>
                      </a:r>
                      <a:endParaRPr lang="en-US" altLang="zh-TW" sz="18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8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卡片管理</a:t>
                      </a:r>
                      <a:endParaRPr lang="en-US" altLang="zh-TW" sz="18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國內外交易開關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卡片遺失</a:t>
                      </a:r>
                      <a:r>
                        <a:rPr lang="en-US" altLang="zh-TW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取消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卡片重寄</a:t>
                      </a:r>
                    </a:p>
                    <a:p>
                      <a:endParaRPr lang="zh-TW" altLang="en-US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882544"/>
              </p:ext>
            </p:extLst>
          </p:nvPr>
        </p:nvGraphicFramePr>
        <p:xfrm>
          <a:off x="7462587" y="765015"/>
          <a:ext cx="2040588" cy="5781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0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5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收支</a:t>
                      </a:r>
                      <a:endParaRPr lang="zh-TW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E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0775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存款</a:t>
                      </a:r>
                      <a:endParaRPr lang="en-US" altLang="zh-TW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免費儲蓄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定期存款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節省</a:t>
                      </a:r>
                      <a:r>
                        <a:rPr lang="en-US" altLang="zh-TW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</a:t>
                      </a: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轉帳</a:t>
                      </a:r>
                      <a:endParaRPr lang="en-US" altLang="zh-TW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國內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國外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提領</a:t>
                      </a: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ATM/</a:t>
                      </a: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超商</a:t>
                      </a:r>
                      <a:endParaRPr lang="en-US" altLang="zh-TW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無卡提款</a:t>
                      </a:r>
                      <a:endParaRPr lang="en-US" altLang="zh-TW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交易紀錄</a:t>
                      </a:r>
                      <a:endParaRPr lang="en-US" altLang="zh-TW" sz="18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zh-TW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Hashtag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zh-TW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Memo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103032"/>
              </p:ext>
            </p:extLst>
          </p:nvPr>
        </p:nvGraphicFramePr>
        <p:xfrm>
          <a:off x="3007343" y="765015"/>
          <a:ext cx="2040588" cy="5781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0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300" b="1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帳戶</a:t>
                      </a:r>
                      <a:endParaRPr lang="zh-TW" altLang="en-US" sz="18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077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開戶</a:t>
                      </a:r>
                      <a:r>
                        <a:rPr lang="en-US" altLang="zh-TW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限制</a:t>
                      </a:r>
                      <a:endParaRPr lang="en-US" altLang="zh-TW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Safe</a:t>
                      </a:r>
                      <a:r>
                        <a:rPr lang="zh-TW" altLang="en-US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Box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團體帳戶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581970"/>
              </p:ext>
            </p:extLst>
          </p:nvPr>
        </p:nvGraphicFramePr>
        <p:xfrm>
          <a:off x="9670364" y="765015"/>
          <a:ext cx="2040588" cy="57767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0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74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500" b="1" kern="120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其他</a:t>
                      </a:r>
                      <a:endParaRPr lang="zh-TW" altLang="en-US" sz="1800" b="1" kern="12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9321">
                <a:tc>
                  <a:txBody>
                    <a:bodyPr/>
                    <a:lstStyle/>
                    <a:p>
                      <a:pPr marL="285750" lvl="0" indent="-285750" rtl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貸款</a:t>
                      </a:r>
                      <a:endParaRPr lang="en-US" altLang="zh-TW" sz="180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 rtl="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緊急</a:t>
                      </a: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貸款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信用貸款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無存款賬戶貸款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 rtl="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抵押貸款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 rtl="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商業貸款</a:t>
                      </a:r>
                      <a:endParaRPr lang="en-US" altLang="zh-TW" sz="160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lvl="0" indent="-285750" rtl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投資</a:t>
                      </a:r>
                      <a:endParaRPr lang="zh-TW" altLang="en-US" sz="18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lvl="0" indent="-285750" rtl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zh-TW" sz="18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21453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https://t1.daumcdn.net/cfile/tistory/99DE1B335A1E47EB0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226491" y="3665133"/>
            <a:ext cx="585019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ATM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機台限制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ATM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機台可以存款、取款、查詢和轉賬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ATM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轉賬限額每月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3000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萬韓元，每天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600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萬韓元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提款限額為每天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600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萬韓元，一次為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萬韓元</a:t>
            </a:r>
          </a:p>
        </p:txBody>
      </p:sp>
      <p:sp>
        <p:nvSpPr>
          <p:cNvPr id="9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矩形 9"/>
          <p:cNvSpPr/>
          <p:nvPr/>
        </p:nvSpPr>
        <p:spPr>
          <a:xfrm>
            <a:off x="154343" y="434220"/>
            <a:ext cx="1005403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收支</a:t>
            </a:r>
          </a:p>
        </p:txBody>
      </p:sp>
      <p:sp>
        <p:nvSpPr>
          <p:cNvPr id="11" name="TextBox 12"/>
          <p:cNvSpPr txBox="1"/>
          <p:nvPr/>
        </p:nvSpPr>
        <p:spPr>
          <a:xfrm>
            <a:off x="1142205" y="257342"/>
            <a:ext cx="1232695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提領</a:t>
            </a:r>
          </a:p>
        </p:txBody>
      </p:sp>
      <p:sp>
        <p:nvSpPr>
          <p:cNvPr id="12" name="矩形 11"/>
          <p:cNvSpPr/>
          <p:nvPr/>
        </p:nvSpPr>
        <p:spPr>
          <a:xfrm>
            <a:off x="2374900" y="361986"/>
            <a:ext cx="1492012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─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ATM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提領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2953481" y="1200567"/>
            <a:ext cx="6299115" cy="2058822"/>
            <a:chOff x="2764536" y="834087"/>
            <a:chExt cx="6299115" cy="2058822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4536" y="834087"/>
              <a:ext cx="6299115" cy="2058822"/>
            </a:xfrm>
            <a:prstGeom prst="rect">
              <a:avLst/>
            </a:prstGeom>
          </p:spPr>
        </p:pic>
        <p:sp>
          <p:nvSpPr>
            <p:cNvPr id="2" name="矩形 1"/>
            <p:cNvSpPr/>
            <p:nvPr/>
          </p:nvSpPr>
          <p:spPr>
            <a:xfrm>
              <a:off x="5003121" y="1166729"/>
              <a:ext cx="39447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spcAft>
                  <a:spcPts val="0"/>
                </a:spcAft>
              </a:pPr>
              <a:r>
                <a:rPr lang="zh-TW" altLang="zh-TW" kern="100" dirty="0">
                  <a:solidFill>
                    <a:srgbClr val="E34A5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全國銀行</a:t>
              </a:r>
              <a:r>
                <a:rPr lang="en-US" altLang="zh-TW" kern="100" dirty="0">
                  <a:solidFill>
                    <a:srgbClr val="E34A5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ATM</a:t>
              </a:r>
              <a:r>
                <a:rPr lang="zh-TW" altLang="en-US" kern="100" dirty="0">
                  <a:solidFill>
                    <a:srgbClr val="E34A5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、</a:t>
              </a:r>
              <a:r>
                <a:rPr lang="zh-TW" altLang="zh-TW" kern="100" dirty="0">
                  <a:solidFill>
                    <a:srgbClr val="E34A5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超商</a:t>
              </a:r>
              <a:r>
                <a:rPr lang="en-US" altLang="zh-TW" kern="100" dirty="0">
                  <a:solidFill>
                    <a:srgbClr val="E34A5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ATM</a:t>
              </a:r>
              <a:r>
                <a:rPr lang="zh-TW" altLang="zh-TW" kern="100" dirty="0">
                  <a:solidFill>
                    <a:srgbClr val="E34A5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都免手續費</a:t>
              </a:r>
            </a:p>
          </p:txBody>
        </p:sp>
      </p:grpSp>
      <p:pic>
        <p:nvPicPr>
          <p:cNvPr id="1026" name="Picture 2" descr="ãkakao friendãçåçæå°çµæ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271" y="3813277"/>
            <a:ext cx="1577220" cy="1577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671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矩形 2"/>
          <p:cNvSpPr/>
          <p:nvPr/>
        </p:nvSpPr>
        <p:spPr>
          <a:xfrm>
            <a:off x="154343" y="434220"/>
            <a:ext cx="1826141" cy="330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功能分類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756990" y="768439"/>
          <a:ext cx="2040588" cy="57775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0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5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APP</a:t>
                      </a:r>
                      <a:endParaRPr lang="zh-TW" altLang="en-US" sz="1800" b="1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423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7455">
                <a:tc>
                  <a:txBody>
                    <a:bodyPr/>
                    <a:lstStyle/>
                    <a:p>
                      <a:pPr marL="285750" lvl="0" indent="-285750" rtl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APP</a:t>
                      </a:r>
                      <a:r>
                        <a:rPr lang="zh-TW" altLang="en-US" sz="1800" b="0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註冊</a:t>
                      </a:r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+</a:t>
                      </a:r>
                      <a:r>
                        <a:rPr lang="zh-TW" altLang="en-US" sz="1800" b="0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登入</a:t>
                      </a:r>
                      <a:endParaRPr lang="en-US" altLang="zh-TW" sz="1800" b="0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285750" lvl="0" indent="-285750" rtl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主畫面介紹</a:t>
                      </a: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 rtl="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My account 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Recommendation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Bank Guide</a:t>
                      </a:r>
                      <a:endParaRPr lang="zh-TW" altLang="en-US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All function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通知設定</a:t>
                      </a:r>
                      <a:r>
                        <a:rPr lang="en-US" altLang="zh-TW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zh-TW" altLang="en-US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99362"/>
              </p:ext>
            </p:extLst>
          </p:nvPr>
        </p:nvGraphicFramePr>
        <p:xfrm>
          <a:off x="5254810" y="765015"/>
          <a:ext cx="2040588" cy="5781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0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500" b="1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Card</a:t>
                      </a:r>
                      <a:endParaRPr lang="zh-TW" altLang="en-US" sz="1800" b="1" kern="12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077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8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卡片申請</a:t>
                      </a:r>
                      <a:endParaRPr lang="en-US" altLang="zh-TW" sz="18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8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卡片種類</a:t>
                      </a:r>
                      <a:endParaRPr lang="en-US" altLang="zh-TW" sz="18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8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卡片管理</a:t>
                      </a:r>
                      <a:endParaRPr lang="en-US" altLang="zh-TW" sz="18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國內外交易開關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卡片遺失</a:t>
                      </a:r>
                      <a:r>
                        <a:rPr lang="en-US" altLang="zh-TW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取消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卡片重寄</a:t>
                      </a:r>
                    </a:p>
                    <a:p>
                      <a:endParaRPr lang="zh-TW" altLang="en-US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330060"/>
              </p:ext>
            </p:extLst>
          </p:nvPr>
        </p:nvGraphicFramePr>
        <p:xfrm>
          <a:off x="7462587" y="765015"/>
          <a:ext cx="2040588" cy="5781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0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500" b="1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收支</a:t>
                      </a:r>
                      <a:endParaRPr lang="zh-TW" altLang="en-US" sz="18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0775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存款</a:t>
                      </a:r>
                      <a:endParaRPr lang="en-US" altLang="zh-TW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定期存款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零存整付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節省</a:t>
                      </a:r>
                      <a:r>
                        <a:rPr lang="en-US" altLang="zh-TW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</a:t>
                      </a: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轉帳</a:t>
                      </a:r>
                      <a:endParaRPr lang="en-US" altLang="zh-TW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國內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國外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提領</a:t>
                      </a:r>
                      <a:endParaRPr lang="en-US" altLang="zh-TW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zh-TW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ATM/</a:t>
                      </a: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超商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無卡提款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交易紀錄</a:t>
                      </a:r>
                      <a:endParaRPr lang="en-US" altLang="zh-TW" sz="18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zh-TW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Hashtag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zh-TW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Memo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349928"/>
              </p:ext>
            </p:extLst>
          </p:nvPr>
        </p:nvGraphicFramePr>
        <p:xfrm>
          <a:off x="3007343" y="765015"/>
          <a:ext cx="2040588" cy="5781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0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300" b="1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帳戶</a:t>
                      </a:r>
                      <a:endParaRPr lang="zh-TW" altLang="en-US" sz="18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077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開戶</a:t>
                      </a:r>
                      <a:r>
                        <a:rPr lang="en-US" altLang="zh-TW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限制</a:t>
                      </a:r>
                      <a:endParaRPr lang="en-US" altLang="zh-TW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Safe</a:t>
                      </a:r>
                      <a:r>
                        <a:rPr lang="zh-TW" altLang="en-US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Box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團體帳戶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191802"/>
              </p:ext>
            </p:extLst>
          </p:nvPr>
        </p:nvGraphicFramePr>
        <p:xfrm>
          <a:off x="9670364" y="765015"/>
          <a:ext cx="2040588" cy="57767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0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74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500" b="1" kern="12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其他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9321">
                <a:tc>
                  <a:txBody>
                    <a:bodyPr/>
                    <a:lstStyle/>
                    <a:p>
                      <a:pPr marL="285750" lvl="0" indent="-285750" rtl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貸款</a:t>
                      </a:r>
                      <a:endParaRPr lang="en-US" altLang="zh-TW" sz="18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 rtl="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緊急貸款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信用貸款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貼息貸款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 rtl="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抵押貸款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 rtl="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商業貸款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lvl="0" indent="-285750" rtl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投資</a:t>
                      </a:r>
                    </a:p>
                    <a:p>
                      <a:pPr marL="285750" lvl="0" indent="-285750" rtl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zh-TW" sz="18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160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718813" y="1197736"/>
            <a:ext cx="10639707" cy="4885302"/>
            <a:chOff x="664157" y="765014"/>
            <a:chExt cx="10639707" cy="5253629"/>
          </a:xfrm>
        </p:grpSpPr>
        <p:grpSp>
          <p:nvGrpSpPr>
            <p:cNvPr id="12" name="群組 11"/>
            <p:cNvGrpSpPr/>
            <p:nvPr/>
          </p:nvGrpSpPr>
          <p:grpSpPr>
            <a:xfrm>
              <a:off x="8607903" y="765014"/>
              <a:ext cx="2695961" cy="5253627"/>
              <a:chOff x="8341203" y="765014"/>
              <a:chExt cx="2695961" cy="5253627"/>
            </a:xfrm>
          </p:grpSpPr>
          <p:grpSp>
            <p:nvGrpSpPr>
              <p:cNvPr id="13" name="群組 12"/>
              <p:cNvGrpSpPr/>
              <p:nvPr/>
            </p:nvGrpSpPr>
            <p:grpSpPr>
              <a:xfrm>
                <a:off x="8341203" y="765014"/>
                <a:ext cx="2695961" cy="5253627"/>
                <a:chOff x="5695418" y="765014"/>
                <a:chExt cx="2695961" cy="5253627"/>
              </a:xfrm>
            </p:grpSpPr>
            <p:grpSp>
              <p:nvGrpSpPr>
                <p:cNvPr id="15" name="群組 14"/>
                <p:cNvGrpSpPr/>
                <p:nvPr/>
              </p:nvGrpSpPr>
              <p:grpSpPr>
                <a:xfrm>
                  <a:off x="5695418" y="765014"/>
                  <a:ext cx="2695961" cy="5253627"/>
                  <a:chOff x="5863739" y="155762"/>
                  <a:chExt cx="3138593" cy="6384203"/>
                </a:xfrm>
              </p:grpSpPr>
              <p:pic>
                <p:nvPicPr>
                  <p:cNvPr id="18" name="圖片 17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51559"/>
                  <a:stretch/>
                </p:blipFill>
                <p:spPr>
                  <a:xfrm>
                    <a:off x="5863739" y="155762"/>
                    <a:ext cx="3138593" cy="6384203"/>
                  </a:xfrm>
                  <a:prstGeom prst="rect">
                    <a:avLst/>
                  </a:prstGeom>
                </p:spPr>
              </p:pic>
              <p:grpSp>
                <p:nvGrpSpPr>
                  <p:cNvPr id="19" name="群組 18"/>
                  <p:cNvGrpSpPr/>
                  <p:nvPr/>
                </p:nvGrpSpPr>
                <p:grpSpPr>
                  <a:xfrm>
                    <a:off x="6189407" y="976292"/>
                    <a:ext cx="2555348" cy="4806322"/>
                    <a:chOff x="608792" y="-81888"/>
                    <a:chExt cx="3856343" cy="6939888"/>
                  </a:xfrm>
                </p:grpSpPr>
                <p:pic>
                  <p:nvPicPr>
                    <p:cNvPr id="20" name="圖片 19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608792" y="0"/>
                      <a:ext cx="3856343" cy="6858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1" name="圖片 20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608792" y="-81888"/>
                      <a:ext cx="3856343" cy="6409385"/>
                    </a:xfrm>
                    <a:prstGeom prst="rect">
                      <a:avLst/>
                    </a:prstGeom>
                  </p:spPr>
                </p:pic>
              </p:grpSp>
            </p:grpSp>
            <p:pic>
              <p:nvPicPr>
                <p:cNvPr id="16" name="圖片 1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85751" y="1409244"/>
                  <a:ext cx="2184376" cy="3683821"/>
                </a:xfrm>
                <a:prstGeom prst="rect">
                  <a:avLst/>
                </a:prstGeom>
              </p:spPr>
            </p:pic>
            <p:pic>
              <p:nvPicPr>
                <p:cNvPr id="17" name="圖片 16"/>
                <p:cNvPicPr>
                  <a:picLocks noChangeAspect="1"/>
                </p:cNvPicPr>
                <p:nvPr/>
              </p:nvPicPr>
              <p:blipFill rotWithShape="1">
                <a:blip r:embed="rId6"/>
                <a:srcRect b="4909"/>
                <a:stretch/>
              </p:blipFill>
              <p:spPr>
                <a:xfrm>
                  <a:off x="5985751" y="1841501"/>
                  <a:ext cx="2184376" cy="3238864"/>
                </a:xfrm>
                <a:prstGeom prst="rect">
                  <a:avLst/>
                </a:prstGeom>
              </p:spPr>
            </p:pic>
          </p:grpSp>
          <p:pic>
            <p:nvPicPr>
              <p:cNvPr id="14" name="圖片 1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12631" y="1359041"/>
                <a:ext cx="2203281" cy="3726917"/>
              </a:xfrm>
              <a:prstGeom prst="rect">
                <a:avLst/>
              </a:prstGeom>
            </p:spPr>
          </p:pic>
        </p:grpSp>
        <p:grpSp>
          <p:nvGrpSpPr>
            <p:cNvPr id="22" name="群組 21"/>
            <p:cNvGrpSpPr/>
            <p:nvPr/>
          </p:nvGrpSpPr>
          <p:grpSpPr>
            <a:xfrm>
              <a:off x="664157" y="765016"/>
              <a:ext cx="2695961" cy="5253627"/>
              <a:chOff x="664157" y="765016"/>
              <a:chExt cx="2695961" cy="5253627"/>
            </a:xfrm>
          </p:grpSpPr>
          <p:grpSp>
            <p:nvGrpSpPr>
              <p:cNvPr id="23" name="群組 22"/>
              <p:cNvGrpSpPr/>
              <p:nvPr/>
            </p:nvGrpSpPr>
            <p:grpSpPr>
              <a:xfrm>
                <a:off x="664157" y="765016"/>
                <a:ext cx="2695961" cy="5253627"/>
                <a:chOff x="5863739" y="155762"/>
                <a:chExt cx="3138593" cy="6384203"/>
              </a:xfrm>
            </p:grpSpPr>
            <p:pic>
              <p:nvPicPr>
                <p:cNvPr id="25" name="圖片 24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51559"/>
                <a:stretch/>
              </p:blipFill>
              <p:spPr>
                <a:xfrm>
                  <a:off x="5863739" y="155762"/>
                  <a:ext cx="3138593" cy="6384203"/>
                </a:xfrm>
                <a:prstGeom prst="rect">
                  <a:avLst/>
                </a:prstGeom>
              </p:spPr>
            </p:pic>
            <p:grpSp>
              <p:nvGrpSpPr>
                <p:cNvPr id="26" name="群組 25"/>
                <p:cNvGrpSpPr/>
                <p:nvPr/>
              </p:nvGrpSpPr>
              <p:grpSpPr>
                <a:xfrm>
                  <a:off x="6189407" y="976292"/>
                  <a:ext cx="2555348" cy="4806322"/>
                  <a:chOff x="608792" y="-81888"/>
                  <a:chExt cx="3856343" cy="6939888"/>
                </a:xfrm>
              </p:grpSpPr>
              <p:pic>
                <p:nvPicPr>
                  <p:cNvPr id="27" name="圖片 26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08792" y="0"/>
                    <a:ext cx="3856343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28" name="圖片 27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08792" y="-81888"/>
                    <a:ext cx="3856343" cy="6409385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24" name="圖片 23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5380" y="1311134"/>
                <a:ext cx="2268000" cy="4068000"/>
              </a:xfrm>
              <a:prstGeom prst="rect">
                <a:avLst/>
              </a:prstGeom>
            </p:spPr>
          </p:pic>
        </p:grpSp>
        <p:grpSp>
          <p:nvGrpSpPr>
            <p:cNvPr id="29" name="群組 28"/>
            <p:cNvGrpSpPr/>
            <p:nvPr/>
          </p:nvGrpSpPr>
          <p:grpSpPr>
            <a:xfrm>
              <a:off x="3296594" y="765015"/>
              <a:ext cx="2695961" cy="5253627"/>
              <a:chOff x="3296594" y="765015"/>
              <a:chExt cx="2695961" cy="5253627"/>
            </a:xfrm>
          </p:grpSpPr>
          <p:grpSp>
            <p:nvGrpSpPr>
              <p:cNvPr id="30" name="群組 29"/>
              <p:cNvGrpSpPr/>
              <p:nvPr/>
            </p:nvGrpSpPr>
            <p:grpSpPr>
              <a:xfrm>
                <a:off x="3296594" y="765015"/>
                <a:ext cx="2695961" cy="5253627"/>
                <a:chOff x="3029894" y="765015"/>
                <a:chExt cx="2695961" cy="5253627"/>
              </a:xfrm>
            </p:grpSpPr>
            <p:grpSp>
              <p:nvGrpSpPr>
                <p:cNvPr id="32" name="群組 31"/>
                <p:cNvGrpSpPr/>
                <p:nvPr/>
              </p:nvGrpSpPr>
              <p:grpSpPr>
                <a:xfrm>
                  <a:off x="3029894" y="765015"/>
                  <a:ext cx="2695961" cy="5253627"/>
                  <a:chOff x="5863739" y="155762"/>
                  <a:chExt cx="3138593" cy="6384203"/>
                </a:xfrm>
              </p:grpSpPr>
              <p:pic>
                <p:nvPicPr>
                  <p:cNvPr id="34" name="圖片 33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51559"/>
                  <a:stretch/>
                </p:blipFill>
                <p:spPr>
                  <a:xfrm>
                    <a:off x="5863739" y="155762"/>
                    <a:ext cx="3138593" cy="6384203"/>
                  </a:xfrm>
                  <a:prstGeom prst="rect">
                    <a:avLst/>
                  </a:prstGeom>
                </p:spPr>
              </p:pic>
              <p:grpSp>
                <p:nvGrpSpPr>
                  <p:cNvPr id="35" name="群組 34"/>
                  <p:cNvGrpSpPr/>
                  <p:nvPr/>
                </p:nvGrpSpPr>
                <p:grpSpPr>
                  <a:xfrm>
                    <a:off x="6189407" y="976292"/>
                    <a:ext cx="2555348" cy="4806322"/>
                    <a:chOff x="608792" y="-81888"/>
                    <a:chExt cx="3856343" cy="6939888"/>
                  </a:xfrm>
                </p:grpSpPr>
                <p:pic>
                  <p:nvPicPr>
                    <p:cNvPr id="36" name="圖片 35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608792" y="0"/>
                      <a:ext cx="3856343" cy="6858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7" name="圖片 36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608792" y="-81888"/>
                      <a:ext cx="3856343" cy="6409385"/>
                    </a:xfrm>
                    <a:prstGeom prst="rect">
                      <a:avLst/>
                    </a:prstGeom>
                  </p:spPr>
                </p:pic>
              </p:grpSp>
            </p:grpSp>
            <p:pic>
              <p:nvPicPr>
                <p:cNvPr id="33" name="圖片 32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89790" y="1440237"/>
                  <a:ext cx="2184376" cy="3683821"/>
                </a:xfrm>
                <a:prstGeom prst="rect">
                  <a:avLst/>
                </a:prstGeom>
              </p:spPr>
            </p:pic>
          </p:grpSp>
          <p:pic>
            <p:nvPicPr>
              <p:cNvPr id="31" name="圖片 30"/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53095" y="1311135"/>
                <a:ext cx="2268000" cy="4068000"/>
              </a:xfrm>
              <a:prstGeom prst="rect">
                <a:avLst/>
              </a:prstGeom>
            </p:spPr>
          </p:pic>
        </p:grpSp>
        <p:grpSp>
          <p:nvGrpSpPr>
            <p:cNvPr id="38" name="群組 37"/>
            <p:cNvGrpSpPr/>
            <p:nvPr/>
          </p:nvGrpSpPr>
          <p:grpSpPr>
            <a:xfrm>
              <a:off x="5962118" y="765014"/>
              <a:ext cx="2695961" cy="5253627"/>
              <a:chOff x="5962118" y="765014"/>
              <a:chExt cx="2695961" cy="5253627"/>
            </a:xfrm>
          </p:grpSpPr>
          <p:grpSp>
            <p:nvGrpSpPr>
              <p:cNvPr id="39" name="群組 38"/>
              <p:cNvGrpSpPr/>
              <p:nvPr/>
            </p:nvGrpSpPr>
            <p:grpSpPr>
              <a:xfrm>
                <a:off x="5962118" y="765014"/>
                <a:ext cx="2695961" cy="5253627"/>
                <a:chOff x="5695418" y="765014"/>
                <a:chExt cx="2695961" cy="5253627"/>
              </a:xfrm>
            </p:grpSpPr>
            <p:grpSp>
              <p:nvGrpSpPr>
                <p:cNvPr id="41" name="群組 40"/>
                <p:cNvGrpSpPr/>
                <p:nvPr/>
              </p:nvGrpSpPr>
              <p:grpSpPr>
                <a:xfrm>
                  <a:off x="5695418" y="765014"/>
                  <a:ext cx="2695961" cy="5253627"/>
                  <a:chOff x="5863739" y="155762"/>
                  <a:chExt cx="3138593" cy="6384203"/>
                </a:xfrm>
              </p:grpSpPr>
              <p:pic>
                <p:nvPicPr>
                  <p:cNvPr id="44" name="圖片 43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51559"/>
                  <a:stretch/>
                </p:blipFill>
                <p:spPr>
                  <a:xfrm>
                    <a:off x="5863739" y="155762"/>
                    <a:ext cx="3138593" cy="6384203"/>
                  </a:xfrm>
                  <a:prstGeom prst="rect">
                    <a:avLst/>
                  </a:prstGeom>
                </p:spPr>
              </p:pic>
              <p:grpSp>
                <p:nvGrpSpPr>
                  <p:cNvPr id="45" name="群組 44"/>
                  <p:cNvGrpSpPr/>
                  <p:nvPr/>
                </p:nvGrpSpPr>
                <p:grpSpPr>
                  <a:xfrm>
                    <a:off x="6189407" y="976292"/>
                    <a:ext cx="2555348" cy="4806322"/>
                    <a:chOff x="608792" y="-81888"/>
                    <a:chExt cx="3856343" cy="6939888"/>
                  </a:xfrm>
                </p:grpSpPr>
                <p:pic>
                  <p:nvPicPr>
                    <p:cNvPr id="46" name="圖片 45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608792" y="0"/>
                      <a:ext cx="3856343" cy="6858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7" name="圖片 46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608792" y="-81888"/>
                      <a:ext cx="3856343" cy="6409385"/>
                    </a:xfrm>
                    <a:prstGeom prst="rect">
                      <a:avLst/>
                    </a:prstGeom>
                  </p:spPr>
                </p:pic>
              </p:grpSp>
            </p:grpSp>
            <p:pic>
              <p:nvPicPr>
                <p:cNvPr id="42" name="圖片 41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85751" y="1409244"/>
                  <a:ext cx="2184376" cy="3683821"/>
                </a:xfrm>
                <a:prstGeom prst="rect">
                  <a:avLst/>
                </a:prstGeom>
              </p:spPr>
            </p:pic>
            <p:pic>
              <p:nvPicPr>
                <p:cNvPr id="43" name="圖片 42"/>
                <p:cNvPicPr>
                  <a:picLocks noChangeAspect="1"/>
                </p:cNvPicPr>
                <p:nvPr/>
              </p:nvPicPr>
              <p:blipFill rotWithShape="1">
                <a:blip r:embed="rId6"/>
                <a:srcRect b="4909"/>
                <a:stretch/>
              </p:blipFill>
              <p:spPr>
                <a:xfrm>
                  <a:off x="5985751" y="1841501"/>
                  <a:ext cx="2184376" cy="3238864"/>
                </a:xfrm>
                <a:prstGeom prst="rect">
                  <a:avLst/>
                </a:prstGeom>
              </p:spPr>
            </p:pic>
          </p:grpSp>
          <p:pic>
            <p:nvPicPr>
              <p:cNvPr id="40" name="圖片 39"/>
              <p:cNvPicPr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92906" y="1290183"/>
                <a:ext cx="2268000" cy="4068000"/>
              </a:xfrm>
              <a:prstGeom prst="rect">
                <a:avLst/>
              </a:prstGeom>
            </p:spPr>
          </p:pic>
        </p:grpSp>
        <p:pic>
          <p:nvPicPr>
            <p:cNvPr id="3074" name="Picture 2" descr="https://t1.daumcdn.net/cfile/tistory/992261395B456F751E"/>
            <p:cNvPicPr>
              <a:picLocks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5" t="37363" r="75805" b="12639"/>
            <a:stretch/>
          </p:blipFill>
          <p:spPr bwMode="auto">
            <a:xfrm>
              <a:off x="894431" y="1329537"/>
              <a:ext cx="2268000" cy="40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https://t1.daumcdn.net/cfile/tistory/992261395B456F751E"/>
            <p:cNvPicPr>
              <a:picLocks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45" t="37363" r="51516" b="12639"/>
            <a:stretch/>
          </p:blipFill>
          <p:spPr bwMode="auto">
            <a:xfrm>
              <a:off x="3539747" y="1311134"/>
              <a:ext cx="2268000" cy="40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https://t1.daumcdn.net/cfile/tistory/992261395B456F751E"/>
            <p:cNvPicPr>
              <a:picLocks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656" t="37363" r="3586" b="12639"/>
            <a:stretch/>
          </p:blipFill>
          <p:spPr bwMode="auto">
            <a:xfrm>
              <a:off x="8865620" y="1357237"/>
              <a:ext cx="2268000" cy="40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https://t1.daumcdn.net/cfile/tistory/992261395B456F751E"/>
            <p:cNvPicPr>
              <a:picLocks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47" t="37363" r="27496" b="12639"/>
            <a:stretch/>
          </p:blipFill>
          <p:spPr bwMode="auto">
            <a:xfrm>
              <a:off x="6172184" y="1327409"/>
              <a:ext cx="2291707" cy="40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矩形 1"/>
          <p:cNvSpPr/>
          <p:nvPr/>
        </p:nvSpPr>
        <p:spPr>
          <a:xfrm>
            <a:off x="279180" y="812146"/>
            <a:ext cx="26581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TW" sz="2000" dirty="0">
                <a:solidFill>
                  <a:srgbClr val="33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01.</a:t>
            </a:r>
            <a:r>
              <a:rPr lang="zh-TW" altLang="en-US" sz="2000" dirty="0">
                <a:solidFill>
                  <a:srgbClr val="33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註冊智能提款帳戶</a:t>
            </a:r>
            <a:endParaRPr lang="zh-TW" altLang="en-US" sz="2000" dirty="0">
              <a:solidFill>
                <a:srgbClr val="22222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矩形 8"/>
          <p:cNvSpPr/>
          <p:nvPr/>
        </p:nvSpPr>
        <p:spPr>
          <a:xfrm>
            <a:off x="154343" y="434220"/>
            <a:ext cx="1005403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收支</a:t>
            </a:r>
          </a:p>
        </p:txBody>
      </p:sp>
      <p:sp>
        <p:nvSpPr>
          <p:cNvPr id="10" name="TextBox 12"/>
          <p:cNvSpPr txBox="1"/>
          <p:nvPr/>
        </p:nvSpPr>
        <p:spPr>
          <a:xfrm>
            <a:off x="1142205" y="257342"/>
            <a:ext cx="1232695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提領</a:t>
            </a:r>
          </a:p>
        </p:txBody>
      </p:sp>
      <p:sp>
        <p:nvSpPr>
          <p:cNvPr id="11" name="矩形 10"/>
          <p:cNvSpPr/>
          <p:nvPr/>
        </p:nvSpPr>
        <p:spPr>
          <a:xfrm>
            <a:off x="2374900" y="361986"/>
            <a:ext cx="139172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─無卡提領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框架 47"/>
          <p:cNvSpPr/>
          <p:nvPr/>
        </p:nvSpPr>
        <p:spPr>
          <a:xfrm>
            <a:off x="930985" y="4031087"/>
            <a:ext cx="2072212" cy="321972"/>
          </a:xfrm>
          <a:prstGeom prst="frame">
            <a:avLst/>
          </a:prstGeom>
          <a:solidFill>
            <a:srgbClr val="E3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0" name="框架 49"/>
          <p:cNvSpPr/>
          <p:nvPr/>
        </p:nvSpPr>
        <p:spPr>
          <a:xfrm>
            <a:off x="3699412" y="3274994"/>
            <a:ext cx="2072212" cy="321972"/>
          </a:xfrm>
          <a:prstGeom prst="frame">
            <a:avLst/>
          </a:prstGeom>
          <a:solidFill>
            <a:srgbClr val="E3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627258" y="4342981"/>
            <a:ext cx="14463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ATM</a:t>
            </a:r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智能取款</a:t>
            </a:r>
          </a:p>
        </p:txBody>
      </p:sp>
      <p:sp>
        <p:nvSpPr>
          <p:cNvPr id="52" name="矩形 51"/>
          <p:cNvSpPr/>
          <p:nvPr/>
        </p:nvSpPr>
        <p:spPr>
          <a:xfrm>
            <a:off x="4468290" y="2958030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註冊智能取款</a:t>
            </a:r>
          </a:p>
        </p:txBody>
      </p:sp>
      <p:sp>
        <p:nvSpPr>
          <p:cNvPr id="51" name="矩形 50"/>
          <p:cNvSpPr/>
          <p:nvPr/>
        </p:nvSpPr>
        <p:spPr>
          <a:xfrm>
            <a:off x="7782051" y="5161903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註冊</a:t>
            </a:r>
          </a:p>
        </p:txBody>
      </p:sp>
      <p:sp>
        <p:nvSpPr>
          <p:cNvPr id="53" name="矩形 52"/>
          <p:cNvSpPr/>
          <p:nvPr/>
        </p:nvSpPr>
        <p:spPr>
          <a:xfrm>
            <a:off x="7319963" y="3456305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選擇帳戶</a:t>
            </a:r>
          </a:p>
        </p:txBody>
      </p:sp>
      <p:sp>
        <p:nvSpPr>
          <p:cNvPr id="55" name="矩形 54"/>
          <p:cNvSpPr/>
          <p:nvPr/>
        </p:nvSpPr>
        <p:spPr>
          <a:xfrm>
            <a:off x="10253387" y="5171649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確定</a:t>
            </a:r>
          </a:p>
        </p:txBody>
      </p:sp>
    </p:spTree>
    <p:extLst>
      <p:ext uri="{BB962C8B-B14F-4D97-AF65-F5344CB8AC3E}">
        <p14:creationId xmlns:p14="http://schemas.microsoft.com/office/powerpoint/2010/main" val="17784192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群組 27"/>
          <p:cNvGrpSpPr/>
          <p:nvPr/>
        </p:nvGrpSpPr>
        <p:grpSpPr>
          <a:xfrm>
            <a:off x="3977066" y="1196364"/>
            <a:ext cx="2792381" cy="4982113"/>
            <a:chOff x="3296594" y="765015"/>
            <a:chExt cx="2695961" cy="5253627"/>
          </a:xfrm>
        </p:grpSpPr>
        <p:grpSp>
          <p:nvGrpSpPr>
            <p:cNvPr id="29" name="群組 28"/>
            <p:cNvGrpSpPr/>
            <p:nvPr/>
          </p:nvGrpSpPr>
          <p:grpSpPr>
            <a:xfrm>
              <a:off x="3296594" y="765015"/>
              <a:ext cx="2695961" cy="5253627"/>
              <a:chOff x="3029894" y="765015"/>
              <a:chExt cx="2695961" cy="5253627"/>
            </a:xfrm>
          </p:grpSpPr>
          <p:grpSp>
            <p:nvGrpSpPr>
              <p:cNvPr id="31" name="群組 30"/>
              <p:cNvGrpSpPr/>
              <p:nvPr/>
            </p:nvGrpSpPr>
            <p:grpSpPr>
              <a:xfrm>
                <a:off x="3029894" y="765015"/>
                <a:ext cx="2695961" cy="5253627"/>
                <a:chOff x="5863739" y="155762"/>
                <a:chExt cx="3138593" cy="6384203"/>
              </a:xfrm>
            </p:grpSpPr>
            <p:pic>
              <p:nvPicPr>
                <p:cNvPr id="33" name="圖片 32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51559"/>
                <a:stretch/>
              </p:blipFill>
              <p:spPr>
                <a:xfrm>
                  <a:off x="5863739" y="155762"/>
                  <a:ext cx="3138593" cy="6384203"/>
                </a:xfrm>
                <a:prstGeom prst="rect">
                  <a:avLst/>
                </a:prstGeom>
              </p:spPr>
            </p:pic>
            <p:grpSp>
              <p:nvGrpSpPr>
                <p:cNvPr id="34" name="群組 33"/>
                <p:cNvGrpSpPr/>
                <p:nvPr/>
              </p:nvGrpSpPr>
              <p:grpSpPr>
                <a:xfrm>
                  <a:off x="6189407" y="976292"/>
                  <a:ext cx="2555348" cy="4806322"/>
                  <a:chOff x="608792" y="-81888"/>
                  <a:chExt cx="3856343" cy="6939888"/>
                </a:xfrm>
              </p:grpSpPr>
              <p:pic>
                <p:nvPicPr>
                  <p:cNvPr id="35" name="圖片 34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08792" y="0"/>
                    <a:ext cx="3856343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圖片 35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08792" y="-81888"/>
                    <a:ext cx="3856343" cy="6409385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2" name="圖片 3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89790" y="1440237"/>
                <a:ext cx="2184376" cy="3683821"/>
              </a:xfrm>
              <a:prstGeom prst="rect">
                <a:avLst/>
              </a:prstGeom>
            </p:spPr>
          </p:pic>
        </p:grpSp>
        <p:pic>
          <p:nvPicPr>
            <p:cNvPr id="30" name="圖片 29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53095" y="1311135"/>
              <a:ext cx="2268000" cy="4068000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155152" y="819431"/>
            <a:ext cx="23374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TW" sz="2000" dirty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02.</a:t>
            </a:r>
            <a:r>
              <a:rPr lang="zh-TW" altLang="en-US" sz="2000" dirty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申請提款驗證碼</a:t>
            </a:r>
          </a:p>
        </p:txBody>
      </p:sp>
      <p:pic>
        <p:nvPicPr>
          <p:cNvPr id="5" name="Picture 2" descr="https://t1.daumcdn.net/cfile/tistory/997C6A365B45703A08"/>
          <p:cNvPicPr>
            <a:picLocks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73" t="22285" r="35435" b="12935"/>
          <a:stretch/>
        </p:blipFill>
        <p:spPr bwMode="auto">
          <a:xfrm>
            <a:off x="4229615" y="1685324"/>
            <a:ext cx="2350999" cy="389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96" name="群組 4095"/>
          <p:cNvGrpSpPr/>
          <p:nvPr/>
        </p:nvGrpSpPr>
        <p:grpSpPr>
          <a:xfrm>
            <a:off x="6763482" y="1198424"/>
            <a:ext cx="2792381" cy="4982113"/>
            <a:chOff x="6064629" y="1219541"/>
            <a:chExt cx="2792381" cy="4982113"/>
          </a:xfrm>
        </p:grpSpPr>
        <p:grpSp>
          <p:nvGrpSpPr>
            <p:cNvPr id="37" name="群組 36"/>
            <p:cNvGrpSpPr/>
            <p:nvPr/>
          </p:nvGrpSpPr>
          <p:grpSpPr>
            <a:xfrm>
              <a:off x="6064629" y="1219541"/>
              <a:ext cx="2792381" cy="4982113"/>
              <a:chOff x="5962118" y="765014"/>
              <a:chExt cx="2695961" cy="5253627"/>
            </a:xfrm>
          </p:grpSpPr>
          <p:grpSp>
            <p:nvGrpSpPr>
              <p:cNvPr id="38" name="群組 37"/>
              <p:cNvGrpSpPr/>
              <p:nvPr/>
            </p:nvGrpSpPr>
            <p:grpSpPr>
              <a:xfrm>
                <a:off x="5962118" y="765014"/>
                <a:ext cx="2695961" cy="5253627"/>
                <a:chOff x="5695418" y="765014"/>
                <a:chExt cx="2695961" cy="5253627"/>
              </a:xfrm>
            </p:grpSpPr>
            <p:grpSp>
              <p:nvGrpSpPr>
                <p:cNvPr id="40" name="群組 39"/>
                <p:cNvGrpSpPr/>
                <p:nvPr/>
              </p:nvGrpSpPr>
              <p:grpSpPr>
                <a:xfrm>
                  <a:off x="5695418" y="765014"/>
                  <a:ext cx="2695961" cy="5253627"/>
                  <a:chOff x="5863739" y="155762"/>
                  <a:chExt cx="3138593" cy="6384203"/>
                </a:xfrm>
              </p:grpSpPr>
              <p:pic>
                <p:nvPicPr>
                  <p:cNvPr id="43" name="圖片 42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51559"/>
                  <a:stretch/>
                </p:blipFill>
                <p:spPr>
                  <a:xfrm>
                    <a:off x="5863739" y="155762"/>
                    <a:ext cx="3138593" cy="6384203"/>
                  </a:xfrm>
                  <a:prstGeom prst="rect">
                    <a:avLst/>
                  </a:prstGeom>
                </p:spPr>
              </p:pic>
              <p:grpSp>
                <p:nvGrpSpPr>
                  <p:cNvPr id="44" name="群組 43"/>
                  <p:cNvGrpSpPr/>
                  <p:nvPr/>
                </p:nvGrpSpPr>
                <p:grpSpPr>
                  <a:xfrm>
                    <a:off x="6189407" y="976292"/>
                    <a:ext cx="2555348" cy="4806322"/>
                    <a:chOff x="608792" y="-81888"/>
                    <a:chExt cx="3856343" cy="6939888"/>
                  </a:xfrm>
                </p:grpSpPr>
                <p:pic>
                  <p:nvPicPr>
                    <p:cNvPr id="45" name="圖片 44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608792" y="0"/>
                      <a:ext cx="3856343" cy="6858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6" name="圖片 45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608792" y="-81888"/>
                      <a:ext cx="3856343" cy="6409385"/>
                    </a:xfrm>
                    <a:prstGeom prst="rect">
                      <a:avLst/>
                    </a:prstGeom>
                  </p:spPr>
                </p:pic>
              </p:grpSp>
            </p:grpSp>
            <p:pic>
              <p:nvPicPr>
                <p:cNvPr id="41" name="圖片 40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85751" y="1409244"/>
                  <a:ext cx="2184376" cy="3683821"/>
                </a:xfrm>
                <a:prstGeom prst="rect">
                  <a:avLst/>
                </a:prstGeom>
              </p:spPr>
            </p:pic>
            <p:pic>
              <p:nvPicPr>
                <p:cNvPr id="42" name="圖片 41"/>
                <p:cNvPicPr>
                  <a:picLocks noChangeAspect="1"/>
                </p:cNvPicPr>
                <p:nvPr/>
              </p:nvPicPr>
              <p:blipFill rotWithShape="1">
                <a:blip r:embed="rId8"/>
                <a:srcRect b="4909"/>
                <a:stretch/>
              </p:blipFill>
              <p:spPr>
                <a:xfrm>
                  <a:off x="5985751" y="1841501"/>
                  <a:ext cx="2184376" cy="3238864"/>
                </a:xfrm>
                <a:prstGeom prst="rect">
                  <a:avLst/>
                </a:prstGeom>
              </p:spPr>
            </p:pic>
          </p:grpSp>
          <p:pic>
            <p:nvPicPr>
              <p:cNvPr id="39" name="圖片 38"/>
              <p:cNvPicPr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92906" y="1290183"/>
                <a:ext cx="2268000" cy="4068000"/>
              </a:xfrm>
              <a:prstGeom prst="rect">
                <a:avLst/>
              </a:prstGeom>
            </p:spPr>
          </p:pic>
        </p:grpSp>
        <p:pic>
          <p:nvPicPr>
            <p:cNvPr id="6" name="Picture 2" descr="https://t1.daumcdn.net/cfile/tistory/997C6A365B45703A08"/>
            <p:cNvPicPr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748" t="22285" r="3622" b="12935"/>
            <a:stretch/>
          </p:blipFill>
          <p:spPr bwMode="auto">
            <a:xfrm>
              <a:off x="6305012" y="1744073"/>
              <a:ext cx="2350999" cy="3849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矩形 7"/>
          <p:cNvSpPr/>
          <p:nvPr/>
        </p:nvSpPr>
        <p:spPr>
          <a:xfrm>
            <a:off x="154343" y="434220"/>
            <a:ext cx="1005403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收支</a:t>
            </a:r>
          </a:p>
        </p:txBody>
      </p:sp>
      <p:sp>
        <p:nvSpPr>
          <p:cNvPr id="9" name="TextBox 12"/>
          <p:cNvSpPr txBox="1"/>
          <p:nvPr/>
        </p:nvSpPr>
        <p:spPr>
          <a:xfrm>
            <a:off x="1142205" y="257342"/>
            <a:ext cx="1232695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提領</a:t>
            </a:r>
          </a:p>
        </p:txBody>
      </p:sp>
      <p:sp>
        <p:nvSpPr>
          <p:cNvPr id="10" name="矩形 9"/>
          <p:cNvSpPr/>
          <p:nvPr/>
        </p:nvSpPr>
        <p:spPr>
          <a:xfrm>
            <a:off x="2374900" y="361986"/>
            <a:ext cx="139172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─無卡提領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3" name="群組 62"/>
          <p:cNvGrpSpPr/>
          <p:nvPr/>
        </p:nvGrpSpPr>
        <p:grpSpPr>
          <a:xfrm>
            <a:off x="1159746" y="1196364"/>
            <a:ext cx="2792381" cy="4982113"/>
            <a:chOff x="27119" y="1176044"/>
            <a:chExt cx="2792381" cy="4982113"/>
          </a:xfrm>
        </p:grpSpPr>
        <p:grpSp>
          <p:nvGrpSpPr>
            <p:cNvPr id="21" name="群組 20"/>
            <p:cNvGrpSpPr/>
            <p:nvPr/>
          </p:nvGrpSpPr>
          <p:grpSpPr>
            <a:xfrm>
              <a:off x="27119" y="1176044"/>
              <a:ext cx="2792381" cy="4982113"/>
              <a:chOff x="664157" y="765016"/>
              <a:chExt cx="2695961" cy="5253627"/>
            </a:xfrm>
          </p:grpSpPr>
          <p:grpSp>
            <p:nvGrpSpPr>
              <p:cNvPr id="22" name="群組 21"/>
              <p:cNvGrpSpPr/>
              <p:nvPr/>
            </p:nvGrpSpPr>
            <p:grpSpPr>
              <a:xfrm>
                <a:off x="664157" y="765016"/>
                <a:ext cx="2695961" cy="5253627"/>
                <a:chOff x="5863739" y="155762"/>
                <a:chExt cx="3138593" cy="6384203"/>
              </a:xfrm>
            </p:grpSpPr>
            <p:pic>
              <p:nvPicPr>
                <p:cNvPr id="24" name="圖片 23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51559"/>
                <a:stretch/>
              </p:blipFill>
              <p:spPr>
                <a:xfrm>
                  <a:off x="5863739" y="155762"/>
                  <a:ext cx="3138593" cy="6384203"/>
                </a:xfrm>
                <a:prstGeom prst="rect">
                  <a:avLst/>
                </a:prstGeom>
              </p:spPr>
            </p:pic>
            <p:grpSp>
              <p:nvGrpSpPr>
                <p:cNvPr id="25" name="群組 24"/>
                <p:cNvGrpSpPr/>
                <p:nvPr/>
              </p:nvGrpSpPr>
              <p:grpSpPr>
                <a:xfrm>
                  <a:off x="6189407" y="976292"/>
                  <a:ext cx="2555348" cy="4806322"/>
                  <a:chOff x="608792" y="-81888"/>
                  <a:chExt cx="3856343" cy="6939888"/>
                </a:xfrm>
              </p:grpSpPr>
              <p:pic>
                <p:nvPicPr>
                  <p:cNvPr id="26" name="圖片 25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08792" y="0"/>
                    <a:ext cx="3856343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27" name="圖片 26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08792" y="-81888"/>
                    <a:ext cx="3856343" cy="6409385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23" name="圖片 22"/>
              <p:cNvPicPr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5380" y="1311134"/>
                <a:ext cx="2268000" cy="4068000"/>
              </a:xfrm>
              <a:prstGeom prst="rect">
                <a:avLst/>
              </a:prstGeom>
            </p:spPr>
          </p:pic>
        </p:grpSp>
        <p:pic>
          <p:nvPicPr>
            <p:cNvPr id="4098" name="Picture 2" descr="https://t1.daumcdn.net/cfile/tistory/997C6A365B45703A08"/>
            <p:cNvPicPr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0" t="22285" r="67568" b="12935"/>
            <a:stretch/>
          </p:blipFill>
          <p:spPr bwMode="auto">
            <a:xfrm>
              <a:off x="258948" y="1693938"/>
              <a:ext cx="2350999" cy="3854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框架 58"/>
            <p:cNvSpPr/>
            <p:nvPr/>
          </p:nvSpPr>
          <p:spPr>
            <a:xfrm>
              <a:off x="244566" y="4239069"/>
              <a:ext cx="2120736" cy="321972"/>
            </a:xfrm>
            <a:prstGeom prst="frame">
              <a:avLst/>
            </a:prstGeom>
            <a:solidFill>
              <a:srgbClr val="E34A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755281" y="3927019"/>
              <a:ext cx="160157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600" dirty="0">
                  <a:solidFill>
                    <a:srgbClr val="E34A5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ATM</a:t>
              </a:r>
              <a:r>
                <a:rPr lang="zh-TW" altLang="en-US" sz="1600" dirty="0">
                  <a:solidFill>
                    <a:srgbClr val="E34A5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智能取款</a:t>
              </a:r>
            </a:p>
          </p:txBody>
        </p:sp>
      </p:grpSp>
      <p:sp>
        <p:nvSpPr>
          <p:cNvPr id="61" name="框架 60"/>
          <p:cNvSpPr/>
          <p:nvPr/>
        </p:nvSpPr>
        <p:spPr>
          <a:xfrm>
            <a:off x="4264940" y="3264446"/>
            <a:ext cx="2258769" cy="386967"/>
          </a:xfrm>
          <a:prstGeom prst="frame">
            <a:avLst/>
          </a:prstGeom>
          <a:solidFill>
            <a:srgbClr val="E3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21536" y="2912640"/>
            <a:ext cx="20178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申請提款驗證號碼</a:t>
            </a:r>
          </a:p>
        </p:txBody>
      </p:sp>
      <p:sp>
        <p:nvSpPr>
          <p:cNvPr id="62" name="矩形 61"/>
          <p:cNvSpPr/>
          <p:nvPr/>
        </p:nvSpPr>
        <p:spPr>
          <a:xfrm>
            <a:off x="6598992" y="6164753"/>
            <a:ext cx="31819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驗證號碼保留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分鐘，過期後可以再重新申請</a:t>
            </a:r>
          </a:p>
        </p:txBody>
      </p:sp>
      <p:pic>
        <p:nvPicPr>
          <p:cNvPr id="15362" name="Picture 2" descr="ãkakao friendãçåçæå°çµæ"/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81875">
            <a:off x="10082897" y="4824616"/>
            <a:ext cx="2343966" cy="234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305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2870" y="834330"/>
            <a:ext cx="31431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zh-TW" sz="2000" dirty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03.</a:t>
            </a:r>
            <a:r>
              <a:rPr lang="zh-TW" altLang="en-US" sz="2000" dirty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2000" dirty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ATM</a:t>
            </a:r>
            <a:r>
              <a:rPr lang="zh-TW" altLang="en-US" sz="2000" dirty="0">
                <a:solidFill>
                  <a:srgbClr val="22222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上使用智能取款</a:t>
            </a:r>
          </a:p>
        </p:txBody>
      </p:sp>
      <p:pic>
        <p:nvPicPr>
          <p:cNvPr id="5122" name="Picture 2" descr="https://t1.daumcdn.net/cfile/tistory/997EED445B45714C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43" y="1303754"/>
            <a:ext cx="3746961" cy="2921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213" y="1303754"/>
            <a:ext cx="3746962" cy="292167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2083" y="1303754"/>
            <a:ext cx="3746961" cy="292167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83440" y="4316912"/>
            <a:ext cx="4039773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 latinLnBrk="1">
              <a:lnSpc>
                <a:spcPct val="150000"/>
              </a:lnSpc>
            </a:pPr>
            <a:r>
              <a:rPr lang="zh-TW" altLang="en-US" dirty="0">
                <a:solidFill>
                  <a:srgbClr val="4444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點擊</a:t>
            </a:r>
            <a:r>
              <a:rPr lang="en-US" altLang="zh-TW" dirty="0">
                <a:solidFill>
                  <a:srgbClr val="4444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ATM</a:t>
            </a:r>
            <a:r>
              <a:rPr lang="zh-TW" altLang="en-US" dirty="0">
                <a:solidFill>
                  <a:srgbClr val="4444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主頁上的</a:t>
            </a:r>
            <a:r>
              <a:rPr lang="en-US" altLang="zh-TW" dirty="0" err="1">
                <a:solidFill>
                  <a:srgbClr val="4444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Kakao</a:t>
            </a:r>
            <a:r>
              <a:rPr lang="en-US" altLang="zh-TW" dirty="0">
                <a:solidFill>
                  <a:srgbClr val="4444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Bank</a:t>
            </a:r>
            <a:r>
              <a:rPr lang="zh-TW" altLang="en-US" dirty="0">
                <a:solidFill>
                  <a:srgbClr val="4444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圖標</a:t>
            </a:r>
            <a:endParaRPr lang="en-US" altLang="zh-TW" dirty="0">
              <a:solidFill>
                <a:srgbClr val="44444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 fontAlgn="base" latinLnBrk="1">
              <a:lnSpc>
                <a:spcPct val="150000"/>
              </a:lnSpc>
            </a:pPr>
            <a:r>
              <a:rPr lang="zh-TW" altLang="en-US" dirty="0">
                <a:solidFill>
                  <a:srgbClr val="4444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→選擇</a:t>
            </a:r>
            <a:r>
              <a:rPr lang="en-US" altLang="zh-TW" dirty="0">
                <a:solidFill>
                  <a:srgbClr val="4444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Smart Withdrawal</a:t>
            </a:r>
            <a:endParaRPr lang="zh-TW" altLang="en-US" dirty="0">
              <a:solidFill>
                <a:srgbClr val="44444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 fontAlgn="base" latinLnBrk="1">
              <a:lnSpc>
                <a:spcPct val="150000"/>
              </a:lnSpc>
            </a:pPr>
            <a:r>
              <a:rPr lang="zh-TW" altLang="en-US" dirty="0">
                <a:solidFill>
                  <a:srgbClr val="4444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→輸入您要提取的帳號和金額</a:t>
            </a:r>
          </a:p>
        </p:txBody>
      </p:sp>
      <p:sp>
        <p:nvSpPr>
          <p:cNvPr id="6" name="矩形 5"/>
          <p:cNvSpPr/>
          <p:nvPr/>
        </p:nvSpPr>
        <p:spPr>
          <a:xfrm>
            <a:off x="4850199" y="438164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4444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輸入申請的提款驗證碼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983480" y="4381640"/>
            <a:ext cx="751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 latinLnBrk="1"/>
            <a:r>
              <a:rPr lang="zh-TW" altLang="en-US" dirty="0">
                <a:solidFill>
                  <a:srgbClr val="4444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完成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矩形 10"/>
          <p:cNvSpPr/>
          <p:nvPr/>
        </p:nvSpPr>
        <p:spPr>
          <a:xfrm>
            <a:off x="154343" y="434220"/>
            <a:ext cx="1005403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收支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42205" y="257342"/>
            <a:ext cx="1232695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提領</a:t>
            </a:r>
          </a:p>
        </p:txBody>
      </p:sp>
      <p:sp>
        <p:nvSpPr>
          <p:cNvPr id="13" name="矩形 12"/>
          <p:cNvSpPr/>
          <p:nvPr/>
        </p:nvSpPr>
        <p:spPr>
          <a:xfrm>
            <a:off x="2374900" y="361986"/>
            <a:ext cx="139172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─無卡提領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199727" y="5208011"/>
            <a:ext cx="4798833" cy="1272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 latinLnBrk="1">
              <a:lnSpc>
                <a:spcPts val="2300"/>
              </a:lnSpc>
            </a:pPr>
            <a:r>
              <a:rPr lang="zh-TW" altLang="en-US" b="1" dirty="0">
                <a:solidFill>
                  <a:srgbClr val="4444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智能提款限額</a:t>
            </a:r>
            <a:endParaRPr lang="en-US" altLang="zh-TW" b="1" dirty="0">
              <a:solidFill>
                <a:srgbClr val="44444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just" fontAlgn="base" latinLnBrk="1">
              <a:lnSpc>
                <a:spcPts val="2300"/>
              </a:lnSpc>
              <a:buFont typeface="+mj-lt"/>
              <a:buAutoNum type="arabicPeriod"/>
            </a:pPr>
            <a:r>
              <a:rPr lang="zh-TW" altLang="en-US" sz="1600" dirty="0">
                <a:solidFill>
                  <a:srgbClr val="4444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限額包含在</a:t>
            </a:r>
            <a:r>
              <a:rPr lang="en-US" altLang="zh-TW" sz="1600" dirty="0">
                <a:solidFill>
                  <a:srgbClr val="4444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ATM</a:t>
            </a:r>
            <a:r>
              <a:rPr lang="zh-TW" altLang="en-US" sz="1600" dirty="0">
                <a:solidFill>
                  <a:srgbClr val="4444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一般提款限額中</a:t>
            </a:r>
          </a:p>
          <a:p>
            <a:pPr marL="342900" indent="-342900" algn="just" fontAlgn="base" latinLnBrk="1">
              <a:lnSpc>
                <a:spcPts val="2300"/>
              </a:lnSpc>
              <a:buFont typeface="+mj-lt"/>
              <a:buAutoNum type="arabicPeriod"/>
            </a:pPr>
            <a:r>
              <a:rPr lang="zh-TW" altLang="en-US" sz="1600" dirty="0">
                <a:solidFill>
                  <a:srgbClr val="4444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每天限制</a:t>
            </a:r>
            <a:r>
              <a:rPr lang="en-US" altLang="zh-TW" sz="1600" dirty="0">
                <a:solidFill>
                  <a:srgbClr val="4444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</a:t>
            </a:r>
            <a:r>
              <a:rPr lang="zh-TW" altLang="en-US" sz="1600" dirty="0">
                <a:solidFill>
                  <a:srgbClr val="4444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萬韓元</a:t>
            </a:r>
            <a:endParaRPr lang="en-US" altLang="zh-TW" sz="1600" dirty="0">
              <a:solidFill>
                <a:srgbClr val="44444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just" fontAlgn="base" latinLnBrk="1">
              <a:lnSpc>
                <a:spcPts val="2300"/>
              </a:lnSpc>
              <a:buFont typeface="+mj-lt"/>
              <a:buAutoNum type="arabicPeriod"/>
            </a:pPr>
            <a:r>
              <a:rPr lang="zh-TW" altLang="en-US" sz="1600" dirty="0">
                <a:solidFill>
                  <a:srgbClr val="4444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根據設備的不同，一次最多</a:t>
            </a:r>
            <a:r>
              <a:rPr lang="en-US" altLang="zh-TW" sz="1600" dirty="0">
                <a:solidFill>
                  <a:srgbClr val="4444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30~50</a:t>
            </a:r>
            <a:r>
              <a:rPr lang="zh-TW" altLang="en-US" sz="1600" dirty="0">
                <a:solidFill>
                  <a:srgbClr val="4444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萬韓元 </a:t>
            </a: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83591" y="5066063"/>
            <a:ext cx="717181" cy="71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8462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矩形 2"/>
          <p:cNvSpPr/>
          <p:nvPr/>
        </p:nvSpPr>
        <p:spPr>
          <a:xfrm>
            <a:off x="154343" y="434220"/>
            <a:ext cx="1826141" cy="330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功能分類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30381"/>
              </p:ext>
            </p:extLst>
          </p:nvPr>
        </p:nvGraphicFramePr>
        <p:xfrm>
          <a:off x="756990" y="768439"/>
          <a:ext cx="2040588" cy="57775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0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500" b="1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APP</a:t>
                      </a:r>
                      <a:endParaRPr lang="zh-TW" altLang="en-US" sz="1800" b="1" kern="12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7455">
                <a:tc>
                  <a:txBody>
                    <a:bodyPr/>
                    <a:lstStyle/>
                    <a:p>
                      <a:pPr marL="285750" lvl="0" indent="-285750" rtl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APP</a:t>
                      </a:r>
                      <a:r>
                        <a:rPr lang="zh-TW" altLang="en-US" sz="1800" b="0" kern="12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註冊</a:t>
                      </a:r>
                      <a:r>
                        <a:rPr lang="en-US" altLang="zh-TW" sz="1800" b="0" kern="12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+</a:t>
                      </a:r>
                      <a:r>
                        <a:rPr lang="zh-TW" altLang="en-US" sz="1800" b="0" kern="12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登入</a:t>
                      </a:r>
                      <a:endParaRPr lang="en-US" altLang="zh-TW" sz="1800" b="0" kern="12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285750" lvl="0" indent="-285750" rtl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主畫面介紹</a:t>
                      </a:r>
                      <a:endParaRPr lang="en-US" altLang="zh-TW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 rtl="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zh-TW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My account 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Recommendation</a:t>
                      </a:r>
                      <a:endParaRPr lang="zh-TW" altLang="en-US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Bank Guide</a:t>
                      </a:r>
                      <a:endParaRPr lang="zh-TW" altLang="en-US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All function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8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通知設定</a:t>
                      </a:r>
                      <a:r>
                        <a:rPr lang="en-US" altLang="zh-TW" sz="18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zh-TW" altLang="en-US" sz="18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167278"/>
              </p:ext>
            </p:extLst>
          </p:nvPr>
        </p:nvGraphicFramePr>
        <p:xfrm>
          <a:off x="5254810" y="765015"/>
          <a:ext cx="2040588" cy="5781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0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500" b="1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Card</a:t>
                      </a:r>
                      <a:endParaRPr lang="zh-TW" altLang="en-US" sz="1800" b="1" kern="12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077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8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卡片申請</a:t>
                      </a:r>
                      <a:endParaRPr lang="en-US" altLang="zh-TW" sz="18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8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卡片種類</a:t>
                      </a:r>
                      <a:endParaRPr lang="en-US" altLang="zh-TW" sz="18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8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卡片管理</a:t>
                      </a:r>
                      <a:endParaRPr lang="en-US" altLang="zh-TW" sz="18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國內外交易開關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卡片遺失</a:t>
                      </a:r>
                      <a:r>
                        <a:rPr lang="en-US" altLang="zh-TW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取消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卡片重寄</a:t>
                      </a:r>
                    </a:p>
                    <a:p>
                      <a:endParaRPr lang="zh-TW" altLang="en-US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693246"/>
              </p:ext>
            </p:extLst>
          </p:nvPr>
        </p:nvGraphicFramePr>
        <p:xfrm>
          <a:off x="7462587" y="765015"/>
          <a:ext cx="2040588" cy="5781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0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5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收支</a:t>
                      </a:r>
                      <a:endParaRPr lang="zh-TW" alt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E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0775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存款</a:t>
                      </a:r>
                      <a:endParaRPr lang="en-US" altLang="zh-TW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免費儲蓄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定期存款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節省</a:t>
                      </a:r>
                      <a:r>
                        <a:rPr lang="en-US" altLang="zh-TW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</a:t>
                      </a: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轉帳</a:t>
                      </a:r>
                      <a:endParaRPr lang="en-US" altLang="zh-TW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國內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國外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提領</a:t>
                      </a:r>
                      <a:endParaRPr lang="en-US" altLang="zh-TW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zh-TW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ATM/</a:t>
                      </a: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超商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無卡提款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交易紀錄</a:t>
                      </a:r>
                      <a:endParaRPr lang="en-US" altLang="zh-TW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Hashtag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zh-TW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Memo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647656"/>
              </p:ext>
            </p:extLst>
          </p:nvPr>
        </p:nvGraphicFramePr>
        <p:xfrm>
          <a:off x="3007343" y="765015"/>
          <a:ext cx="2040588" cy="5781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0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300" b="1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帳戶</a:t>
                      </a:r>
                      <a:endParaRPr lang="zh-TW" altLang="en-US" sz="18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077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開戶</a:t>
                      </a:r>
                      <a:r>
                        <a:rPr lang="en-US" altLang="zh-TW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限制</a:t>
                      </a:r>
                      <a:endParaRPr lang="en-US" altLang="zh-TW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Safe</a:t>
                      </a:r>
                      <a:r>
                        <a:rPr lang="zh-TW" altLang="en-US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Box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團體帳戶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581970"/>
              </p:ext>
            </p:extLst>
          </p:nvPr>
        </p:nvGraphicFramePr>
        <p:xfrm>
          <a:off x="9670364" y="765015"/>
          <a:ext cx="2040588" cy="57767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0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74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500" b="1" kern="120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其他</a:t>
                      </a:r>
                      <a:endParaRPr lang="zh-TW" altLang="en-US" sz="1800" b="1" kern="12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9321">
                <a:tc>
                  <a:txBody>
                    <a:bodyPr/>
                    <a:lstStyle/>
                    <a:p>
                      <a:pPr marL="285750" lvl="0" indent="-285750" rtl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貸款</a:t>
                      </a:r>
                      <a:endParaRPr lang="en-US" altLang="zh-TW" sz="180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 rtl="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緊急</a:t>
                      </a: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貸款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信用貸款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無存款賬戶貸款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 rtl="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抵押貸款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 rtl="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商業貸款</a:t>
                      </a:r>
                      <a:endParaRPr lang="en-US" altLang="zh-TW" sz="160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lvl="0" indent="-285750" rtl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投資</a:t>
                      </a:r>
                      <a:endParaRPr lang="zh-TW" altLang="en-US" sz="18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lvl="0" indent="-285750" rtl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zh-TW" sz="18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48956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t1.daumcdn.net/cfile/tistory/9941C3335A02B0AC0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026" y="258812"/>
            <a:ext cx="9273830" cy="600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矩形 6"/>
          <p:cNvSpPr/>
          <p:nvPr/>
        </p:nvSpPr>
        <p:spPr>
          <a:xfrm>
            <a:off x="154343" y="434220"/>
            <a:ext cx="1005403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收支</a:t>
            </a:r>
          </a:p>
        </p:txBody>
      </p:sp>
      <p:sp>
        <p:nvSpPr>
          <p:cNvPr id="8" name="TextBox 12"/>
          <p:cNvSpPr txBox="1"/>
          <p:nvPr/>
        </p:nvSpPr>
        <p:spPr>
          <a:xfrm>
            <a:off x="1142205" y="257342"/>
            <a:ext cx="1232695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交易紀錄</a:t>
            </a:r>
          </a:p>
        </p:txBody>
      </p:sp>
      <p:sp>
        <p:nvSpPr>
          <p:cNvPr id="9" name="矩形 8"/>
          <p:cNvSpPr/>
          <p:nvPr/>
        </p:nvSpPr>
        <p:spPr>
          <a:xfrm>
            <a:off x="2374900" y="361986"/>
            <a:ext cx="2417650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─查看卡片支付紀錄</a:t>
            </a:r>
          </a:p>
        </p:txBody>
      </p:sp>
      <p:sp>
        <p:nvSpPr>
          <p:cNvPr id="5" name="矩形 4"/>
          <p:cNvSpPr/>
          <p:nvPr/>
        </p:nvSpPr>
        <p:spPr>
          <a:xfrm>
            <a:off x="3241365" y="3283825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卡片歷史</a:t>
            </a:r>
            <a:endParaRPr lang="zh-TW" altLang="en-US" sz="1600" dirty="0">
              <a:solidFill>
                <a:srgbClr val="E34A5F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43289" y="5926491"/>
            <a:ext cx="2081304" cy="872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選定某交易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→付款詳細信息</a:t>
            </a:r>
          </a:p>
        </p:txBody>
      </p:sp>
      <p:sp>
        <p:nvSpPr>
          <p:cNvPr id="11" name="矩形 10"/>
          <p:cNvSpPr/>
          <p:nvPr/>
        </p:nvSpPr>
        <p:spPr>
          <a:xfrm>
            <a:off x="8011977" y="6039534"/>
            <a:ext cx="22877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查看商家的地址和電話號碼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027348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t1.daumcdn.net/cfile/tistory/999A043359DDCDC52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654" y="581728"/>
            <a:ext cx="8685535" cy="562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矩形 6"/>
          <p:cNvSpPr/>
          <p:nvPr/>
        </p:nvSpPr>
        <p:spPr>
          <a:xfrm>
            <a:off x="154343" y="434220"/>
            <a:ext cx="1005403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收支</a:t>
            </a:r>
          </a:p>
        </p:txBody>
      </p:sp>
      <p:sp>
        <p:nvSpPr>
          <p:cNvPr id="8" name="TextBox 12"/>
          <p:cNvSpPr txBox="1"/>
          <p:nvPr/>
        </p:nvSpPr>
        <p:spPr>
          <a:xfrm>
            <a:off x="1142205" y="257342"/>
            <a:ext cx="1232695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交易紀錄</a:t>
            </a:r>
          </a:p>
        </p:txBody>
      </p:sp>
      <p:sp>
        <p:nvSpPr>
          <p:cNvPr id="9" name="矩形 8"/>
          <p:cNvSpPr/>
          <p:nvPr/>
        </p:nvSpPr>
        <p:spPr>
          <a:xfrm>
            <a:off x="2374900" y="361986"/>
            <a:ext cx="137088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─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Hashtag</a:t>
            </a:r>
          </a:p>
        </p:txBody>
      </p:sp>
      <p:sp>
        <p:nvSpPr>
          <p:cNvPr id="3" name="矩形 2"/>
          <p:cNvSpPr/>
          <p:nvPr/>
        </p:nvSpPr>
        <p:spPr>
          <a:xfrm>
            <a:off x="1661276" y="6100524"/>
            <a:ext cx="2678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選擇要查看交易歷史記錄的帳戶</a:t>
            </a:r>
          </a:p>
        </p:txBody>
      </p:sp>
      <p:sp>
        <p:nvSpPr>
          <p:cNvPr id="4" name="矩形 3"/>
          <p:cNvSpPr/>
          <p:nvPr/>
        </p:nvSpPr>
        <p:spPr>
          <a:xfrm>
            <a:off x="5212492" y="6100524"/>
            <a:ext cx="13674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點擊放大鏡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7572996" y="151668"/>
            <a:ext cx="4012977" cy="717181"/>
            <a:chOff x="6766697" y="83417"/>
            <a:chExt cx="4012977" cy="717181"/>
          </a:xfrm>
        </p:grpSpPr>
        <p:sp>
          <p:nvSpPr>
            <p:cNvPr id="5" name="矩形 4"/>
            <p:cNvSpPr/>
            <p:nvPr/>
          </p:nvSpPr>
          <p:spPr>
            <a:xfrm>
              <a:off x="7363354" y="257342"/>
              <a:ext cx="34163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輕鬆看出消費、轉帳、匯款等等</a:t>
              </a:r>
            </a:p>
          </p:txBody>
        </p:sp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766697" y="83417"/>
              <a:ext cx="717181" cy="7171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9048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t1.daumcdn.net/cfile/tistory/9912763359DDCDED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381" y="550452"/>
            <a:ext cx="8684836" cy="56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154343" y="434220"/>
            <a:ext cx="1005403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收支</a:t>
            </a:r>
          </a:p>
        </p:txBody>
      </p:sp>
      <p:sp>
        <p:nvSpPr>
          <p:cNvPr id="6" name="TextBox 12"/>
          <p:cNvSpPr txBox="1"/>
          <p:nvPr/>
        </p:nvSpPr>
        <p:spPr>
          <a:xfrm>
            <a:off x="1142205" y="257342"/>
            <a:ext cx="1232695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交易紀錄</a:t>
            </a:r>
          </a:p>
        </p:txBody>
      </p:sp>
      <p:sp>
        <p:nvSpPr>
          <p:cNvPr id="7" name="矩形 6"/>
          <p:cNvSpPr/>
          <p:nvPr/>
        </p:nvSpPr>
        <p:spPr>
          <a:xfrm>
            <a:off x="2374900" y="361986"/>
            <a:ext cx="1370888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─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Hashtag</a:t>
            </a:r>
          </a:p>
        </p:txBody>
      </p:sp>
      <p:sp>
        <p:nvSpPr>
          <p:cNvPr id="8" name="矩形 7"/>
          <p:cNvSpPr/>
          <p:nvPr/>
        </p:nvSpPr>
        <p:spPr>
          <a:xfrm>
            <a:off x="4574495" y="6071745"/>
            <a:ext cx="24884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選擇交易歷史記錄中顯示的主題標籤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7732542" y="6074732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顯示相同類型的交易</a:t>
            </a:r>
            <a:endParaRPr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>
            <a:off x="7572996" y="151668"/>
            <a:ext cx="4012977" cy="717181"/>
            <a:chOff x="6766697" y="83417"/>
            <a:chExt cx="4012977" cy="717181"/>
          </a:xfrm>
        </p:grpSpPr>
        <p:sp>
          <p:nvSpPr>
            <p:cNvPr id="12" name="矩形 11"/>
            <p:cNvSpPr/>
            <p:nvPr/>
          </p:nvSpPr>
          <p:spPr>
            <a:xfrm>
              <a:off x="7363354" y="257342"/>
              <a:ext cx="34163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輕鬆看出消費、轉帳、匯款等等</a:t>
              </a:r>
            </a:p>
          </p:txBody>
        </p:sp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766697" y="83417"/>
              <a:ext cx="717181" cy="717181"/>
            </a:xfrm>
            <a:prstGeom prst="rect">
              <a:avLst/>
            </a:prstGeom>
          </p:spPr>
        </p:pic>
      </p:grpSp>
      <p:sp>
        <p:nvSpPr>
          <p:cNvPr id="14" name="矩形 13"/>
          <p:cNvSpPr/>
          <p:nvPr/>
        </p:nvSpPr>
        <p:spPr>
          <a:xfrm>
            <a:off x="1613516" y="6035352"/>
            <a:ext cx="26789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選擇要查看交易歷史記錄的帳戶</a:t>
            </a:r>
          </a:p>
        </p:txBody>
      </p:sp>
    </p:spTree>
    <p:extLst>
      <p:ext uri="{BB962C8B-B14F-4D97-AF65-F5344CB8AC3E}">
        <p14:creationId xmlns:p14="http://schemas.microsoft.com/office/powerpoint/2010/main" val="41287426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t1.daumcdn.net/cfile/tistory/990C063359DDCE460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917" y="257342"/>
            <a:ext cx="9130001" cy="590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矩形 6"/>
          <p:cNvSpPr/>
          <p:nvPr/>
        </p:nvSpPr>
        <p:spPr>
          <a:xfrm>
            <a:off x="154343" y="434220"/>
            <a:ext cx="1005403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收支</a:t>
            </a:r>
          </a:p>
        </p:txBody>
      </p:sp>
      <p:sp>
        <p:nvSpPr>
          <p:cNvPr id="8" name="TextBox 12"/>
          <p:cNvSpPr txBox="1"/>
          <p:nvPr/>
        </p:nvSpPr>
        <p:spPr>
          <a:xfrm>
            <a:off x="1142205" y="257342"/>
            <a:ext cx="1232695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交易紀錄</a:t>
            </a:r>
          </a:p>
        </p:txBody>
      </p:sp>
      <p:sp>
        <p:nvSpPr>
          <p:cNvPr id="9" name="矩形 8"/>
          <p:cNvSpPr/>
          <p:nvPr/>
        </p:nvSpPr>
        <p:spPr>
          <a:xfrm>
            <a:off x="2374900" y="361986"/>
            <a:ext cx="1156086" cy="295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─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Memo</a:t>
            </a:r>
          </a:p>
        </p:txBody>
      </p:sp>
      <p:sp>
        <p:nvSpPr>
          <p:cNvPr id="4" name="矩形 3"/>
          <p:cNvSpPr/>
          <p:nvPr/>
        </p:nvSpPr>
        <p:spPr>
          <a:xfrm>
            <a:off x="1456918" y="6092386"/>
            <a:ext cx="27802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交易紀錄上搜尋某個</a:t>
            </a:r>
            <a:r>
              <a:rPr lang="en-US" altLang="zh-TW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hashtag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5006472" y="609238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設定查詢期限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691983" y="3230361"/>
            <a:ext cx="7136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個月</a:t>
            </a:r>
            <a:endParaRPr lang="zh-TW" altLang="en-US" sz="1600" dirty="0">
              <a:solidFill>
                <a:srgbClr val="E34A5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896938" y="6092385"/>
            <a:ext cx="26469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可以一眼看到期限內的相關交易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0246419" y="2126587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加總</a:t>
            </a:r>
            <a:endParaRPr lang="zh-TW" altLang="en-US" sz="1600" dirty="0">
              <a:solidFill>
                <a:srgbClr val="E34A5F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05641" y="3263072"/>
            <a:ext cx="6479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4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個月</a:t>
            </a:r>
            <a:endParaRPr lang="zh-TW" altLang="en-US" sz="1400" dirty="0">
              <a:solidFill>
                <a:srgbClr val="E34A5F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36000" y="3268167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上個月</a:t>
            </a:r>
            <a:endParaRPr lang="zh-TW" altLang="en-US" sz="1400" dirty="0">
              <a:solidFill>
                <a:srgbClr val="E34A5F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576132" y="3263501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直接輸入</a:t>
            </a:r>
            <a:endParaRPr lang="zh-TW" altLang="en-US" sz="1400" dirty="0">
              <a:solidFill>
                <a:srgbClr val="E34A5F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528383" y="3977676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僅限存款</a:t>
            </a:r>
            <a:endParaRPr lang="zh-TW" altLang="en-US" sz="1400" dirty="0">
              <a:solidFill>
                <a:srgbClr val="E34A5F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137365" y="4657005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最新的</a:t>
            </a:r>
            <a:endParaRPr lang="zh-TW" altLang="en-US" sz="1400" dirty="0">
              <a:solidFill>
                <a:srgbClr val="E34A5F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214494" y="4652965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過去的</a:t>
            </a:r>
            <a:endParaRPr lang="zh-TW" altLang="en-US" sz="1400" dirty="0">
              <a:solidFill>
                <a:srgbClr val="E34A5F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570511" y="4380007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交易記錄</a:t>
            </a:r>
            <a:endParaRPr lang="zh-TW" altLang="en-US" sz="1400" dirty="0">
              <a:solidFill>
                <a:srgbClr val="E34A5F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570511" y="371935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交易類型</a:t>
            </a:r>
            <a:endParaRPr lang="zh-TW" altLang="en-US" sz="1400" dirty="0">
              <a:solidFill>
                <a:srgbClr val="E34A5F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336628" y="3977675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僅限支出</a:t>
            </a:r>
            <a:endParaRPr lang="zh-TW" altLang="en-US" sz="1400" dirty="0">
              <a:solidFill>
                <a:srgbClr val="E34A5F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988159" y="3977676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全部</a:t>
            </a:r>
            <a:endParaRPr lang="zh-TW" altLang="en-US" sz="1400" dirty="0">
              <a:solidFill>
                <a:srgbClr val="E34A5F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539480" y="3009016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查看期間</a:t>
            </a:r>
            <a:endParaRPr lang="zh-TW" altLang="en-US" sz="1400" dirty="0">
              <a:solidFill>
                <a:srgbClr val="E34A5F"/>
              </a:solidFill>
            </a:endParaRPr>
          </a:p>
        </p:txBody>
      </p:sp>
      <p:sp>
        <p:nvSpPr>
          <p:cNvPr id="2" name="框架 1"/>
          <p:cNvSpPr/>
          <p:nvPr/>
        </p:nvSpPr>
        <p:spPr>
          <a:xfrm>
            <a:off x="3022600" y="1816100"/>
            <a:ext cx="1079500" cy="285087"/>
          </a:xfrm>
          <a:prstGeom prst="frame">
            <a:avLst/>
          </a:prstGeom>
          <a:solidFill>
            <a:srgbClr val="E3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6392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1377708" y="361986"/>
            <a:ext cx="9280082" cy="6067830"/>
            <a:chOff x="955037" y="925057"/>
            <a:chExt cx="9454487" cy="6117609"/>
          </a:xfrm>
        </p:grpSpPr>
        <p:pic>
          <p:nvPicPr>
            <p:cNvPr id="9" name="Picture 2" descr="https://t1.daumcdn.net/cfile/tistory/995B91335A02AFF63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037" y="925057"/>
              <a:ext cx="9454487" cy="6117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https://t1.daumcdn.net/cfile/tistory/99FA8B365BC3E83701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4" t="17303" r="67734" b="10412"/>
            <a:stretch/>
          </p:blipFill>
          <p:spPr bwMode="auto">
            <a:xfrm>
              <a:off x="1400761" y="2163443"/>
              <a:ext cx="2460039" cy="3947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https://t1.daumcdn.net/cfile/tistory/99FA8B365BC3E83701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93" t="16582" r="35823" b="10412"/>
            <a:stretch/>
          </p:blipFill>
          <p:spPr bwMode="auto">
            <a:xfrm>
              <a:off x="4521137" y="2163443"/>
              <a:ext cx="2373149" cy="3947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https://t1.daumcdn.net/cfile/tistory/99FA8B365BC3E83701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94" t="18284" r="3822" b="10412"/>
            <a:stretch/>
          </p:blipFill>
          <p:spPr bwMode="auto">
            <a:xfrm>
              <a:off x="7490762" y="2163443"/>
              <a:ext cx="2480552" cy="3932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矩形 10"/>
          <p:cNvSpPr/>
          <p:nvPr/>
        </p:nvSpPr>
        <p:spPr>
          <a:xfrm>
            <a:off x="154343" y="434220"/>
            <a:ext cx="1005403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收支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42205" y="257342"/>
            <a:ext cx="1232695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交易紀錄</a:t>
            </a:r>
          </a:p>
        </p:txBody>
      </p:sp>
      <p:sp>
        <p:nvSpPr>
          <p:cNvPr id="13" name="矩形 12"/>
          <p:cNvSpPr/>
          <p:nvPr/>
        </p:nvSpPr>
        <p:spPr>
          <a:xfrm>
            <a:off x="2374900" y="361986"/>
            <a:ext cx="1904689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─匯出交易紀錄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08945" y="614377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4444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選擇帳戶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5257881" y="614377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4444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點選</a:t>
            </a:r>
            <a:r>
              <a:rPr lang="en-US" altLang="zh-TW" dirty="0">
                <a:solidFill>
                  <a:srgbClr val="4444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dirty="0">
                <a:solidFill>
                  <a:srgbClr val="4444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管理</a:t>
            </a:r>
            <a:r>
              <a:rPr lang="en-US" altLang="zh-TW" dirty="0">
                <a:solidFill>
                  <a:srgbClr val="4444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6676723" y="1842611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管理</a:t>
            </a:r>
            <a:endParaRPr lang="zh-TW" altLang="en-US" sz="1600" dirty="0">
              <a:solidFill>
                <a:srgbClr val="E34A5F"/>
              </a:solidFill>
            </a:endParaRPr>
          </a:p>
        </p:txBody>
      </p:sp>
      <p:grpSp>
        <p:nvGrpSpPr>
          <p:cNvPr id="17" name="群組 16"/>
          <p:cNvGrpSpPr/>
          <p:nvPr/>
        </p:nvGrpSpPr>
        <p:grpSpPr>
          <a:xfrm>
            <a:off x="10165804" y="5178650"/>
            <a:ext cx="2026196" cy="707886"/>
            <a:chOff x="10059317" y="4941325"/>
            <a:chExt cx="2026196" cy="707886"/>
          </a:xfrm>
        </p:grpSpPr>
        <p:sp>
          <p:nvSpPr>
            <p:cNvPr id="14" name="矩形 13"/>
            <p:cNvSpPr/>
            <p:nvPr/>
          </p:nvSpPr>
          <p:spPr>
            <a:xfrm>
              <a:off x="10143233" y="4941325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>
                  <a:solidFill>
                    <a:srgbClr val="E34A5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下載交易歷史</a:t>
              </a:r>
              <a:endParaRPr lang="zh-TW" altLang="en-US" dirty="0">
                <a:solidFill>
                  <a:srgbClr val="E34A5F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0059317" y="5279879"/>
              <a:ext cx="20261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E34A5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dirty="0">
                  <a:solidFill>
                    <a:srgbClr val="E34A5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匯出為</a:t>
              </a:r>
              <a:r>
                <a:rPr lang="en-US" altLang="zh-TW" dirty="0">
                  <a:solidFill>
                    <a:srgbClr val="E34A5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Excel</a:t>
              </a:r>
              <a:r>
                <a:rPr lang="zh-TW" altLang="en-US" dirty="0">
                  <a:solidFill>
                    <a:srgbClr val="E34A5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文件</a:t>
              </a:r>
              <a:r>
                <a:rPr lang="en-US" altLang="zh-TW" dirty="0">
                  <a:solidFill>
                    <a:srgbClr val="E34A5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9" name="框架 18"/>
          <p:cNvSpPr/>
          <p:nvPr/>
        </p:nvSpPr>
        <p:spPr>
          <a:xfrm>
            <a:off x="7799975" y="5092860"/>
            <a:ext cx="2427689" cy="439733"/>
          </a:xfrm>
          <a:prstGeom prst="frame">
            <a:avLst/>
          </a:prstGeom>
          <a:solidFill>
            <a:srgbClr val="E3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3406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t1.daumcdn.net/cfile/tistory/995B91335A02AFF63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433" y="361986"/>
            <a:ext cx="9511847" cy="6154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154343" y="434220"/>
            <a:ext cx="1005403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收支</a:t>
            </a:r>
          </a:p>
        </p:txBody>
      </p:sp>
      <p:sp>
        <p:nvSpPr>
          <p:cNvPr id="7" name="TextBox 12"/>
          <p:cNvSpPr txBox="1"/>
          <p:nvPr/>
        </p:nvSpPr>
        <p:spPr>
          <a:xfrm>
            <a:off x="1142205" y="257342"/>
            <a:ext cx="1232695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交易紀錄</a:t>
            </a:r>
          </a:p>
        </p:txBody>
      </p:sp>
      <p:sp>
        <p:nvSpPr>
          <p:cNvPr id="8" name="矩形 7"/>
          <p:cNvSpPr/>
          <p:nvPr/>
        </p:nvSpPr>
        <p:spPr>
          <a:xfrm>
            <a:off x="2374900" y="361986"/>
            <a:ext cx="2674130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─查看交通卡後付記錄</a:t>
            </a:r>
          </a:p>
        </p:txBody>
      </p:sp>
      <p:sp>
        <p:nvSpPr>
          <p:cNvPr id="4" name="矩形 3"/>
          <p:cNvSpPr/>
          <p:nvPr/>
        </p:nvSpPr>
        <p:spPr>
          <a:xfrm>
            <a:off x="2389043" y="4614105"/>
            <a:ext cx="10435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我的卡片</a:t>
            </a:r>
            <a:endParaRPr lang="zh-TW" altLang="en-US" sz="1600" dirty="0">
              <a:solidFill>
                <a:srgbClr val="E34A5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86429" y="5017048"/>
            <a:ext cx="8306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卡管理</a:t>
            </a:r>
            <a:endParaRPr lang="zh-TW" altLang="en-US" sz="1600" dirty="0">
              <a:solidFill>
                <a:srgbClr val="E34A5F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300295" y="1899888"/>
            <a:ext cx="18955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交通使用情況查詢</a:t>
            </a:r>
          </a:p>
        </p:txBody>
      </p:sp>
      <p:sp>
        <p:nvSpPr>
          <p:cNvPr id="11" name="矩形 10"/>
          <p:cNvSpPr/>
          <p:nvPr/>
        </p:nvSpPr>
        <p:spPr>
          <a:xfrm>
            <a:off x="8587616" y="2741833"/>
            <a:ext cx="6176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地鐵</a:t>
            </a: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006404" y="3348256"/>
            <a:ext cx="10968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首爾巴士 </a:t>
            </a:r>
          </a:p>
        </p:txBody>
      </p:sp>
      <p:sp>
        <p:nvSpPr>
          <p:cNvPr id="14" name="矩形 13"/>
          <p:cNvSpPr/>
          <p:nvPr/>
        </p:nvSpPr>
        <p:spPr>
          <a:xfrm>
            <a:off x="8726254" y="3935184"/>
            <a:ext cx="10435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鐵路工作</a:t>
            </a:r>
            <a:endParaRPr lang="zh-TW" altLang="zh-TW" sz="1600" dirty="0">
              <a:solidFill>
                <a:srgbClr val="E34A5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232389" y="6252022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4444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可以檢視交通狀況</a:t>
            </a:r>
            <a:endParaRPr lang="zh-TW" altLang="en-US" dirty="0"/>
          </a:p>
        </p:txBody>
      </p:sp>
      <p:sp>
        <p:nvSpPr>
          <p:cNvPr id="17" name="框架 16"/>
          <p:cNvSpPr/>
          <p:nvPr/>
        </p:nvSpPr>
        <p:spPr>
          <a:xfrm>
            <a:off x="1843314" y="4556049"/>
            <a:ext cx="2365829" cy="439733"/>
          </a:xfrm>
          <a:prstGeom prst="frame">
            <a:avLst/>
          </a:prstGeom>
          <a:solidFill>
            <a:srgbClr val="E3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9" name="框架 18"/>
          <p:cNvSpPr/>
          <p:nvPr/>
        </p:nvSpPr>
        <p:spPr>
          <a:xfrm>
            <a:off x="4983727" y="4952659"/>
            <a:ext cx="2365829" cy="439733"/>
          </a:xfrm>
          <a:prstGeom prst="frame">
            <a:avLst/>
          </a:prstGeom>
          <a:solidFill>
            <a:srgbClr val="E3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569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圖片 50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rcRect l="32876" t="2073" r="40246" b="81449"/>
          <a:stretch/>
        </p:blipFill>
        <p:spPr>
          <a:xfrm>
            <a:off x="3372742" y="152505"/>
            <a:ext cx="2781300" cy="1052903"/>
          </a:xfrm>
          <a:prstGeom prst="rect">
            <a:avLst/>
          </a:prstGeom>
        </p:spPr>
      </p:pic>
      <p:grpSp>
        <p:nvGrpSpPr>
          <p:cNvPr id="54" name="群組 53"/>
          <p:cNvGrpSpPr/>
          <p:nvPr/>
        </p:nvGrpSpPr>
        <p:grpSpPr>
          <a:xfrm>
            <a:off x="9361336" y="1121030"/>
            <a:ext cx="2695961" cy="5253627"/>
            <a:chOff x="8600102" y="1152649"/>
            <a:chExt cx="2695961" cy="5253627"/>
          </a:xfrm>
        </p:grpSpPr>
        <p:grpSp>
          <p:nvGrpSpPr>
            <p:cNvPr id="31" name="群組 30"/>
            <p:cNvGrpSpPr/>
            <p:nvPr/>
          </p:nvGrpSpPr>
          <p:grpSpPr>
            <a:xfrm>
              <a:off x="8600102" y="1152649"/>
              <a:ext cx="2695961" cy="5253627"/>
              <a:chOff x="8341203" y="765014"/>
              <a:chExt cx="2695961" cy="5253627"/>
            </a:xfrm>
          </p:grpSpPr>
          <p:grpSp>
            <p:nvGrpSpPr>
              <p:cNvPr id="32" name="群組 31"/>
              <p:cNvGrpSpPr/>
              <p:nvPr/>
            </p:nvGrpSpPr>
            <p:grpSpPr>
              <a:xfrm>
                <a:off x="8341203" y="765014"/>
                <a:ext cx="2695961" cy="5253627"/>
                <a:chOff x="5695418" y="765014"/>
                <a:chExt cx="2695961" cy="5253627"/>
              </a:xfrm>
            </p:grpSpPr>
            <p:grpSp>
              <p:nvGrpSpPr>
                <p:cNvPr id="34" name="群組 33"/>
                <p:cNvGrpSpPr/>
                <p:nvPr/>
              </p:nvGrpSpPr>
              <p:grpSpPr>
                <a:xfrm>
                  <a:off x="5695418" y="765014"/>
                  <a:ext cx="2695961" cy="5253627"/>
                  <a:chOff x="5863739" y="155762"/>
                  <a:chExt cx="3138593" cy="6384203"/>
                </a:xfrm>
              </p:grpSpPr>
              <p:pic>
                <p:nvPicPr>
                  <p:cNvPr id="37" name="圖片 36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1559"/>
                  <a:stretch/>
                </p:blipFill>
                <p:spPr>
                  <a:xfrm>
                    <a:off x="5863739" y="155762"/>
                    <a:ext cx="3138593" cy="6384203"/>
                  </a:xfrm>
                  <a:prstGeom prst="rect">
                    <a:avLst/>
                  </a:prstGeom>
                </p:spPr>
              </p:pic>
              <p:grpSp>
                <p:nvGrpSpPr>
                  <p:cNvPr id="38" name="群組 37"/>
                  <p:cNvGrpSpPr/>
                  <p:nvPr/>
                </p:nvGrpSpPr>
                <p:grpSpPr>
                  <a:xfrm>
                    <a:off x="6189407" y="976292"/>
                    <a:ext cx="2555348" cy="4806322"/>
                    <a:chOff x="608792" y="-81888"/>
                    <a:chExt cx="3856343" cy="6939888"/>
                  </a:xfrm>
                </p:grpSpPr>
                <p:pic>
                  <p:nvPicPr>
                    <p:cNvPr id="39" name="圖片 38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608792" y="0"/>
                      <a:ext cx="3856343" cy="6858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0" name="圖片 39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608792" y="-81888"/>
                      <a:ext cx="3856343" cy="6409385"/>
                    </a:xfrm>
                    <a:prstGeom prst="rect">
                      <a:avLst/>
                    </a:prstGeom>
                  </p:spPr>
                </p:pic>
              </p:grpSp>
            </p:grpSp>
            <p:pic>
              <p:nvPicPr>
                <p:cNvPr id="35" name="圖片 34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85751" y="1409244"/>
                  <a:ext cx="2184376" cy="3683821"/>
                </a:xfrm>
                <a:prstGeom prst="rect">
                  <a:avLst/>
                </a:prstGeom>
              </p:spPr>
            </p:pic>
            <p:pic>
              <p:nvPicPr>
                <p:cNvPr id="36" name="圖片 35"/>
                <p:cNvPicPr>
                  <a:picLocks noChangeAspect="1"/>
                </p:cNvPicPr>
                <p:nvPr/>
              </p:nvPicPr>
              <p:blipFill rotWithShape="1">
                <a:blip r:embed="rId7"/>
                <a:srcRect b="4909"/>
                <a:stretch/>
              </p:blipFill>
              <p:spPr>
                <a:xfrm>
                  <a:off x="5985751" y="1841501"/>
                  <a:ext cx="2184376" cy="3238864"/>
                </a:xfrm>
                <a:prstGeom prst="rect">
                  <a:avLst/>
                </a:prstGeom>
              </p:spPr>
            </p:pic>
          </p:grpSp>
          <p:pic>
            <p:nvPicPr>
              <p:cNvPr id="33" name="圖片 3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12631" y="1359041"/>
                <a:ext cx="2203281" cy="3726917"/>
              </a:xfrm>
              <a:prstGeom prst="rect">
                <a:avLst/>
              </a:prstGeom>
            </p:spPr>
          </p:pic>
        </p:grpSp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9"/>
            <a:srcRect l="5818" t="17468" r="61012" b="5171"/>
            <a:stretch/>
          </p:blipFill>
          <p:spPr>
            <a:xfrm>
              <a:off x="8879841" y="1796844"/>
              <a:ext cx="2171700" cy="3986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" name="群組 16"/>
          <p:cNvGrpSpPr/>
          <p:nvPr/>
        </p:nvGrpSpPr>
        <p:grpSpPr>
          <a:xfrm>
            <a:off x="3288793" y="1152650"/>
            <a:ext cx="2695961" cy="5253627"/>
            <a:chOff x="5863739" y="155762"/>
            <a:chExt cx="3138593" cy="6384203"/>
          </a:xfrm>
        </p:grpSpPr>
        <p:pic>
          <p:nvPicPr>
            <p:cNvPr id="19" name="圖片 18"/>
            <p:cNvPicPr>
              <a:picLocks noChangeAspect="1"/>
            </p:cNvPicPr>
            <p:nvPr/>
          </p:nvPicPr>
          <p:blipFill rotWithShape="1">
            <a:blip r:embed="rId3"/>
            <a:srcRect l="51559"/>
            <a:stretch/>
          </p:blipFill>
          <p:spPr>
            <a:xfrm>
              <a:off x="5863739" y="155762"/>
              <a:ext cx="3138593" cy="6384203"/>
            </a:xfrm>
            <a:prstGeom prst="rect">
              <a:avLst/>
            </a:prstGeom>
          </p:spPr>
        </p:pic>
        <p:grpSp>
          <p:nvGrpSpPr>
            <p:cNvPr id="20" name="群組 19"/>
            <p:cNvGrpSpPr/>
            <p:nvPr/>
          </p:nvGrpSpPr>
          <p:grpSpPr>
            <a:xfrm>
              <a:off x="6189407" y="976292"/>
              <a:ext cx="2555348" cy="4806322"/>
              <a:chOff x="608792" y="-81888"/>
              <a:chExt cx="3856343" cy="6939888"/>
            </a:xfrm>
          </p:grpSpPr>
          <p:pic>
            <p:nvPicPr>
              <p:cNvPr id="21" name="圖片 2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8792" y="0"/>
                <a:ext cx="3856343" cy="6858000"/>
              </a:xfrm>
              <a:prstGeom prst="rect">
                <a:avLst/>
              </a:prstGeom>
            </p:spPr>
          </p:pic>
          <p:pic>
            <p:nvPicPr>
              <p:cNvPr id="22" name="圖片 2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8792" y="-81888"/>
                <a:ext cx="3856343" cy="6409385"/>
              </a:xfrm>
              <a:prstGeom prst="rect">
                <a:avLst/>
              </a:prstGeom>
            </p:spPr>
          </p:pic>
        </p:grpSp>
      </p:grpSp>
      <p:sp>
        <p:nvSpPr>
          <p:cNvPr id="2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矩形 2"/>
          <p:cNvSpPr/>
          <p:nvPr/>
        </p:nvSpPr>
        <p:spPr>
          <a:xfrm>
            <a:off x="154343" y="434220"/>
            <a:ext cx="962123" cy="330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TextBox 12"/>
          <p:cNvSpPr txBox="1"/>
          <p:nvPr/>
        </p:nvSpPr>
        <p:spPr>
          <a:xfrm>
            <a:off x="1116466" y="267781"/>
            <a:ext cx="1831717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註冊</a:t>
            </a:r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rcRect t="9536" b="3981"/>
          <a:stretch/>
        </p:blipFill>
        <p:spPr>
          <a:xfrm>
            <a:off x="8773989" y="916575"/>
            <a:ext cx="827478" cy="5565834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rcRect l="34975" t="18126" r="41505" b="19390"/>
          <a:stretch/>
        </p:blipFill>
        <p:spPr>
          <a:xfrm>
            <a:off x="3559243" y="1751672"/>
            <a:ext cx="2232069" cy="3992345"/>
          </a:xfrm>
          <a:prstGeom prst="rect">
            <a:avLst/>
          </a:prstGeom>
        </p:spPr>
      </p:pic>
      <p:grpSp>
        <p:nvGrpSpPr>
          <p:cNvPr id="46" name="群組 45"/>
          <p:cNvGrpSpPr/>
          <p:nvPr/>
        </p:nvGrpSpPr>
        <p:grpSpPr>
          <a:xfrm>
            <a:off x="35173" y="434220"/>
            <a:ext cx="3355728" cy="6048189"/>
            <a:chOff x="188241" y="358087"/>
            <a:chExt cx="3355728" cy="6048189"/>
          </a:xfrm>
        </p:grpSpPr>
        <p:grpSp>
          <p:nvGrpSpPr>
            <p:cNvPr id="11" name="群組 10"/>
            <p:cNvGrpSpPr/>
            <p:nvPr/>
          </p:nvGrpSpPr>
          <p:grpSpPr>
            <a:xfrm>
              <a:off x="426705" y="1152649"/>
              <a:ext cx="2695961" cy="5253627"/>
              <a:chOff x="5863739" y="155762"/>
              <a:chExt cx="3138593" cy="6384203"/>
            </a:xfrm>
          </p:grpSpPr>
          <p:pic>
            <p:nvPicPr>
              <p:cNvPr id="12" name="圖片 11"/>
              <p:cNvPicPr>
                <a:picLocks noChangeAspect="1"/>
              </p:cNvPicPr>
              <p:nvPr/>
            </p:nvPicPr>
            <p:blipFill rotWithShape="1">
              <a:blip r:embed="rId3"/>
              <a:srcRect l="51559"/>
              <a:stretch/>
            </p:blipFill>
            <p:spPr>
              <a:xfrm>
                <a:off x="5863739" y="155762"/>
                <a:ext cx="3138593" cy="6384203"/>
              </a:xfrm>
              <a:prstGeom prst="rect">
                <a:avLst/>
              </a:prstGeom>
            </p:spPr>
          </p:pic>
          <p:grpSp>
            <p:nvGrpSpPr>
              <p:cNvPr id="13" name="群組 12"/>
              <p:cNvGrpSpPr/>
              <p:nvPr/>
            </p:nvGrpSpPr>
            <p:grpSpPr>
              <a:xfrm>
                <a:off x="6189407" y="976292"/>
                <a:ext cx="2555348" cy="4806322"/>
                <a:chOff x="608792" y="-81888"/>
                <a:chExt cx="3856343" cy="6939888"/>
              </a:xfrm>
            </p:grpSpPr>
            <p:pic>
              <p:nvPicPr>
                <p:cNvPr id="14" name="圖片 13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8792" y="0"/>
                  <a:ext cx="3856343" cy="6858000"/>
                </a:xfrm>
                <a:prstGeom prst="rect">
                  <a:avLst/>
                </a:prstGeom>
              </p:spPr>
            </p:pic>
            <p:pic>
              <p:nvPicPr>
                <p:cNvPr id="15" name="圖片 14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8792" y="-81888"/>
                  <a:ext cx="3856343" cy="6409385"/>
                </a:xfrm>
                <a:prstGeom prst="rect">
                  <a:avLst/>
                </a:prstGeom>
              </p:spPr>
            </p:pic>
          </p:grpSp>
        </p:grpSp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2F2F2"/>
                </a:clrFrom>
                <a:clrTo>
                  <a:srgbClr val="F2F2F2">
                    <a:alpha val="0"/>
                  </a:srgbClr>
                </a:clrTo>
              </a:clrChange>
            </a:blip>
            <a:srcRect t="18192" r="66603" b="20300"/>
            <a:stretch/>
          </p:blipFill>
          <p:spPr>
            <a:xfrm>
              <a:off x="459581" y="1847850"/>
              <a:ext cx="3083719" cy="3867150"/>
            </a:xfrm>
            <a:prstGeom prst="rect">
              <a:avLst/>
            </a:prstGeom>
          </p:spPr>
        </p:pic>
        <p:pic>
          <p:nvPicPr>
            <p:cNvPr id="45" name="圖片 44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2F2F2"/>
                </a:clrFrom>
                <a:clrTo>
                  <a:srgbClr val="F2F2F2">
                    <a:alpha val="0"/>
                  </a:srgbClr>
                </a:clrTo>
              </a:clrChange>
            </a:blip>
            <a:srcRect t="2072" r="70193" b="83522"/>
            <a:stretch/>
          </p:blipFill>
          <p:spPr>
            <a:xfrm>
              <a:off x="188241" y="358087"/>
              <a:ext cx="3355728" cy="1104367"/>
            </a:xfrm>
            <a:prstGeom prst="rect">
              <a:avLst/>
            </a:prstGeom>
          </p:spPr>
        </p:pic>
      </p:grpSp>
      <p:pic>
        <p:nvPicPr>
          <p:cNvPr id="49" name="圖片 48"/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rcRect t="9536" b="3981"/>
          <a:stretch/>
        </p:blipFill>
        <p:spPr>
          <a:xfrm>
            <a:off x="8399544" y="1072678"/>
            <a:ext cx="827478" cy="5565834"/>
          </a:xfrm>
          <a:prstGeom prst="rect">
            <a:avLst/>
          </a:prstGeom>
        </p:spPr>
      </p:pic>
      <p:pic>
        <p:nvPicPr>
          <p:cNvPr id="53" name="圖片 52"/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rcRect r="55379" b="82988"/>
          <a:stretch/>
        </p:blipFill>
        <p:spPr>
          <a:xfrm>
            <a:off x="9110603" y="257777"/>
            <a:ext cx="3062056" cy="8964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" name="群組 54"/>
          <p:cNvGrpSpPr/>
          <p:nvPr/>
        </p:nvGrpSpPr>
        <p:grpSpPr>
          <a:xfrm>
            <a:off x="5862646" y="381000"/>
            <a:ext cx="3348893" cy="6493196"/>
            <a:chOff x="5539097" y="359764"/>
            <a:chExt cx="3348893" cy="6493196"/>
          </a:xfrm>
        </p:grpSpPr>
        <p:grpSp>
          <p:nvGrpSpPr>
            <p:cNvPr id="23" name="群組 22"/>
            <p:cNvGrpSpPr/>
            <p:nvPr/>
          </p:nvGrpSpPr>
          <p:grpSpPr>
            <a:xfrm>
              <a:off x="5954317" y="1152649"/>
              <a:ext cx="2695961" cy="5253627"/>
              <a:chOff x="5695418" y="765014"/>
              <a:chExt cx="2695961" cy="5253627"/>
            </a:xfrm>
          </p:grpSpPr>
          <p:grpSp>
            <p:nvGrpSpPr>
              <p:cNvPr id="24" name="群組 23"/>
              <p:cNvGrpSpPr/>
              <p:nvPr/>
            </p:nvGrpSpPr>
            <p:grpSpPr>
              <a:xfrm>
                <a:off x="5695418" y="765014"/>
                <a:ext cx="2695961" cy="5253627"/>
                <a:chOff x="5863739" y="155762"/>
                <a:chExt cx="3138593" cy="6384203"/>
              </a:xfrm>
            </p:grpSpPr>
            <p:pic>
              <p:nvPicPr>
                <p:cNvPr id="27" name="圖片 26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1559"/>
                <a:stretch/>
              </p:blipFill>
              <p:spPr>
                <a:xfrm>
                  <a:off x="5863739" y="155762"/>
                  <a:ext cx="3138593" cy="6384203"/>
                </a:xfrm>
                <a:prstGeom prst="rect">
                  <a:avLst/>
                </a:prstGeom>
              </p:spPr>
            </p:pic>
            <p:grpSp>
              <p:nvGrpSpPr>
                <p:cNvPr id="28" name="群組 27"/>
                <p:cNvGrpSpPr/>
                <p:nvPr/>
              </p:nvGrpSpPr>
              <p:grpSpPr>
                <a:xfrm>
                  <a:off x="6189407" y="976292"/>
                  <a:ext cx="2555348" cy="4806322"/>
                  <a:chOff x="608792" y="-81888"/>
                  <a:chExt cx="3856343" cy="6939888"/>
                </a:xfrm>
              </p:grpSpPr>
              <p:pic>
                <p:nvPicPr>
                  <p:cNvPr id="29" name="圖片 28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08792" y="0"/>
                    <a:ext cx="3856343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30" name="圖片 29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08792" y="-81888"/>
                    <a:ext cx="3856343" cy="6409385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25" name="圖片 2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85751" y="1409244"/>
                <a:ext cx="2184376" cy="3683821"/>
              </a:xfrm>
              <a:prstGeom prst="rect">
                <a:avLst/>
              </a:prstGeom>
            </p:spPr>
          </p:pic>
          <p:pic>
            <p:nvPicPr>
              <p:cNvPr id="26" name="圖片 25"/>
              <p:cNvPicPr>
                <a:picLocks noChangeAspect="1"/>
              </p:cNvPicPr>
              <p:nvPr/>
            </p:nvPicPr>
            <p:blipFill rotWithShape="1">
              <a:blip r:embed="rId7"/>
              <a:srcRect b="4909"/>
              <a:stretch/>
            </p:blipFill>
            <p:spPr>
              <a:xfrm>
                <a:off x="5985751" y="1841501"/>
                <a:ext cx="2184376" cy="3238864"/>
              </a:xfrm>
              <a:prstGeom prst="rect">
                <a:avLst/>
              </a:prstGeom>
            </p:spPr>
          </p:pic>
        </p:grpSp>
        <p:pic>
          <p:nvPicPr>
            <p:cNvPr id="48" name="圖片 47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2F2F2"/>
                </a:clrFrom>
                <a:clrTo>
                  <a:srgbClr val="F2F2F2">
                    <a:alpha val="0"/>
                  </a:srgbClr>
                </a:clrTo>
              </a:clrChange>
            </a:blip>
            <a:srcRect l="59399" t="17999" r="5029" b="2424"/>
            <a:stretch/>
          </p:blipFill>
          <p:spPr>
            <a:xfrm>
              <a:off x="5539097" y="1751672"/>
              <a:ext cx="3348893" cy="5101288"/>
            </a:xfrm>
            <a:prstGeom prst="rect">
              <a:avLst/>
            </a:prstGeom>
          </p:spPr>
        </p:pic>
        <p:pic>
          <p:nvPicPr>
            <p:cNvPr id="52" name="圖片 51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2F2F2"/>
                </a:clrFrom>
                <a:clrTo>
                  <a:srgbClr val="F2F2F2">
                    <a:alpha val="0"/>
                  </a:srgbClr>
                </a:clrTo>
              </a:clrChange>
            </a:blip>
            <a:srcRect l="65534" t="3581" r="6770" b="84248"/>
            <a:stretch/>
          </p:blipFill>
          <p:spPr>
            <a:xfrm>
              <a:off x="6096300" y="359764"/>
              <a:ext cx="2607425" cy="7801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67437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矩形 2"/>
          <p:cNvSpPr/>
          <p:nvPr/>
        </p:nvSpPr>
        <p:spPr>
          <a:xfrm>
            <a:off x="154343" y="434220"/>
            <a:ext cx="1826141" cy="330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功能分類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612843"/>
              </p:ext>
            </p:extLst>
          </p:nvPr>
        </p:nvGraphicFramePr>
        <p:xfrm>
          <a:off x="756990" y="768439"/>
          <a:ext cx="2040588" cy="57775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0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0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500" b="1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APP</a:t>
                      </a:r>
                      <a:endParaRPr lang="zh-TW" altLang="en-US" sz="1800" b="1" kern="12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7455">
                <a:tc>
                  <a:txBody>
                    <a:bodyPr/>
                    <a:lstStyle/>
                    <a:p>
                      <a:pPr marL="285750" lvl="0" indent="-285750" rtl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800" b="0" kern="12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APP</a:t>
                      </a:r>
                      <a:r>
                        <a:rPr lang="zh-TW" altLang="en-US" sz="1800" b="0" kern="12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註冊</a:t>
                      </a:r>
                      <a:r>
                        <a:rPr lang="en-US" altLang="zh-TW" sz="1800" b="0" kern="12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+</a:t>
                      </a:r>
                      <a:r>
                        <a:rPr lang="zh-TW" altLang="en-US" sz="1800" b="0" kern="12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登入</a:t>
                      </a:r>
                      <a:endParaRPr lang="en-US" altLang="zh-TW" sz="1800" b="0" kern="12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285750" lvl="0" indent="-285750" rtl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主畫面介紹</a:t>
                      </a:r>
                      <a:endParaRPr lang="en-US" altLang="zh-TW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 rtl="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zh-TW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My account </a:t>
                      </a: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Recommendation</a:t>
                      </a:r>
                      <a:endParaRPr lang="zh-TW" altLang="en-US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Bank Guide</a:t>
                      </a:r>
                      <a:endParaRPr lang="zh-TW" altLang="en-US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zh-TW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All function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8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通知設定</a:t>
                      </a:r>
                      <a:r>
                        <a:rPr lang="en-US" altLang="zh-TW" sz="18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zh-TW" altLang="en-US" sz="18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370809"/>
              </p:ext>
            </p:extLst>
          </p:nvPr>
        </p:nvGraphicFramePr>
        <p:xfrm>
          <a:off x="5254810" y="765015"/>
          <a:ext cx="2040588" cy="5781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0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500" b="1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Card</a:t>
                      </a:r>
                      <a:endParaRPr lang="zh-TW" altLang="en-US" sz="1800" b="1" kern="12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077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8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卡片申請</a:t>
                      </a:r>
                      <a:endParaRPr lang="en-US" altLang="zh-TW" sz="18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8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卡片種類</a:t>
                      </a:r>
                      <a:endParaRPr lang="en-US" altLang="zh-TW" sz="18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sz="18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卡片管理</a:t>
                      </a:r>
                      <a:endParaRPr lang="en-US" altLang="zh-TW" sz="18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國內外交易開關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卡片遺失</a:t>
                      </a:r>
                      <a:r>
                        <a:rPr lang="en-US" altLang="zh-TW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取消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卡片重寄</a:t>
                      </a:r>
                    </a:p>
                    <a:p>
                      <a:endParaRPr lang="zh-TW" altLang="en-US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32241"/>
              </p:ext>
            </p:extLst>
          </p:nvPr>
        </p:nvGraphicFramePr>
        <p:xfrm>
          <a:off x="7462587" y="765015"/>
          <a:ext cx="2040588" cy="5781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0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500" b="1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收支</a:t>
                      </a:r>
                      <a:endParaRPr lang="zh-TW" altLang="en-US" sz="18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0775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存款</a:t>
                      </a:r>
                      <a:endParaRPr lang="en-US" altLang="zh-TW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免費儲蓄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定期存款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節省</a:t>
                      </a:r>
                      <a:r>
                        <a:rPr lang="en-US" altLang="zh-TW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</a:t>
                      </a: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周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轉帳</a:t>
                      </a:r>
                      <a:endParaRPr lang="en-US" altLang="zh-TW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國內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國外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提領</a:t>
                      </a:r>
                      <a:endParaRPr lang="en-US" altLang="zh-TW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zh-TW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ATM/</a:t>
                      </a: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超商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無卡提款</a:t>
                      </a:r>
                      <a:endParaRPr lang="en-US" altLang="zh-TW" sz="16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lvl="0" indent="-2857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交易紀錄</a:t>
                      </a:r>
                      <a:endParaRPr lang="en-US" altLang="zh-TW" sz="18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zh-TW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Hashtag</a:t>
                      </a:r>
                    </a:p>
                    <a:p>
                      <a:pPr marL="742950" lvl="1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zh-TW" sz="1600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Memo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592722"/>
              </p:ext>
            </p:extLst>
          </p:nvPr>
        </p:nvGraphicFramePr>
        <p:xfrm>
          <a:off x="3007343" y="765015"/>
          <a:ext cx="2040588" cy="5781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0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0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300" b="1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帳戶</a:t>
                      </a:r>
                      <a:endParaRPr lang="zh-TW" altLang="en-US" sz="1800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077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開戶</a:t>
                      </a:r>
                      <a:r>
                        <a:rPr lang="en-US" altLang="zh-TW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限制</a:t>
                      </a:r>
                      <a:endParaRPr lang="en-US" altLang="zh-TW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Safe</a:t>
                      </a:r>
                      <a:r>
                        <a:rPr lang="zh-TW" altLang="en-US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Box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會議存摺</a:t>
                      </a: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99203"/>
              </p:ext>
            </p:extLst>
          </p:nvPr>
        </p:nvGraphicFramePr>
        <p:xfrm>
          <a:off x="9670364" y="765015"/>
          <a:ext cx="2040588" cy="57767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40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74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500" b="1" kern="12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kern="12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其他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349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9321">
                <a:tc>
                  <a:txBody>
                    <a:bodyPr/>
                    <a:lstStyle/>
                    <a:p>
                      <a:pPr marL="285750" lvl="0" indent="-285750" rtl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貸款</a:t>
                      </a:r>
                      <a:endParaRPr lang="en-US" altLang="zh-TW" sz="1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 rtl="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緊急貸款</a:t>
                      </a:r>
                      <a:endParaRPr lang="en-US" altLang="zh-TW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貼息貸款</a:t>
                      </a:r>
                      <a:endParaRPr lang="en-US" altLang="zh-TW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marR="0" lvl="1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信用貸款</a:t>
                      </a:r>
                      <a:endParaRPr lang="en-US" altLang="zh-TW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 rtl="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抵押貸款</a:t>
                      </a:r>
                      <a:endParaRPr lang="en-US" altLang="zh-TW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lvl="1" indent="-285750" rtl="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zh-TW" altLang="en-US" sz="1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商業貸款</a:t>
                      </a:r>
                      <a:endParaRPr lang="en-US" altLang="zh-TW" sz="1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lvl="0" indent="-285750" rtl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投資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85768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756751"/>
              </p:ext>
            </p:extLst>
          </p:nvPr>
        </p:nvGraphicFramePr>
        <p:xfrm>
          <a:off x="333239" y="1031046"/>
          <a:ext cx="11591187" cy="54853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45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9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9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091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091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091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41738">
                <a:tc>
                  <a:txBody>
                    <a:bodyPr/>
                    <a:lstStyle/>
                    <a:p>
                      <a:pPr algn="ctr" fontAlgn="base"/>
                      <a:endParaRPr lang="zh-TW" altLang="en-US" b="1" dirty="0">
                        <a:solidFill>
                          <a:srgbClr val="222222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7150" marR="57150" marT="95250" marB="952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2000" b="0" dirty="0">
                          <a:solidFill>
                            <a:srgbClr val="222222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貼息貸款</a:t>
                      </a:r>
                    </a:p>
                  </a:txBody>
                  <a:tcPr marL="57150" marR="57150" marT="95250" marB="952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20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緊急貸款</a:t>
                      </a:r>
                    </a:p>
                  </a:txBody>
                  <a:tcPr marL="57150" marR="57150" marT="95250" marB="952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20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信用貸款</a:t>
                      </a:r>
                    </a:p>
                  </a:txBody>
                  <a:tcPr marL="57150" marR="57150" marT="95250" marB="952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20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抵押貸款</a:t>
                      </a:r>
                    </a:p>
                  </a:txBody>
                  <a:tcPr marL="57150" marR="57150" marT="95250" marB="952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zh-TW" altLang="en-US" sz="20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企業貸款</a:t>
                      </a:r>
                    </a:p>
                  </a:txBody>
                  <a:tcPr marL="57150" marR="57150" marT="95250" marB="952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2236"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使用方式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zh-TW" altLang="en-US" sz="1800" b="1" dirty="0">
                          <a:solidFill>
                            <a:srgbClr val="E34A5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貸款限額內，需要時才使用</a:t>
                      </a:r>
                    </a:p>
                  </a:txBody>
                  <a:tcPr marL="76200" marR="76200" marT="76200" marB="76200" anchor="ctr"/>
                </a:tc>
                <a:tc gridSpan="4">
                  <a:txBody>
                    <a:bodyPr/>
                    <a:lstStyle/>
                    <a:p>
                      <a:pPr algn="ctr" fontAlgn="base" latinLnBrk="1"/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貸款金額直接轉入帳戶</a:t>
                      </a:r>
                    </a:p>
                  </a:txBody>
                  <a:tcPr marL="76200" marR="76200" marT="76200" marB="76200" anchor="ctr"/>
                </a:tc>
                <a:tc hMerge="1">
                  <a:txBody>
                    <a:bodyPr/>
                    <a:lstStyle/>
                    <a:p>
                      <a:pPr algn="ctr" fontAlgn="base" latinLnBrk="1"/>
                      <a:endParaRPr lang="zh-TW" altLang="en-US" sz="1800" b="0" dirty="0">
                        <a:solidFill>
                          <a:srgbClr val="444444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0" marR="76200" marT="76200" marB="762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solidFill>
                          <a:srgbClr val="444444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0" marR="76200" marT="76200" marB="762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solidFill>
                          <a:srgbClr val="444444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2236"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貸款利率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1.655</a:t>
                      </a:r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％</a:t>
                      </a: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~3.56</a:t>
                      </a:r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％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3.07 </a:t>
                      </a:r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％</a:t>
                      </a: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~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3.259</a:t>
                      </a:r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％</a:t>
                      </a: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~1.655</a:t>
                      </a:r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％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2.66%~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每年</a:t>
                      </a: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3.55</a:t>
                      </a:r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％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2236"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申請時間流程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5</a:t>
                      </a:r>
                      <a:r>
                        <a:rPr lang="zh-TW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分鐘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60 </a:t>
                      </a:r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秒</a:t>
                      </a:r>
                    </a:p>
                  </a:txBody>
                  <a:tcPr marL="76200" marR="76200" marT="76200" marB="762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5</a:t>
                      </a:r>
                      <a:r>
                        <a:rPr lang="zh-TW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分鐘</a:t>
                      </a:r>
                      <a:endParaRPr lang="zh-TW" altLang="en-US" sz="1800" b="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0" marR="76200" marT="76200" marB="76200" anchor="ctr"/>
                </a:tc>
                <a:tc hMerge="1">
                  <a:txBody>
                    <a:bodyPr/>
                    <a:lstStyle/>
                    <a:p>
                      <a:pPr algn="ctr" fontAlgn="base" latinLnBrk="1"/>
                      <a:endParaRPr lang="zh-TW" altLang="en-US" sz="1800" b="0" dirty="0">
                        <a:solidFill>
                          <a:srgbClr val="444444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0" marR="76200" marT="76200" marB="76200" anchor="ctr"/>
                </a:tc>
                <a:tc hMerge="1">
                  <a:txBody>
                    <a:bodyPr/>
                    <a:lstStyle/>
                    <a:p>
                      <a:pPr algn="ctr" fontAlgn="base" latinLnBrk="1"/>
                      <a:endParaRPr lang="zh-TW" altLang="en-US" sz="1800" b="0" dirty="0">
                        <a:solidFill>
                          <a:srgbClr val="444444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5356"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金額上下限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最高</a:t>
                      </a: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1.5</a:t>
                      </a:r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億韓元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50~300</a:t>
                      </a:r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萬韓元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最高</a:t>
                      </a: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1.5</a:t>
                      </a:r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億韓元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500</a:t>
                      </a:r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萬</a:t>
                      </a: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~2.2</a:t>
                      </a:r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億韓元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高達</a:t>
                      </a: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2000</a:t>
                      </a:r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萬韓元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2236"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貸款期限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一年或延長至</a:t>
                      </a:r>
                      <a:r>
                        <a:rPr lang="en-US" altLang="zh-TW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一年，可再延長一年</a:t>
                      </a:r>
                    </a:p>
                  </a:txBody>
                  <a:tcPr marL="76200" marR="76200" marT="76200" marB="76200"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一年或延長至</a:t>
                      </a:r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5</a:t>
                      </a:r>
                      <a:r>
                        <a:rPr lang="zh-TW" altLang="en-US" sz="1800" b="0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或</a:t>
                      </a:r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10</a:t>
                      </a:r>
                      <a:r>
                        <a:rPr lang="zh-TW" altLang="en-US" sz="1800" b="0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年</a:t>
                      </a:r>
                    </a:p>
                  </a:txBody>
                  <a:tcPr marL="76200" marR="76200" marT="76200" marB="76200" anchor="ctr"/>
                </a:tc>
                <a:tc hMerge="1">
                  <a:txBody>
                    <a:bodyPr/>
                    <a:lstStyle/>
                    <a:p>
                      <a:pPr algn="ctr" fontAlgn="base" latinLnBrk="1"/>
                      <a:endParaRPr lang="zh-TW" altLang="en-US" sz="1800" b="0" dirty="0">
                        <a:solidFill>
                          <a:srgbClr val="444444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0" marR="76200" marT="76200" marB="76200" anchor="ctr"/>
                </a:tc>
                <a:tc hMerge="1">
                  <a:txBody>
                    <a:bodyPr/>
                    <a:lstStyle/>
                    <a:p>
                      <a:pPr algn="ctr" fontAlgn="base" latinLnBrk="1"/>
                      <a:endParaRPr lang="zh-TW" altLang="en-US" sz="1800" b="0" dirty="0">
                        <a:solidFill>
                          <a:srgbClr val="444444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6329"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利息計算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zh-TW" altLang="en-US" sz="1800" b="1" dirty="0">
                          <a:solidFill>
                            <a:srgbClr val="E34A5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僅為使用金額支付利息</a:t>
                      </a:r>
                    </a:p>
                  </a:txBody>
                  <a:tcPr marL="76200" marR="76200" marT="76200" marB="76200" anchor="ctr"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支付所收到金額的利息</a:t>
                      </a:r>
                    </a:p>
                  </a:txBody>
                  <a:tcPr marL="76200" marR="76200" marT="76200" marB="76200" anchor="ctr"/>
                </a:tc>
                <a:tc hMerge="1">
                  <a:txBody>
                    <a:bodyPr/>
                    <a:lstStyle/>
                    <a:p>
                      <a:pPr algn="ctr" fontAlgn="base" latinLnBrk="1"/>
                      <a:endParaRPr lang="zh-TW" altLang="en-US" sz="1800" b="0" dirty="0">
                        <a:solidFill>
                          <a:srgbClr val="444444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0" marR="76200" marT="76200" marB="7620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0" dirty="0">
                        <a:solidFill>
                          <a:srgbClr val="444444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0" marR="76200" marT="76200" marB="76200" anchor="ctr"/>
                </a:tc>
                <a:tc hMerge="1">
                  <a:txBody>
                    <a:bodyPr/>
                    <a:lstStyle/>
                    <a:p>
                      <a:pPr algn="ctr" fontAlgn="base" latinLnBrk="1"/>
                      <a:endParaRPr lang="zh-TW" altLang="en-US" sz="1800" b="0" dirty="0">
                        <a:solidFill>
                          <a:srgbClr val="444444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63111"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還款方式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base" latinLnBrk="1"/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在</a:t>
                      </a:r>
                      <a:r>
                        <a:rPr lang="zh-TW" altLang="en-US" sz="1800" b="1" dirty="0">
                          <a:solidFill>
                            <a:srgbClr val="E34A5F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貸款限額內自由償還</a:t>
                      </a:r>
                      <a:r>
                        <a:rPr lang="zh-TW" altLang="en-US" sz="1800" b="0" dirty="0">
                          <a:solidFill>
                            <a:srgbClr val="444444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</a:t>
                      </a:r>
                      <a:r>
                        <a:rPr lang="zh-TW" altLang="en-US" sz="1800" b="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貸款餘額到期還款</a:t>
                      </a:r>
                    </a:p>
                  </a:txBody>
                  <a:tcPr marL="76200" marR="76200" marT="76200" marB="76200" anchor="ctr"/>
                </a:tc>
                <a:tc gridSpan="4">
                  <a:txBody>
                    <a:bodyPr/>
                    <a:lstStyle/>
                    <a:p>
                      <a:pPr algn="ctr" fontAlgn="base" latinLnBrk="1"/>
                      <a:r>
                        <a:rPr lang="zh-TW" altLang="en-US" sz="1800" b="0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在到期日還款或按月還款</a:t>
                      </a:r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(</a:t>
                      </a:r>
                      <a:r>
                        <a:rPr lang="zh-TW" altLang="en-US" sz="1800" b="0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部分還款</a:t>
                      </a:r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)</a:t>
                      </a:r>
                      <a:r>
                        <a:rPr lang="zh-TW" altLang="en-US" sz="1800" b="0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，直至貸款期結束</a:t>
                      </a:r>
                    </a:p>
                  </a:txBody>
                  <a:tcPr marL="57150" marR="57150" marT="95250" marB="95250" anchor="ctr"/>
                </a:tc>
                <a:tc hMerge="1">
                  <a:txBody>
                    <a:bodyPr/>
                    <a:lstStyle/>
                    <a:p>
                      <a:pPr algn="ctr" fontAlgn="base" latinLnBrk="1"/>
                      <a:endParaRPr lang="zh-TW" altLang="en-US" sz="1800" b="0" dirty="0">
                        <a:solidFill>
                          <a:srgbClr val="444444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0" marR="76200" marT="76200" marB="76200" anchor="ctr"/>
                </a:tc>
                <a:tc hMerge="1">
                  <a:txBody>
                    <a:bodyPr/>
                    <a:lstStyle/>
                    <a:p>
                      <a:pPr algn="ctr" fontAlgn="base" latinLnBrk="1"/>
                      <a:endParaRPr lang="zh-TW" altLang="en-US" sz="1800" b="0" dirty="0">
                        <a:solidFill>
                          <a:srgbClr val="444444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0" marR="76200" marT="76200" marB="76200" anchor="ctr"/>
                </a:tc>
                <a:tc hMerge="1">
                  <a:txBody>
                    <a:bodyPr/>
                    <a:lstStyle/>
                    <a:p>
                      <a:pPr algn="ctr" fontAlgn="base" latinLnBrk="1"/>
                      <a:endParaRPr lang="zh-TW" altLang="en-US" sz="1800" b="0" dirty="0">
                        <a:solidFill>
                          <a:srgbClr val="444444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102870" y="463595"/>
            <a:ext cx="1005403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44453" y="-276582"/>
            <a:ext cx="3435930" cy="1519595"/>
          </a:xfrm>
          <a:prstGeom prst="rect">
            <a:avLst/>
          </a:prstGeom>
        </p:spPr>
      </p:pic>
      <p:sp>
        <p:nvSpPr>
          <p:cNvPr id="7" name="TextBox 12"/>
          <p:cNvSpPr txBox="1"/>
          <p:nvPr/>
        </p:nvSpPr>
        <p:spPr>
          <a:xfrm>
            <a:off x="1108273" y="306569"/>
            <a:ext cx="1232695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貸款比較</a:t>
            </a:r>
            <a:endPara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365646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0" y="1137279"/>
            <a:ext cx="12192000" cy="5365122"/>
            <a:chOff x="0" y="1137278"/>
            <a:chExt cx="11611429" cy="4871635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2"/>
            <a:srcRect t="10251" r="11177"/>
            <a:stretch/>
          </p:blipFill>
          <p:spPr>
            <a:xfrm>
              <a:off x="0" y="1137278"/>
              <a:ext cx="11611429" cy="4871635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 rotWithShape="1">
            <a:blip r:embed="rId2"/>
            <a:srcRect l="89530" t="10251" r="2142" b="76875"/>
            <a:stretch/>
          </p:blipFill>
          <p:spPr>
            <a:xfrm>
              <a:off x="10522857" y="1289680"/>
              <a:ext cx="1088572" cy="698778"/>
            </a:xfrm>
            <a:prstGeom prst="rect">
              <a:avLst/>
            </a:prstGeom>
          </p:spPr>
        </p:pic>
      </p:grpSp>
      <p:grpSp>
        <p:nvGrpSpPr>
          <p:cNvPr id="2" name="群組 1"/>
          <p:cNvGrpSpPr/>
          <p:nvPr/>
        </p:nvGrpSpPr>
        <p:grpSpPr>
          <a:xfrm>
            <a:off x="5494568" y="0"/>
            <a:ext cx="6697432" cy="868700"/>
            <a:chOff x="5494568" y="75629"/>
            <a:chExt cx="6697432" cy="868700"/>
          </a:xfrm>
        </p:grpSpPr>
        <p:sp>
          <p:nvSpPr>
            <p:cNvPr id="8" name="矩形 7"/>
            <p:cNvSpPr/>
            <p:nvPr/>
          </p:nvSpPr>
          <p:spPr>
            <a:xfrm>
              <a:off x="6096000" y="170656"/>
              <a:ext cx="6096000" cy="7736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342900" indent="-342900">
                <a:lnSpc>
                  <a:spcPts val="2800"/>
                </a:lnSpc>
                <a:buFont typeface="+mj-lt"/>
                <a:buAutoNum type="arabicPeriod"/>
              </a:pPr>
              <a:r>
                <a:rPr lang="zh-TW" altLang="en-US" dirty="0">
                  <a:solidFill>
                    <a:srgbClr val="444444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儲蓄貸款金額最少為</a:t>
              </a:r>
              <a:r>
                <a:rPr lang="en-US" altLang="zh-TW" dirty="0">
                  <a:solidFill>
                    <a:srgbClr val="444444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50</a:t>
              </a:r>
              <a:r>
                <a:rPr lang="zh-TW" altLang="en-US" dirty="0">
                  <a:solidFill>
                    <a:srgbClr val="444444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萬韓元，最多</a:t>
              </a:r>
              <a:r>
                <a:rPr lang="en-US" altLang="zh-TW" dirty="0">
                  <a:solidFill>
                    <a:srgbClr val="444444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300</a:t>
              </a:r>
              <a:r>
                <a:rPr lang="zh-TW" altLang="en-US" dirty="0">
                  <a:solidFill>
                    <a:srgbClr val="444444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萬韓元</a:t>
              </a:r>
              <a:endParaRPr lang="en-US" altLang="zh-TW" dirty="0">
                <a:solidFill>
                  <a:srgbClr val="4444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>
                <a:lnSpc>
                  <a:spcPts val="2800"/>
                </a:lnSpc>
                <a:buFont typeface="+mj-lt"/>
                <a:buAutoNum type="arabicPeriod"/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客戶在周末和假日可以直接貸款</a:t>
              </a:r>
            </a:p>
          </p:txBody>
        </p:sp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494568" y="75629"/>
              <a:ext cx="717181" cy="717181"/>
            </a:xfrm>
            <a:prstGeom prst="rect">
              <a:avLst/>
            </a:prstGeom>
          </p:spPr>
        </p:pic>
      </p:grpSp>
      <p:sp>
        <p:nvSpPr>
          <p:cNvPr id="14" name="矩形 13"/>
          <p:cNvSpPr/>
          <p:nvPr/>
        </p:nvSpPr>
        <p:spPr>
          <a:xfrm>
            <a:off x="154343" y="434220"/>
            <a:ext cx="1005403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TextBox 12"/>
          <p:cNvSpPr txBox="1"/>
          <p:nvPr/>
        </p:nvSpPr>
        <p:spPr>
          <a:xfrm>
            <a:off x="1142205" y="257342"/>
            <a:ext cx="1232695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緊急貸款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2334982" y="283170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儲蓄貸款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73509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57150" y="1054641"/>
            <a:ext cx="8797518" cy="5317960"/>
            <a:chOff x="1138576" y="936943"/>
            <a:chExt cx="8887821" cy="5254170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2"/>
            <a:srcRect l="15662" t="17939" r="17298" b="9944"/>
            <a:stretch/>
          </p:blipFill>
          <p:spPr>
            <a:xfrm>
              <a:off x="1145503" y="936943"/>
              <a:ext cx="8880894" cy="5254170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2"/>
            <a:srcRect l="84984" t="32084" r="5088" b="57358"/>
            <a:stretch/>
          </p:blipFill>
          <p:spPr>
            <a:xfrm>
              <a:off x="7010942" y="2027676"/>
              <a:ext cx="1315181" cy="769258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2"/>
            <a:srcRect l="3577" t="29096" r="87089" b="60985"/>
            <a:stretch/>
          </p:blipFill>
          <p:spPr>
            <a:xfrm>
              <a:off x="1138576" y="2917373"/>
              <a:ext cx="1236588" cy="722637"/>
            </a:xfrm>
            <a:prstGeom prst="rect">
              <a:avLst/>
            </a:prstGeom>
          </p:spPr>
        </p:pic>
      </p:grp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52066" y="678330"/>
            <a:ext cx="4994214" cy="6272214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5494568" y="0"/>
            <a:ext cx="6697432" cy="868700"/>
            <a:chOff x="5494568" y="75629"/>
            <a:chExt cx="6697432" cy="868700"/>
          </a:xfrm>
        </p:grpSpPr>
        <p:sp>
          <p:nvSpPr>
            <p:cNvPr id="12" name="矩形 11"/>
            <p:cNvSpPr/>
            <p:nvPr/>
          </p:nvSpPr>
          <p:spPr>
            <a:xfrm>
              <a:off x="6096000" y="170656"/>
              <a:ext cx="6096000" cy="7736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342900" indent="-342900">
                <a:lnSpc>
                  <a:spcPts val="2800"/>
                </a:lnSpc>
                <a:buFont typeface="+mj-lt"/>
                <a:buAutoNum type="arabicPeriod"/>
              </a:pPr>
              <a:r>
                <a:rPr lang="zh-TW" altLang="en-US" dirty="0">
                  <a:solidFill>
                    <a:srgbClr val="444444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儲蓄貸款金額最少為</a:t>
              </a:r>
              <a:r>
                <a:rPr lang="en-US" altLang="zh-TW" dirty="0">
                  <a:solidFill>
                    <a:srgbClr val="444444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50</a:t>
              </a:r>
              <a:r>
                <a:rPr lang="zh-TW" altLang="en-US" dirty="0">
                  <a:solidFill>
                    <a:srgbClr val="444444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萬韓元，最多</a:t>
              </a:r>
              <a:r>
                <a:rPr lang="en-US" altLang="zh-TW" dirty="0">
                  <a:solidFill>
                    <a:srgbClr val="444444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300</a:t>
              </a:r>
              <a:r>
                <a:rPr lang="zh-TW" altLang="en-US" dirty="0">
                  <a:solidFill>
                    <a:srgbClr val="444444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萬韓元</a:t>
              </a:r>
              <a:endParaRPr lang="en-US" altLang="zh-TW" dirty="0">
                <a:solidFill>
                  <a:srgbClr val="4444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>
                <a:lnSpc>
                  <a:spcPts val="2800"/>
                </a:lnSpc>
                <a:buFont typeface="+mj-lt"/>
                <a:buAutoNum type="arabicPeriod"/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客戶在周末和假日可以直接貸款</a:t>
              </a:r>
            </a:p>
          </p:txBody>
        </p:sp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494568" y="75629"/>
              <a:ext cx="717181" cy="717181"/>
            </a:xfrm>
            <a:prstGeom prst="rect">
              <a:avLst/>
            </a:prstGeom>
          </p:spPr>
        </p:pic>
      </p:grpSp>
      <p:sp>
        <p:nvSpPr>
          <p:cNvPr id="15" name="TextBox 12"/>
          <p:cNvSpPr txBox="1"/>
          <p:nvPr/>
        </p:nvSpPr>
        <p:spPr>
          <a:xfrm>
            <a:off x="1142205" y="257342"/>
            <a:ext cx="1232695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緊急貸款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2334982" y="283170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儲蓄貸款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54343" y="434220"/>
            <a:ext cx="1005403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016171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12"/>
          <p:cNvSpPr txBox="1"/>
          <p:nvPr/>
        </p:nvSpPr>
        <p:spPr>
          <a:xfrm>
            <a:off x="102870" y="925474"/>
            <a:ext cx="235844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01.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輸入基本資料</a:t>
            </a:r>
          </a:p>
        </p:txBody>
      </p:sp>
      <p:sp>
        <p:nvSpPr>
          <p:cNvPr id="9" name="TextBox 12"/>
          <p:cNvSpPr txBox="1"/>
          <p:nvPr/>
        </p:nvSpPr>
        <p:spPr>
          <a:xfrm>
            <a:off x="6080108" y="925474"/>
            <a:ext cx="223839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02.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提交官方文件</a:t>
            </a:r>
          </a:p>
        </p:txBody>
      </p:sp>
      <p:grpSp>
        <p:nvGrpSpPr>
          <p:cNvPr id="5" name="群組 4"/>
          <p:cNvGrpSpPr/>
          <p:nvPr/>
        </p:nvGrpSpPr>
        <p:grpSpPr>
          <a:xfrm>
            <a:off x="473348" y="1334368"/>
            <a:ext cx="5320216" cy="4831514"/>
            <a:chOff x="346449" y="1300112"/>
            <a:chExt cx="5320216" cy="5016484"/>
          </a:xfrm>
        </p:grpSpPr>
        <p:grpSp>
          <p:nvGrpSpPr>
            <p:cNvPr id="13" name="群組 12"/>
            <p:cNvGrpSpPr/>
            <p:nvPr/>
          </p:nvGrpSpPr>
          <p:grpSpPr>
            <a:xfrm>
              <a:off x="346449" y="1300112"/>
              <a:ext cx="2700000" cy="5016484"/>
              <a:chOff x="956855" y="718913"/>
              <a:chExt cx="2700000" cy="5404075"/>
            </a:xfrm>
          </p:grpSpPr>
          <p:grpSp>
            <p:nvGrpSpPr>
              <p:cNvPr id="14" name="群組 13"/>
              <p:cNvGrpSpPr/>
              <p:nvPr/>
            </p:nvGrpSpPr>
            <p:grpSpPr>
              <a:xfrm>
                <a:off x="956855" y="718913"/>
                <a:ext cx="2700000" cy="5404075"/>
                <a:chOff x="303996" y="765016"/>
                <a:chExt cx="2700000" cy="540407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303996" y="765016"/>
                  <a:ext cx="2700000" cy="5404075"/>
                  <a:chOff x="1776885" y="865748"/>
                  <a:chExt cx="2655507" cy="5404075"/>
                </a:xfrm>
              </p:grpSpPr>
              <p:grpSp>
                <p:nvGrpSpPr>
                  <p:cNvPr id="18" name="群組 17"/>
                  <p:cNvGrpSpPr/>
                  <p:nvPr/>
                </p:nvGrpSpPr>
                <p:grpSpPr>
                  <a:xfrm>
                    <a:off x="1776885" y="865748"/>
                    <a:ext cx="2655507" cy="5404075"/>
                    <a:chOff x="190288" y="-191103"/>
                    <a:chExt cx="3283782" cy="6363755"/>
                  </a:xfrm>
                </p:grpSpPr>
                <p:grpSp>
                  <p:nvGrpSpPr>
                    <p:cNvPr id="20" name="群組 19"/>
                    <p:cNvGrpSpPr/>
                    <p:nvPr/>
                  </p:nvGrpSpPr>
                  <p:grpSpPr>
                    <a:xfrm>
                      <a:off x="190288" y="-191103"/>
                      <a:ext cx="3283782" cy="6363755"/>
                      <a:chOff x="2903471" y="170656"/>
                      <a:chExt cx="3283782" cy="6363755"/>
                    </a:xfrm>
                  </p:grpSpPr>
                  <p:pic>
                    <p:nvPicPr>
                      <p:cNvPr id="22" name="圖片 21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"/>
                      <a:srcRect l="51559"/>
                      <a:stretch/>
                    </p:blipFill>
                    <p:spPr>
                      <a:xfrm>
                        <a:off x="2903471" y="170656"/>
                        <a:ext cx="3283782" cy="636375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3" name="Picture 2" descr="ãrevolut Acceleratorãçåçæå°çµæ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5816" y="1102516"/>
                        <a:ext cx="2547955" cy="45870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21" name="圖片 20"/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l="6928" t="4531" r="6719" b="7641"/>
                    <a:stretch/>
                  </p:blipFill>
                  <p:spPr>
                    <a:xfrm>
                      <a:off x="606628" y="949550"/>
                      <a:ext cx="2543959" cy="4378289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9" name="圖片 18"/>
                  <p:cNvPicPr>
                    <a:picLocks/>
                  </p:cNvPicPr>
                  <p:nvPr/>
                </p:nvPicPr>
                <p:blipFill rotWithShape="1">
                  <a:blip r:embed="rId6"/>
                  <a:srcRect l="5585" t="4365" r="8478" b="10178"/>
                  <a:stretch/>
                </p:blipFill>
                <p:spPr>
                  <a:xfrm>
                    <a:off x="2111600" y="1797425"/>
                    <a:ext cx="2059200" cy="375862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7" name="圖片 16" descr="ãrevolut add contactãçåçæå°çµæ"/>
                <p:cNvPicPr/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2153" y="1556348"/>
                  <a:ext cx="2116800" cy="389874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5" name="圖片 14"/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52394" y="1478053"/>
                <a:ext cx="2206800" cy="3978000"/>
              </a:xfrm>
              <a:prstGeom prst="rect">
                <a:avLst/>
              </a:prstGeom>
            </p:spPr>
          </p:pic>
        </p:grpSp>
        <p:grpSp>
          <p:nvGrpSpPr>
            <p:cNvPr id="24" name="群組 23"/>
            <p:cNvGrpSpPr/>
            <p:nvPr/>
          </p:nvGrpSpPr>
          <p:grpSpPr>
            <a:xfrm>
              <a:off x="2966665" y="1300112"/>
              <a:ext cx="2700000" cy="5016484"/>
              <a:chOff x="3577071" y="718913"/>
              <a:chExt cx="2700000" cy="5404075"/>
            </a:xfrm>
          </p:grpSpPr>
          <p:grpSp>
            <p:nvGrpSpPr>
              <p:cNvPr id="25" name="群組 24"/>
              <p:cNvGrpSpPr/>
              <p:nvPr/>
            </p:nvGrpSpPr>
            <p:grpSpPr>
              <a:xfrm>
                <a:off x="3577071" y="718913"/>
                <a:ext cx="2700000" cy="5404075"/>
                <a:chOff x="2993963" y="765015"/>
                <a:chExt cx="2700000" cy="5404075"/>
              </a:xfrm>
            </p:grpSpPr>
            <p:grpSp>
              <p:nvGrpSpPr>
                <p:cNvPr id="27" name="群組 26"/>
                <p:cNvGrpSpPr/>
                <p:nvPr/>
              </p:nvGrpSpPr>
              <p:grpSpPr>
                <a:xfrm>
                  <a:off x="2993963" y="765015"/>
                  <a:ext cx="2700000" cy="5404075"/>
                  <a:chOff x="303996" y="765016"/>
                  <a:chExt cx="2700000" cy="5404075"/>
                </a:xfrm>
              </p:grpSpPr>
              <p:grpSp>
                <p:nvGrpSpPr>
                  <p:cNvPr id="29" name="群組 28"/>
                  <p:cNvGrpSpPr/>
                  <p:nvPr/>
                </p:nvGrpSpPr>
                <p:grpSpPr>
                  <a:xfrm>
                    <a:off x="303996" y="765016"/>
                    <a:ext cx="2700000" cy="5404075"/>
                    <a:chOff x="1776885" y="865748"/>
                    <a:chExt cx="2655507" cy="5404075"/>
                  </a:xfrm>
                </p:grpSpPr>
                <p:grpSp>
                  <p:nvGrpSpPr>
                    <p:cNvPr id="31" name="群組 30"/>
                    <p:cNvGrpSpPr/>
                    <p:nvPr/>
                  </p:nvGrpSpPr>
                  <p:grpSpPr>
                    <a:xfrm>
                      <a:off x="1776885" y="865748"/>
                      <a:ext cx="2655507" cy="5404075"/>
                      <a:chOff x="190288" y="-191103"/>
                      <a:chExt cx="3283782" cy="6363755"/>
                    </a:xfrm>
                  </p:grpSpPr>
                  <p:grpSp>
                    <p:nvGrpSpPr>
                      <p:cNvPr id="33" name="群組 32"/>
                      <p:cNvGrpSpPr/>
                      <p:nvPr/>
                    </p:nvGrpSpPr>
                    <p:grpSpPr>
                      <a:xfrm>
                        <a:off x="190288" y="-191103"/>
                        <a:ext cx="3283782" cy="6363755"/>
                        <a:chOff x="2903471" y="170656"/>
                        <a:chExt cx="3283782" cy="6363755"/>
                      </a:xfrm>
                    </p:grpSpPr>
                    <p:pic>
                      <p:nvPicPr>
                        <p:cNvPr id="35" name="圖片 34"/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3"/>
                        <a:srcRect l="51559"/>
                        <a:stretch/>
                      </p:blipFill>
                      <p:spPr>
                        <a:xfrm>
                          <a:off x="2903471" y="170656"/>
                          <a:ext cx="3283782" cy="636375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6" name="Picture 2" descr="ãrevolut Acceleratorãçåçæå°çµæ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5816" y="1102516"/>
                          <a:ext cx="2547955" cy="458708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34" name="圖片 33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/>
                      <a:srcRect l="6928" t="4531" r="6719" b="7641"/>
                      <a:stretch/>
                    </p:blipFill>
                    <p:spPr>
                      <a:xfrm>
                        <a:off x="606628" y="949550"/>
                        <a:ext cx="2543959" cy="4378289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32" name="圖片 31"/>
                    <p:cNvPicPr>
                      <a:picLocks/>
                    </p:cNvPicPr>
                    <p:nvPr/>
                  </p:nvPicPr>
                  <p:blipFill rotWithShape="1">
                    <a:blip r:embed="rId6"/>
                    <a:srcRect l="5585" t="4365" r="8478" b="10178"/>
                    <a:stretch/>
                  </p:blipFill>
                  <p:spPr>
                    <a:xfrm>
                      <a:off x="2111600" y="1797425"/>
                      <a:ext cx="2059200" cy="3758621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30" name="圖片 29" descr="ãrevolut add contactãçåçæå°çµæ"/>
                  <p:cNvPicPr/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2153" y="1556348"/>
                    <a:ext cx="2116800" cy="389874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28" name="圖片 27"/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11301" t="7765" r="15366" b="14332"/>
                <a:stretch/>
              </p:blipFill>
              <p:spPr>
                <a:xfrm>
                  <a:off x="3296713" y="1704840"/>
                  <a:ext cx="2142207" cy="3758400"/>
                </a:xfrm>
                <a:prstGeom prst="rect">
                  <a:avLst/>
                </a:prstGeom>
              </p:spPr>
            </p:pic>
          </p:grpSp>
          <p:pic>
            <p:nvPicPr>
              <p:cNvPr id="26" name="圖片 25"/>
              <p:cNvPicPr>
                <a:picLocks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66873" y="1478053"/>
                <a:ext cx="2206800" cy="3978000"/>
              </a:xfrm>
              <a:prstGeom prst="rect">
                <a:avLst/>
              </a:prstGeom>
            </p:spPr>
          </p:pic>
        </p:grpSp>
        <p:pic>
          <p:nvPicPr>
            <p:cNvPr id="1026" name="Picture 2" descr="https://t1.daumcdn.net/cfile/tistory/998580395B7A426A31"/>
            <p:cNvPicPr>
              <a:picLocks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62" t="17648" r="58623" b="9770"/>
            <a:stretch/>
          </p:blipFill>
          <p:spPr bwMode="auto">
            <a:xfrm>
              <a:off x="643204" y="1882141"/>
              <a:ext cx="2204368" cy="3751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https://t1.daumcdn.net/cfile/tistory/998580395B7A426A31"/>
            <p:cNvPicPr>
              <a:picLocks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35" t="18111" r="14650" b="10107"/>
            <a:stretch/>
          </p:blipFill>
          <p:spPr bwMode="auto">
            <a:xfrm>
              <a:off x="3238918" y="1932754"/>
              <a:ext cx="2203200" cy="375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群組 58"/>
          <p:cNvGrpSpPr/>
          <p:nvPr/>
        </p:nvGrpSpPr>
        <p:grpSpPr>
          <a:xfrm>
            <a:off x="6225101" y="1334368"/>
            <a:ext cx="5320216" cy="4831515"/>
            <a:chOff x="6098202" y="1300112"/>
            <a:chExt cx="5320216" cy="5016485"/>
          </a:xfrm>
        </p:grpSpPr>
        <p:grpSp>
          <p:nvGrpSpPr>
            <p:cNvPr id="37" name="群組 36"/>
            <p:cNvGrpSpPr/>
            <p:nvPr/>
          </p:nvGrpSpPr>
          <p:grpSpPr>
            <a:xfrm>
              <a:off x="6098202" y="1300113"/>
              <a:ext cx="2700000" cy="5016484"/>
              <a:chOff x="6197287" y="765017"/>
              <a:chExt cx="2700000" cy="5404075"/>
            </a:xfrm>
          </p:grpSpPr>
          <p:grpSp>
            <p:nvGrpSpPr>
              <p:cNvPr id="38" name="群組 37"/>
              <p:cNvGrpSpPr/>
              <p:nvPr/>
            </p:nvGrpSpPr>
            <p:grpSpPr>
              <a:xfrm>
                <a:off x="6197287" y="765017"/>
                <a:ext cx="2700000" cy="5404075"/>
                <a:chOff x="2807986" y="327583"/>
                <a:chExt cx="2700000" cy="5404075"/>
              </a:xfrm>
            </p:grpSpPr>
            <p:grpSp>
              <p:nvGrpSpPr>
                <p:cNvPr id="40" name="群組 39"/>
                <p:cNvGrpSpPr/>
                <p:nvPr/>
              </p:nvGrpSpPr>
              <p:grpSpPr>
                <a:xfrm>
                  <a:off x="2807986" y="327583"/>
                  <a:ext cx="2700000" cy="5404075"/>
                  <a:chOff x="1776885" y="865748"/>
                  <a:chExt cx="2655507" cy="5404075"/>
                </a:xfrm>
              </p:grpSpPr>
              <p:grpSp>
                <p:nvGrpSpPr>
                  <p:cNvPr id="42" name="群組 41"/>
                  <p:cNvGrpSpPr/>
                  <p:nvPr/>
                </p:nvGrpSpPr>
                <p:grpSpPr>
                  <a:xfrm>
                    <a:off x="1776885" y="865748"/>
                    <a:ext cx="2655507" cy="5404075"/>
                    <a:chOff x="190288" y="-191103"/>
                    <a:chExt cx="3283782" cy="6363755"/>
                  </a:xfrm>
                </p:grpSpPr>
                <p:grpSp>
                  <p:nvGrpSpPr>
                    <p:cNvPr id="44" name="群組 43"/>
                    <p:cNvGrpSpPr/>
                    <p:nvPr/>
                  </p:nvGrpSpPr>
                  <p:grpSpPr>
                    <a:xfrm>
                      <a:off x="190288" y="-191103"/>
                      <a:ext cx="3283782" cy="6363755"/>
                      <a:chOff x="2903471" y="170656"/>
                      <a:chExt cx="3283782" cy="6363755"/>
                    </a:xfrm>
                  </p:grpSpPr>
                  <p:pic>
                    <p:nvPicPr>
                      <p:cNvPr id="46" name="圖片 45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"/>
                      <a:srcRect l="51559"/>
                      <a:stretch/>
                    </p:blipFill>
                    <p:spPr>
                      <a:xfrm>
                        <a:off x="2903471" y="170656"/>
                        <a:ext cx="3283782" cy="636375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47" name="Picture 2" descr="ãrevolut Acceleratorãçåçæå°çµæ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5816" y="1102516"/>
                        <a:ext cx="2547955" cy="45870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45" name="圖片 44"/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l="6928" t="4531" r="6719" b="7641"/>
                    <a:stretch/>
                  </p:blipFill>
                  <p:spPr>
                    <a:xfrm>
                      <a:off x="606628" y="949550"/>
                      <a:ext cx="2543959" cy="4378289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43" name="圖片 42"/>
                  <p:cNvPicPr>
                    <a:picLocks/>
                  </p:cNvPicPr>
                  <p:nvPr/>
                </p:nvPicPr>
                <p:blipFill rotWithShape="1">
                  <a:blip r:embed="rId6"/>
                  <a:srcRect l="5585" t="4365" r="8478" b="10178"/>
                  <a:stretch/>
                </p:blipFill>
                <p:spPr>
                  <a:xfrm>
                    <a:off x="2111600" y="1797425"/>
                    <a:ext cx="2059200" cy="375862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1" name="圖片 40"/>
                <p:cNvPicPr>
                  <a:picLocks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149421" y="1253610"/>
                  <a:ext cx="2098800" cy="3758400"/>
                </a:xfrm>
                <a:prstGeom prst="rect">
                  <a:avLst/>
                </a:prstGeom>
              </p:spPr>
            </p:pic>
          </p:grpSp>
          <p:pic>
            <p:nvPicPr>
              <p:cNvPr id="39" name="圖片 38"/>
              <p:cNvPicPr>
                <a:picLocks/>
              </p:cNvPicPr>
              <p:nvPr/>
            </p:nvPicPr>
            <p:blipFill rotWithShape="1">
              <a:blip r:embed="rId13"/>
              <a:srcRect l="1254" r="2638"/>
              <a:stretch/>
            </p:blipFill>
            <p:spPr>
              <a:xfrm>
                <a:off x="6489700" y="1519771"/>
                <a:ext cx="2206800" cy="3978000"/>
              </a:xfrm>
              <a:prstGeom prst="rect">
                <a:avLst/>
              </a:prstGeom>
            </p:spPr>
          </p:pic>
        </p:grpSp>
        <p:grpSp>
          <p:nvGrpSpPr>
            <p:cNvPr id="48" name="群組 47"/>
            <p:cNvGrpSpPr/>
            <p:nvPr/>
          </p:nvGrpSpPr>
          <p:grpSpPr>
            <a:xfrm>
              <a:off x="8718418" y="1300112"/>
              <a:ext cx="2700000" cy="5016484"/>
              <a:chOff x="8817503" y="765016"/>
              <a:chExt cx="2700000" cy="5404075"/>
            </a:xfrm>
          </p:grpSpPr>
          <p:grpSp>
            <p:nvGrpSpPr>
              <p:cNvPr id="49" name="群組 48"/>
              <p:cNvGrpSpPr/>
              <p:nvPr/>
            </p:nvGrpSpPr>
            <p:grpSpPr>
              <a:xfrm>
                <a:off x="8817503" y="765016"/>
                <a:ext cx="2700000" cy="5404075"/>
                <a:chOff x="6290338" y="327582"/>
                <a:chExt cx="2700000" cy="5404075"/>
              </a:xfrm>
            </p:grpSpPr>
            <p:grpSp>
              <p:nvGrpSpPr>
                <p:cNvPr id="51" name="群組 50"/>
                <p:cNvGrpSpPr/>
                <p:nvPr/>
              </p:nvGrpSpPr>
              <p:grpSpPr>
                <a:xfrm>
                  <a:off x="6290338" y="327582"/>
                  <a:ext cx="2700000" cy="5404075"/>
                  <a:chOff x="1776885" y="865748"/>
                  <a:chExt cx="2655507" cy="5404075"/>
                </a:xfrm>
              </p:grpSpPr>
              <p:grpSp>
                <p:nvGrpSpPr>
                  <p:cNvPr id="53" name="群組 52"/>
                  <p:cNvGrpSpPr/>
                  <p:nvPr/>
                </p:nvGrpSpPr>
                <p:grpSpPr>
                  <a:xfrm>
                    <a:off x="1776885" y="865748"/>
                    <a:ext cx="2655507" cy="5404075"/>
                    <a:chOff x="190288" y="-191103"/>
                    <a:chExt cx="3283782" cy="6363755"/>
                  </a:xfrm>
                </p:grpSpPr>
                <p:grpSp>
                  <p:nvGrpSpPr>
                    <p:cNvPr id="55" name="群組 54"/>
                    <p:cNvGrpSpPr/>
                    <p:nvPr/>
                  </p:nvGrpSpPr>
                  <p:grpSpPr>
                    <a:xfrm>
                      <a:off x="190288" y="-191103"/>
                      <a:ext cx="3283782" cy="6363755"/>
                      <a:chOff x="2903471" y="170656"/>
                      <a:chExt cx="3283782" cy="6363755"/>
                    </a:xfrm>
                  </p:grpSpPr>
                  <p:pic>
                    <p:nvPicPr>
                      <p:cNvPr id="57" name="圖片 56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"/>
                      <a:srcRect l="51559"/>
                      <a:stretch/>
                    </p:blipFill>
                    <p:spPr>
                      <a:xfrm>
                        <a:off x="2903471" y="170656"/>
                        <a:ext cx="3283782" cy="636375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8" name="Picture 2" descr="ãrevolut Acceleratorãçåçæå°çµæ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5816" y="1102516"/>
                        <a:ext cx="2547955" cy="458708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56" name="圖片 55"/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l="6928" t="4531" r="6719" b="7641"/>
                    <a:stretch/>
                  </p:blipFill>
                  <p:spPr>
                    <a:xfrm>
                      <a:off x="606628" y="949550"/>
                      <a:ext cx="2543959" cy="4378289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54" name="圖片 53"/>
                  <p:cNvPicPr>
                    <a:picLocks/>
                  </p:cNvPicPr>
                  <p:nvPr/>
                </p:nvPicPr>
                <p:blipFill rotWithShape="1">
                  <a:blip r:embed="rId6"/>
                  <a:srcRect l="5585" t="4365" r="8478" b="10178"/>
                  <a:stretch/>
                </p:blipFill>
                <p:spPr>
                  <a:xfrm>
                    <a:off x="2111600" y="1797425"/>
                    <a:ext cx="2059200" cy="375862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2" name="圖片 51"/>
                <p:cNvPicPr>
                  <a:picLocks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629377" y="1253610"/>
                  <a:ext cx="2098800" cy="3758400"/>
                </a:xfrm>
                <a:prstGeom prst="rect">
                  <a:avLst/>
                </a:prstGeom>
              </p:spPr>
            </p:pic>
          </p:grpSp>
          <p:pic>
            <p:nvPicPr>
              <p:cNvPr id="50" name="圖片 49"/>
              <p:cNvPicPr>
                <a:picLocks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118442" y="1510245"/>
                <a:ext cx="2206800" cy="3978000"/>
              </a:xfrm>
              <a:prstGeom prst="rect">
                <a:avLst/>
              </a:prstGeom>
            </p:spPr>
          </p:pic>
        </p:grpSp>
        <p:pic>
          <p:nvPicPr>
            <p:cNvPr id="10" name="Picture 2" descr="https://t1.daumcdn.net/cfile/tistory/99D755355B7A42AD05"/>
            <p:cNvPicPr>
              <a:picLocks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05" t="17790" r="58672" b="10361"/>
            <a:stretch/>
          </p:blipFill>
          <p:spPr bwMode="auto">
            <a:xfrm>
              <a:off x="6390615" y="1935571"/>
              <a:ext cx="2208419" cy="375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https://t1.daumcdn.net/cfile/tistory/99D755355B7A42AD05"/>
            <p:cNvPicPr>
              <a:picLocks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14" t="18280" r="14922" b="10777"/>
            <a:stretch/>
          </p:blipFill>
          <p:spPr bwMode="auto">
            <a:xfrm>
              <a:off x="9019357" y="1991891"/>
              <a:ext cx="2203200" cy="375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矩形 59"/>
          <p:cNvSpPr/>
          <p:nvPr/>
        </p:nvSpPr>
        <p:spPr>
          <a:xfrm>
            <a:off x="473348" y="6188607"/>
            <a:ext cx="24328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輸入姓名、出生日期和手機號碼</a:t>
            </a:r>
          </a:p>
        </p:txBody>
      </p:sp>
      <p:sp>
        <p:nvSpPr>
          <p:cNvPr id="61" name="矩形 60"/>
          <p:cNvSpPr/>
          <p:nvPr/>
        </p:nvSpPr>
        <p:spPr>
          <a:xfrm>
            <a:off x="2932365" y="6188607"/>
            <a:ext cx="28892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輸入職位、職稱、工作類型、工作日期和年收入</a:t>
            </a:r>
          </a:p>
        </p:txBody>
      </p:sp>
      <p:sp>
        <p:nvSpPr>
          <p:cNvPr id="62" name="矩形 61"/>
          <p:cNvSpPr/>
          <p:nvPr/>
        </p:nvSpPr>
        <p:spPr>
          <a:xfrm>
            <a:off x="7199304" y="6165883"/>
            <a:ext cx="34925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提交國民健康保險資格確認表和最近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個月的保險費</a:t>
            </a:r>
          </a:p>
        </p:txBody>
      </p:sp>
      <p:sp>
        <p:nvSpPr>
          <p:cNvPr id="64" name="TextBox 12"/>
          <p:cNvSpPr txBox="1"/>
          <p:nvPr/>
        </p:nvSpPr>
        <p:spPr>
          <a:xfrm>
            <a:off x="1142205" y="257342"/>
            <a:ext cx="2009599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貼息貸款</a:t>
            </a:r>
          </a:p>
        </p:txBody>
      </p:sp>
      <p:sp>
        <p:nvSpPr>
          <p:cNvPr id="65" name="TextBox 12"/>
          <p:cNvSpPr txBox="1"/>
          <p:nvPr/>
        </p:nvSpPr>
        <p:spPr>
          <a:xfrm>
            <a:off x="3151804" y="257342"/>
            <a:ext cx="206222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─申請</a:t>
            </a:r>
          </a:p>
        </p:txBody>
      </p:sp>
      <p:grpSp>
        <p:nvGrpSpPr>
          <p:cNvPr id="66" name="群組 65"/>
          <p:cNvGrpSpPr/>
          <p:nvPr/>
        </p:nvGrpSpPr>
        <p:grpSpPr>
          <a:xfrm>
            <a:off x="4467417" y="109245"/>
            <a:ext cx="7453003" cy="717181"/>
            <a:chOff x="4574034" y="109244"/>
            <a:chExt cx="7453003" cy="717181"/>
          </a:xfrm>
        </p:grpSpPr>
        <p:sp>
          <p:nvSpPr>
            <p:cNvPr id="4" name="文字方塊 3"/>
            <p:cNvSpPr txBox="1"/>
            <p:nvPr/>
          </p:nvSpPr>
          <p:spPr>
            <a:xfrm>
              <a:off x="5291215" y="114662"/>
              <a:ext cx="6735822" cy="706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ts val="2500"/>
                </a:lnSpc>
                <a:buFont typeface="+mj-lt"/>
                <a:buAutoNum type="arabicPeriod"/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適用於工作超過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個月的人士</a:t>
              </a: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>
                <a:lnSpc>
                  <a:spcPts val="2500"/>
                </a:lnSpc>
                <a:buFont typeface="+mj-lt"/>
                <a:buAutoNum type="arabicPeriod"/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利息只會隨著每日使用而增加，若不使用則不會收取任何利息</a:t>
              </a: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67" name="圖片 66"/>
            <p:cNvPicPr>
              <a:picLocks noChangeAspect="1"/>
            </p:cNvPicPr>
            <p:nvPr/>
          </p:nvPicPr>
          <p:blipFill>
            <a:blip r:embed="rId1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574034" y="109244"/>
              <a:ext cx="717181" cy="717181"/>
            </a:xfrm>
            <a:prstGeom prst="rect">
              <a:avLst/>
            </a:prstGeom>
          </p:spPr>
        </p:pic>
      </p:grpSp>
      <p:sp>
        <p:nvSpPr>
          <p:cNvPr id="69" name="矩形 68"/>
          <p:cNvSpPr/>
          <p:nvPr/>
        </p:nvSpPr>
        <p:spPr>
          <a:xfrm>
            <a:off x="154343" y="434220"/>
            <a:ext cx="1005403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394792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12"/>
          <p:cNvSpPr txBox="1"/>
          <p:nvPr/>
        </p:nvSpPr>
        <p:spPr>
          <a:xfrm>
            <a:off x="188968" y="901178"/>
            <a:ext cx="196599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03.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創建貸款</a:t>
            </a:r>
          </a:p>
        </p:txBody>
      </p:sp>
      <p:sp>
        <p:nvSpPr>
          <p:cNvPr id="8" name="TextBox 12"/>
          <p:cNvSpPr txBox="1"/>
          <p:nvPr/>
        </p:nvSpPr>
        <p:spPr>
          <a:xfrm>
            <a:off x="5974469" y="901178"/>
            <a:ext cx="223839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04.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執行貸款</a:t>
            </a:r>
          </a:p>
        </p:txBody>
      </p:sp>
      <p:grpSp>
        <p:nvGrpSpPr>
          <p:cNvPr id="3072" name="群組 3071"/>
          <p:cNvGrpSpPr/>
          <p:nvPr/>
        </p:nvGrpSpPr>
        <p:grpSpPr>
          <a:xfrm>
            <a:off x="6098202" y="1264732"/>
            <a:ext cx="5320216" cy="4937565"/>
            <a:chOff x="6098202" y="1185812"/>
            <a:chExt cx="5320216" cy="5016485"/>
          </a:xfrm>
        </p:grpSpPr>
        <p:grpSp>
          <p:nvGrpSpPr>
            <p:cNvPr id="39" name="群組 38"/>
            <p:cNvGrpSpPr/>
            <p:nvPr/>
          </p:nvGrpSpPr>
          <p:grpSpPr>
            <a:xfrm>
              <a:off x="6098202" y="1185812"/>
              <a:ext cx="5320216" cy="5016485"/>
              <a:chOff x="6098202" y="1300112"/>
              <a:chExt cx="5320216" cy="5016485"/>
            </a:xfrm>
          </p:grpSpPr>
          <p:grpSp>
            <p:nvGrpSpPr>
              <p:cNvPr id="40" name="群組 39"/>
              <p:cNvGrpSpPr/>
              <p:nvPr/>
            </p:nvGrpSpPr>
            <p:grpSpPr>
              <a:xfrm>
                <a:off x="6098202" y="1300113"/>
                <a:ext cx="2700000" cy="5016484"/>
                <a:chOff x="6197287" y="765017"/>
                <a:chExt cx="2700000" cy="5404075"/>
              </a:xfrm>
            </p:grpSpPr>
            <p:grpSp>
              <p:nvGrpSpPr>
                <p:cNvPr id="54" name="群組 53"/>
                <p:cNvGrpSpPr/>
                <p:nvPr/>
              </p:nvGrpSpPr>
              <p:grpSpPr>
                <a:xfrm>
                  <a:off x="6197287" y="765017"/>
                  <a:ext cx="2700000" cy="5404075"/>
                  <a:chOff x="2807986" y="327583"/>
                  <a:chExt cx="2700000" cy="5404075"/>
                </a:xfrm>
              </p:grpSpPr>
              <p:grpSp>
                <p:nvGrpSpPr>
                  <p:cNvPr id="56" name="群組 55"/>
                  <p:cNvGrpSpPr/>
                  <p:nvPr/>
                </p:nvGrpSpPr>
                <p:grpSpPr>
                  <a:xfrm>
                    <a:off x="2807986" y="327583"/>
                    <a:ext cx="2700000" cy="5404075"/>
                    <a:chOff x="1776885" y="865748"/>
                    <a:chExt cx="2655507" cy="5404075"/>
                  </a:xfrm>
                </p:grpSpPr>
                <p:grpSp>
                  <p:nvGrpSpPr>
                    <p:cNvPr id="58" name="群組 57"/>
                    <p:cNvGrpSpPr/>
                    <p:nvPr/>
                  </p:nvGrpSpPr>
                  <p:grpSpPr>
                    <a:xfrm>
                      <a:off x="1776885" y="865748"/>
                      <a:ext cx="2655507" cy="5404075"/>
                      <a:chOff x="190288" y="-191103"/>
                      <a:chExt cx="3283782" cy="6363755"/>
                    </a:xfrm>
                  </p:grpSpPr>
                  <p:grpSp>
                    <p:nvGrpSpPr>
                      <p:cNvPr id="60" name="群組 59"/>
                      <p:cNvGrpSpPr/>
                      <p:nvPr/>
                    </p:nvGrpSpPr>
                    <p:grpSpPr>
                      <a:xfrm>
                        <a:off x="190288" y="-191103"/>
                        <a:ext cx="3283782" cy="6363755"/>
                        <a:chOff x="2903471" y="170656"/>
                        <a:chExt cx="3283782" cy="6363755"/>
                      </a:xfrm>
                    </p:grpSpPr>
                    <p:pic>
                      <p:nvPicPr>
                        <p:cNvPr id="62" name="圖片 61"/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2"/>
                        <a:srcRect l="51559"/>
                        <a:stretch/>
                      </p:blipFill>
                      <p:spPr>
                        <a:xfrm>
                          <a:off x="2903471" y="170656"/>
                          <a:ext cx="3283782" cy="636375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63" name="Picture 2" descr="ãrevolut Acceleratorãçåçæå°çµæ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5816" y="1102516"/>
                          <a:ext cx="2547955" cy="458708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61" name="圖片 60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/>
                      <a:srcRect l="6928" t="4531" r="6719" b="7641"/>
                      <a:stretch/>
                    </p:blipFill>
                    <p:spPr>
                      <a:xfrm>
                        <a:off x="606628" y="949550"/>
                        <a:ext cx="2543959" cy="4378289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9" name="圖片 58"/>
                    <p:cNvPicPr>
                      <a:picLocks/>
                    </p:cNvPicPr>
                    <p:nvPr/>
                  </p:nvPicPr>
                  <p:blipFill rotWithShape="1">
                    <a:blip r:embed="rId5"/>
                    <a:srcRect l="5585" t="4365" r="8478" b="10178"/>
                    <a:stretch/>
                  </p:blipFill>
                  <p:spPr>
                    <a:xfrm>
                      <a:off x="2111600" y="1797425"/>
                      <a:ext cx="2059200" cy="3758621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57" name="圖片 56"/>
                  <p:cNvPicPr>
                    <a:picLocks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3149421" y="1253610"/>
                    <a:ext cx="2098800" cy="37584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5" name="圖片 54"/>
                <p:cNvPicPr>
                  <a:picLocks/>
                </p:cNvPicPr>
                <p:nvPr/>
              </p:nvPicPr>
              <p:blipFill rotWithShape="1">
                <a:blip r:embed="rId7"/>
                <a:srcRect l="1254" r="2638"/>
                <a:stretch/>
              </p:blipFill>
              <p:spPr>
                <a:xfrm>
                  <a:off x="6489700" y="1519771"/>
                  <a:ext cx="2206800" cy="3978000"/>
                </a:xfrm>
                <a:prstGeom prst="rect">
                  <a:avLst/>
                </a:prstGeom>
              </p:spPr>
            </p:pic>
          </p:grpSp>
          <p:grpSp>
            <p:nvGrpSpPr>
              <p:cNvPr id="41" name="群組 40"/>
              <p:cNvGrpSpPr/>
              <p:nvPr/>
            </p:nvGrpSpPr>
            <p:grpSpPr>
              <a:xfrm>
                <a:off x="8718418" y="1300112"/>
                <a:ext cx="2700000" cy="5016484"/>
                <a:chOff x="8817503" y="765016"/>
                <a:chExt cx="2700000" cy="5404075"/>
              </a:xfrm>
            </p:grpSpPr>
            <p:grpSp>
              <p:nvGrpSpPr>
                <p:cNvPr id="44" name="群組 43"/>
                <p:cNvGrpSpPr/>
                <p:nvPr/>
              </p:nvGrpSpPr>
              <p:grpSpPr>
                <a:xfrm>
                  <a:off x="8817503" y="765016"/>
                  <a:ext cx="2700000" cy="5404075"/>
                  <a:chOff x="6290338" y="327582"/>
                  <a:chExt cx="2700000" cy="5404075"/>
                </a:xfrm>
              </p:grpSpPr>
              <p:grpSp>
                <p:nvGrpSpPr>
                  <p:cNvPr id="46" name="群組 45"/>
                  <p:cNvGrpSpPr/>
                  <p:nvPr/>
                </p:nvGrpSpPr>
                <p:grpSpPr>
                  <a:xfrm>
                    <a:off x="6290338" y="327582"/>
                    <a:ext cx="2700000" cy="5404075"/>
                    <a:chOff x="1776885" y="865748"/>
                    <a:chExt cx="2655507" cy="5404075"/>
                  </a:xfrm>
                </p:grpSpPr>
                <p:grpSp>
                  <p:nvGrpSpPr>
                    <p:cNvPr id="48" name="群組 47"/>
                    <p:cNvGrpSpPr/>
                    <p:nvPr/>
                  </p:nvGrpSpPr>
                  <p:grpSpPr>
                    <a:xfrm>
                      <a:off x="1776885" y="865748"/>
                      <a:ext cx="2655507" cy="5404075"/>
                      <a:chOff x="190288" y="-191103"/>
                      <a:chExt cx="3283782" cy="6363755"/>
                    </a:xfrm>
                  </p:grpSpPr>
                  <p:grpSp>
                    <p:nvGrpSpPr>
                      <p:cNvPr id="50" name="群組 49"/>
                      <p:cNvGrpSpPr/>
                      <p:nvPr/>
                    </p:nvGrpSpPr>
                    <p:grpSpPr>
                      <a:xfrm>
                        <a:off x="190288" y="-191103"/>
                        <a:ext cx="3283782" cy="6363755"/>
                        <a:chOff x="2903471" y="170656"/>
                        <a:chExt cx="3283782" cy="6363755"/>
                      </a:xfrm>
                    </p:grpSpPr>
                    <p:pic>
                      <p:nvPicPr>
                        <p:cNvPr id="52" name="圖片 51"/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2"/>
                        <a:srcRect l="51559"/>
                        <a:stretch/>
                      </p:blipFill>
                      <p:spPr>
                        <a:xfrm>
                          <a:off x="2903471" y="170656"/>
                          <a:ext cx="3283782" cy="636375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3" name="Picture 2" descr="ãrevolut Acceleratorãçåçæå°çµæ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5816" y="1102516"/>
                          <a:ext cx="2547955" cy="458708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51" name="圖片 50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/>
                      <a:srcRect l="6928" t="4531" r="6719" b="7641"/>
                      <a:stretch/>
                    </p:blipFill>
                    <p:spPr>
                      <a:xfrm>
                        <a:off x="606628" y="949550"/>
                        <a:ext cx="2543959" cy="4378289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49" name="圖片 48"/>
                    <p:cNvPicPr>
                      <a:picLocks/>
                    </p:cNvPicPr>
                    <p:nvPr/>
                  </p:nvPicPr>
                  <p:blipFill rotWithShape="1">
                    <a:blip r:embed="rId5"/>
                    <a:srcRect l="5585" t="4365" r="8478" b="10178"/>
                    <a:stretch/>
                  </p:blipFill>
                  <p:spPr>
                    <a:xfrm>
                      <a:off x="2111600" y="1797425"/>
                      <a:ext cx="2059200" cy="3758621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47" name="圖片 46"/>
                  <p:cNvPicPr>
                    <a:picLocks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6629377" y="1253610"/>
                    <a:ext cx="2098800" cy="37584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5" name="圖片 44"/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18442" y="1510245"/>
                  <a:ext cx="2206800" cy="3978000"/>
                </a:xfrm>
                <a:prstGeom prst="rect">
                  <a:avLst/>
                </a:prstGeom>
              </p:spPr>
            </p:pic>
          </p:grpSp>
          <p:pic>
            <p:nvPicPr>
              <p:cNvPr id="42" name="Picture 2" descr="https://t1.daumcdn.net/cfile/tistory/99D755355B7A42AD05"/>
              <p:cNvPicPr>
                <a:picLocks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05" t="17790" r="58672" b="10361"/>
              <a:stretch/>
            </p:blipFill>
            <p:spPr bwMode="auto">
              <a:xfrm>
                <a:off x="6390615" y="1935571"/>
                <a:ext cx="2208419" cy="3751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2" descr="https://t1.daumcdn.net/cfile/tistory/99D755355B7A42AD05"/>
              <p:cNvPicPr>
                <a:picLocks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914" t="18280" r="14922" b="10777"/>
              <a:stretch/>
            </p:blipFill>
            <p:spPr bwMode="auto">
              <a:xfrm>
                <a:off x="9019357" y="1991891"/>
                <a:ext cx="2203200" cy="3751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" name="圖片 8"/>
            <p:cNvPicPr>
              <a:picLocks/>
            </p:cNvPicPr>
            <p:nvPr/>
          </p:nvPicPr>
          <p:blipFill rotWithShape="1">
            <a:blip r:embed="rId11"/>
            <a:srcRect l="59332" t="17392" r="14943" b="10155"/>
            <a:stretch/>
          </p:blipFill>
          <p:spPr>
            <a:xfrm>
              <a:off x="9016545" y="1831995"/>
              <a:ext cx="2203200" cy="3751200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/>
            </p:cNvPicPr>
            <p:nvPr/>
          </p:nvPicPr>
          <p:blipFill rotWithShape="1">
            <a:blip r:embed="rId11"/>
            <a:srcRect l="14470" t="17392" r="59020" b="10155"/>
            <a:stretch/>
          </p:blipFill>
          <p:spPr>
            <a:xfrm>
              <a:off x="6372730" y="1825225"/>
              <a:ext cx="2203200" cy="3751200"/>
            </a:xfrm>
            <a:prstGeom prst="rect">
              <a:avLst/>
            </a:prstGeom>
          </p:spPr>
        </p:pic>
      </p:grpSp>
      <p:grpSp>
        <p:nvGrpSpPr>
          <p:cNvPr id="4" name="群組 3"/>
          <p:cNvGrpSpPr/>
          <p:nvPr/>
        </p:nvGrpSpPr>
        <p:grpSpPr>
          <a:xfrm>
            <a:off x="346449" y="1264732"/>
            <a:ext cx="5320216" cy="4937564"/>
            <a:chOff x="346449" y="1185812"/>
            <a:chExt cx="5320216" cy="5016484"/>
          </a:xfrm>
        </p:grpSpPr>
        <p:grpSp>
          <p:nvGrpSpPr>
            <p:cNvPr id="12" name="群組 11"/>
            <p:cNvGrpSpPr/>
            <p:nvPr/>
          </p:nvGrpSpPr>
          <p:grpSpPr>
            <a:xfrm>
              <a:off x="346449" y="1185812"/>
              <a:ext cx="5320216" cy="5016484"/>
              <a:chOff x="346449" y="1300112"/>
              <a:chExt cx="5320216" cy="5016484"/>
            </a:xfrm>
          </p:grpSpPr>
          <p:grpSp>
            <p:nvGrpSpPr>
              <p:cNvPr id="13" name="群組 12"/>
              <p:cNvGrpSpPr/>
              <p:nvPr/>
            </p:nvGrpSpPr>
            <p:grpSpPr>
              <a:xfrm>
                <a:off x="346449" y="1300112"/>
                <a:ext cx="2700000" cy="5016484"/>
                <a:chOff x="956855" y="718913"/>
                <a:chExt cx="2700000" cy="5404075"/>
              </a:xfrm>
            </p:grpSpPr>
            <p:grpSp>
              <p:nvGrpSpPr>
                <p:cNvPr id="29" name="群組 28"/>
                <p:cNvGrpSpPr/>
                <p:nvPr/>
              </p:nvGrpSpPr>
              <p:grpSpPr>
                <a:xfrm>
                  <a:off x="956855" y="718913"/>
                  <a:ext cx="2700000" cy="5404075"/>
                  <a:chOff x="303996" y="765016"/>
                  <a:chExt cx="2700000" cy="5404075"/>
                </a:xfrm>
              </p:grpSpPr>
              <p:grpSp>
                <p:nvGrpSpPr>
                  <p:cNvPr id="31" name="群組 30"/>
                  <p:cNvGrpSpPr/>
                  <p:nvPr/>
                </p:nvGrpSpPr>
                <p:grpSpPr>
                  <a:xfrm>
                    <a:off x="303996" y="765016"/>
                    <a:ext cx="2700000" cy="5404075"/>
                    <a:chOff x="1776885" y="865748"/>
                    <a:chExt cx="2655507" cy="5404075"/>
                  </a:xfrm>
                </p:grpSpPr>
                <p:grpSp>
                  <p:nvGrpSpPr>
                    <p:cNvPr id="33" name="群組 32"/>
                    <p:cNvGrpSpPr/>
                    <p:nvPr/>
                  </p:nvGrpSpPr>
                  <p:grpSpPr>
                    <a:xfrm>
                      <a:off x="1776885" y="865748"/>
                      <a:ext cx="2655507" cy="5404075"/>
                      <a:chOff x="190288" y="-191103"/>
                      <a:chExt cx="3283782" cy="6363755"/>
                    </a:xfrm>
                  </p:grpSpPr>
                  <p:grpSp>
                    <p:nvGrpSpPr>
                      <p:cNvPr id="35" name="群組 34"/>
                      <p:cNvGrpSpPr/>
                      <p:nvPr/>
                    </p:nvGrpSpPr>
                    <p:grpSpPr>
                      <a:xfrm>
                        <a:off x="190288" y="-191103"/>
                        <a:ext cx="3283782" cy="6363755"/>
                        <a:chOff x="2903471" y="170656"/>
                        <a:chExt cx="3283782" cy="6363755"/>
                      </a:xfrm>
                    </p:grpSpPr>
                    <p:pic>
                      <p:nvPicPr>
                        <p:cNvPr id="37" name="圖片 36"/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2"/>
                        <a:srcRect l="51559"/>
                        <a:stretch/>
                      </p:blipFill>
                      <p:spPr>
                        <a:xfrm>
                          <a:off x="2903471" y="170656"/>
                          <a:ext cx="3283782" cy="636375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8" name="Picture 2" descr="ãrevolut Acceleratorãçåçæå°çµæ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5816" y="1102516"/>
                          <a:ext cx="2547955" cy="458708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36" name="圖片 35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/>
                      <a:srcRect l="6928" t="4531" r="6719" b="7641"/>
                      <a:stretch/>
                    </p:blipFill>
                    <p:spPr>
                      <a:xfrm>
                        <a:off x="606628" y="949550"/>
                        <a:ext cx="2543959" cy="4378289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34" name="圖片 33"/>
                    <p:cNvPicPr>
                      <a:picLocks/>
                    </p:cNvPicPr>
                    <p:nvPr/>
                  </p:nvPicPr>
                  <p:blipFill rotWithShape="1">
                    <a:blip r:embed="rId5"/>
                    <a:srcRect l="5585" t="4365" r="8478" b="10178"/>
                    <a:stretch/>
                  </p:blipFill>
                  <p:spPr>
                    <a:xfrm>
                      <a:off x="2111600" y="1797425"/>
                      <a:ext cx="2059200" cy="3758621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32" name="圖片 31" descr="ãrevolut add contactãçåçæå°çµæ"/>
                  <p:cNvPicPr/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2153" y="1556348"/>
                    <a:ext cx="2116800" cy="389874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30" name="圖片 29"/>
                <p:cNvPicPr>
                  <a:picLocks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52394" y="1478053"/>
                  <a:ext cx="2206800" cy="3978000"/>
                </a:xfrm>
                <a:prstGeom prst="rect">
                  <a:avLst/>
                </a:prstGeom>
              </p:spPr>
            </p:pic>
          </p:grpSp>
          <p:grpSp>
            <p:nvGrpSpPr>
              <p:cNvPr id="14" name="群組 13"/>
              <p:cNvGrpSpPr/>
              <p:nvPr/>
            </p:nvGrpSpPr>
            <p:grpSpPr>
              <a:xfrm>
                <a:off x="2966665" y="1300112"/>
                <a:ext cx="2700000" cy="5016484"/>
                <a:chOff x="3577071" y="718913"/>
                <a:chExt cx="2700000" cy="5404075"/>
              </a:xfrm>
            </p:grpSpPr>
            <p:grpSp>
              <p:nvGrpSpPr>
                <p:cNvPr id="17" name="群組 16"/>
                <p:cNvGrpSpPr/>
                <p:nvPr/>
              </p:nvGrpSpPr>
              <p:grpSpPr>
                <a:xfrm>
                  <a:off x="3577071" y="718913"/>
                  <a:ext cx="2700000" cy="5404075"/>
                  <a:chOff x="2993963" y="765015"/>
                  <a:chExt cx="2700000" cy="5404075"/>
                </a:xfrm>
              </p:grpSpPr>
              <p:grpSp>
                <p:nvGrpSpPr>
                  <p:cNvPr id="19" name="群組 18"/>
                  <p:cNvGrpSpPr/>
                  <p:nvPr/>
                </p:nvGrpSpPr>
                <p:grpSpPr>
                  <a:xfrm>
                    <a:off x="2993963" y="765015"/>
                    <a:ext cx="2700000" cy="5404075"/>
                    <a:chOff x="303996" y="765016"/>
                    <a:chExt cx="2700000" cy="5404075"/>
                  </a:xfrm>
                </p:grpSpPr>
                <p:grpSp>
                  <p:nvGrpSpPr>
                    <p:cNvPr id="21" name="群組 20"/>
                    <p:cNvGrpSpPr/>
                    <p:nvPr/>
                  </p:nvGrpSpPr>
                  <p:grpSpPr>
                    <a:xfrm>
                      <a:off x="303996" y="765016"/>
                      <a:ext cx="2700000" cy="5404075"/>
                      <a:chOff x="1776885" y="865748"/>
                      <a:chExt cx="2655507" cy="5404075"/>
                    </a:xfrm>
                  </p:grpSpPr>
                  <p:grpSp>
                    <p:nvGrpSpPr>
                      <p:cNvPr id="23" name="群組 22"/>
                      <p:cNvGrpSpPr/>
                      <p:nvPr/>
                    </p:nvGrpSpPr>
                    <p:grpSpPr>
                      <a:xfrm>
                        <a:off x="1776885" y="865748"/>
                        <a:ext cx="2655507" cy="5404075"/>
                        <a:chOff x="190288" y="-191103"/>
                        <a:chExt cx="3283782" cy="6363755"/>
                      </a:xfrm>
                    </p:grpSpPr>
                    <p:grpSp>
                      <p:nvGrpSpPr>
                        <p:cNvPr id="25" name="群組 24"/>
                        <p:cNvGrpSpPr/>
                        <p:nvPr/>
                      </p:nvGrpSpPr>
                      <p:grpSpPr>
                        <a:xfrm>
                          <a:off x="190288" y="-191103"/>
                          <a:ext cx="3283782" cy="6363755"/>
                          <a:chOff x="2903471" y="170656"/>
                          <a:chExt cx="3283782" cy="6363755"/>
                        </a:xfrm>
                      </p:grpSpPr>
                      <p:pic>
                        <p:nvPicPr>
                          <p:cNvPr id="27" name="圖片 26"/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2"/>
                          <a:srcRect l="51559"/>
                          <a:stretch/>
                        </p:blipFill>
                        <p:spPr>
                          <a:xfrm>
                            <a:off x="2903471" y="170656"/>
                            <a:ext cx="3283782" cy="6363755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28" name="Picture 2" descr="ãrevolut Acceleratorãçåçæå°çµæ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15816" y="1102516"/>
                            <a:ext cx="2547955" cy="458708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26" name="圖片 25"/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/>
                        <a:srcRect l="6928" t="4531" r="6719" b="7641"/>
                        <a:stretch/>
                      </p:blipFill>
                      <p:spPr>
                        <a:xfrm>
                          <a:off x="606628" y="949550"/>
                          <a:ext cx="2543959" cy="4378289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24" name="圖片 23"/>
                      <p:cNvPicPr>
                        <a:picLocks/>
                      </p:cNvPicPr>
                      <p:nvPr/>
                    </p:nvPicPr>
                    <p:blipFill rotWithShape="1">
                      <a:blip r:embed="rId5"/>
                      <a:srcRect l="5585" t="4365" r="8478" b="10178"/>
                      <a:stretch/>
                    </p:blipFill>
                    <p:spPr>
                      <a:xfrm>
                        <a:off x="2111600" y="1797425"/>
                        <a:ext cx="2059200" cy="3758621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22" name="圖片 21" descr="ãrevolut add contactãçåçæå°çµæ"/>
                    <p:cNvPicPr/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32153" y="1556348"/>
                      <a:ext cx="2116800" cy="389874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pic>
                <p:nvPicPr>
                  <p:cNvPr id="20" name="圖片 19"/>
                  <p:cNvPicPr>
                    <a:picLocks noChangeAspect="1"/>
                  </p:cNvPicPr>
                  <p:nvPr/>
                </p:nvPicPr>
                <p:blipFill rotWithShape="1">
                  <a:blip r:embed="rId14"/>
                  <a:srcRect l="11301" t="7765" r="15366" b="14332"/>
                  <a:stretch/>
                </p:blipFill>
                <p:spPr>
                  <a:xfrm>
                    <a:off x="3296713" y="1704840"/>
                    <a:ext cx="2142207" cy="37584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8" name="圖片 17"/>
                <p:cNvPicPr>
                  <a:picLocks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866873" y="1478053"/>
                  <a:ext cx="2206800" cy="3978000"/>
                </a:xfrm>
                <a:prstGeom prst="rect">
                  <a:avLst/>
                </a:prstGeom>
              </p:spPr>
            </p:pic>
          </p:grpSp>
          <p:pic>
            <p:nvPicPr>
              <p:cNvPr id="15" name="Picture 2" descr="https://t1.daumcdn.net/cfile/tistory/998580395B7A426A31"/>
              <p:cNvPicPr>
                <a:picLocks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862" t="17648" r="58623" b="9770"/>
              <a:stretch/>
            </p:blipFill>
            <p:spPr bwMode="auto">
              <a:xfrm>
                <a:off x="643204" y="1882141"/>
                <a:ext cx="2204368" cy="37511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https://t1.daumcdn.net/cfile/tistory/998580395B7A426A31"/>
              <p:cNvPicPr>
                <a:picLocks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635" t="18111" r="14650" b="10107"/>
              <a:stretch/>
            </p:blipFill>
            <p:spPr bwMode="auto">
              <a:xfrm>
                <a:off x="3238918" y="1932754"/>
                <a:ext cx="2203200" cy="3751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4" name="Picture 2" descr="https://t1.daumcdn.net/cfile/tistory/99AB663C5B7A436113"/>
            <p:cNvPicPr>
              <a:picLocks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18" t="17388" r="58431" b="10411"/>
            <a:stretch/>
          </p:blipFill>
          <p:spPr bwMode="auto">
            <a:xfrm>
              <a:off x="632057" y="1825225"/>
              <a:ext cx="2203200" cy="375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https://t1.daumcdn.net/cfile/tistory/99AB663C5B7A436113"/>
            <p:cNvPicPr>
              <a:picLocks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53" t="17388" r="14510" b="10411"/>
            <a:stretch/>
          </p:blipFill>
          <p:spPr bwMode="auto">
            <a:xfrm>
              <a:off x="3262068" y="1825225"/>
              <a:ext cx="2203200" cy="375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73" name="矩形 3072"/>
          <p:cNvSpPr/>
          <p:nvPr/>
        </p:nvSpPr>
        <p:spPr>
          <a:xfrm>
            <a:off x="548099" y="2309418"/>
            <a:ext cx="24416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可貸款的最高金額和利率</a:t>
            </a:r>
          </a:p>
        </p:txBody>
      </p:sp>
      <p:sp>
        <p:nvSpPr>
          <p:cNvPr id="3075" name="矩形 3074"/>
          <p:cNvSpPr/>
          <p:nvPr/>
        </p:nvSpPr>
        <p:spPr>
          <a:xfrm>
            <a:off x="614309" y="6202296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輸入借款金額和期間</a:t>
            </a:r>
          </a:p>
        </p:txBody>
      </p:sp>
      <p:sp>
        <p:nvSpPr>
          <p:cNvPr id="3076" name="矩形 3075"/>
          <p:cNvSpPr/>
          <p:nvPr/>
        </p:nvSpPr>
        <p:spPr>
          <a:xfrm>
            <a:off x="2026746" y="504755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0" dirty="0">
                <a:solidFill>
                  <a:srgbClr val="44444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查看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77" name="矩形 3076"/>
          <p:cNvSpPr/>
          <p:nvPr/>
        </p:nvSpPr>
        <p:spPr>
          <a:xfrm>
            <a:off x="3009994" y="6188607"/>
            <a:ext cx="27468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確認貸款金額、付款日期以及提取利息的帳戶</a:t>
            </a:r>
          </a:p>
        </p:txBody>
      </p:sp>
      <p:sp>
        <p:nvSpPr>
          <p:cNvPr id="3078" name="矩形 3077"/>
          <p:cNvSpPr/>
          <p:nvPr/>
        </p:nvSpPr>
        <p:spPr>
          <a:xfrm>
            <a:off x="4896697" y="523697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0" dirty="0">
                <a:solidFill>
                  <a:srgbClr val="444444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建立貸款</a:t>
            </a:r>
            <a:endParaRPr lang="zh-TW" altLang="en-US" dirty="0"/>
          </a:p>
        </p:txBody>
      </p:sp>
      <p:sp>
        <p:nvSpPr>
          <p:cNvPr id="3079" name="矩形 3078"/>
          <p:cNvSpPr/>
          <p:nvPr/>
        </p:nvSpPr>
        <p:spPr>
          <a:xfrm>
            <a:off x="8212860" y="522617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是</a:t>
            </a:r>
          </a:p>
        </p:txBody>
      </p:sp>
      <p:sp>
        <p:nvSpPr>
          <p:cNvPr id="71" name="TextBox 12"/>
          <p:cNvSpPr txBox="1"/>
          <p:nvPr/>
        </p:nvSpPr>
        <p:spPr>
          <a:xfrm>
            <a:off x="1142205" y="257342"/>
            <a:ext cx="2009599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貼息貸款</a:t>
            </a:r>
          </a:p>
        </p:txBody>
      </p:sp>
      <p:sp>
        <p:nvSpPr>
          <p:cNvPr id="72" name="TextBox 12"/>
          <p:cNvSpPr txBox="1"/>
          <p:nvPr/>
        </p:nvSpPr>
        <p:spPr>
          <a:xfrm>
            <a:off x="3151804" y="257342"/>
            <a:ext cx="206222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─申請</a:t>
            </a:r>
          </a:p>
        </p:txBody>
      </p:sp>
      <p:sp>
        <p:nvSpPr>
          <p:cNvPr id="2" name="矩形 1"/>
          <p:cNvSpPr/>
          <p:nvPr/>
        </p:nvSpPr>
        <p:spPr>
          <a:xfrm>
            <a:off x="1210340" y="3396835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借款金額</a:t>
            </a:r>
            <a:endParaRPr lang="zh-TW" altLang="en-US" sz="1600" dirty="0">
              <a:solidFill>
                <a:srgbClr val="E34A5F"/>
              </a:solidFill>
            </a:endParaRPr>
          </a:p>
        </p:txBody>
      </p:sp>
      <p:grpSp>
        <p:nvGrpSpPr>
          <p:cNvPr id="75" name="群組 74"/>
          <p:cNvGrpSpPr/>
          <p:nvPr/>
        </p:nvGrpSpPr>
        <p:grpSpPr>
          <a:xfrm>
            <a:off x="4467417" y="109245"/>
            <a:ext cx="7453003" cy="717181"/>
            <a:chOff x="4574034" y="109244"/>
            <a:chExt cx="7453003" cy="717181"/>
          </a:xfrm>
        </p:grpSpPr>
        <p:sp>
          <p:nvSpPr>
            <p:cNvPr id="76" name="文字方塊 75"/>
            <p:cNvSpPr txBox="1"/>
            <p:nvPr/>
          </p:nvSpPr>
          <p:spPr>
            <a:xfrm>
              <a:off x="5291215" y="114662"/>
              <a:ext cx="6735822" cy="706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ts val="2500"/>
                </a:lnSpc>
                <a:buFont typeface="+mj-lt"/>
                <a:buAutoNum type="arabicPeriod"/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適用於工作超過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個月的人士</a:t>
              </a: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342900" indent="-342900">
                <a:lnSpc>
                  <a:spcPts val="2500"/>
                </a:lnSpc>
                <a:buFont typeface="+mj-lt"/>
                <a:buAutoNum type="arabicPeriod"/>
              </a:pP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利息只會隨著每日使用而增加，若不使用則不會收取任何利息</a:t>
              </a:r>
              <a:endPara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77" name="圖片 76"/>
            <p:cNvPicPr>
              <a:picLocks noChangeAspect="1"/>
            </p:cNvPicPr>
            <p:nvPr/>
          </p:nvPicPr>
          <p:blipFill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574034" y="109244"/>
              <a:ext cx="717181" cy="717181"/>
            </a:xfrm>
            <a:prstGeom prst="rect">
              <a:avLst/>
            </a:prstGeom>
          </p:spPr>
        </p:pic>
      </p:grpSp>
      <p:sp>
        <p:nvSpPr>
          <p:cNvPr id="78" name="矩形 77"/>
          <p:cNvSpPr/>
          <p:nvPr/>
        </p:nvSpPr>
        <p:spPr>
          <a:xfrm>
            <a:off x="154343" y="434220"/>
            <a:ext cx="1005403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234877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12"/>
          <p:cNvSpPr txBox="1"/>
          <p:nvPr/>
        </p:nvSpPr>
        <p:spPr>
          <a:xfrm>
            <a:off x="2288865" y="270242"/>
            <a:ext cx="206222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─信用貸款還款</a:t>
            </a:r>
          </a:p>
        </p:txBody>
      </p:sp>
      <p:grpSp>
        <p:nvGrpSpPr>
          <p:cNvPr id="46" name="群組 45"/>
          <p:cNvGrpSpPr/>
          <p:nvPr/>
        </p:nvGrpSpPr>
        <p:grpSpPr>
          <a:xfrm>
            <a:off x="1964923" y="814297"/>
            <a:ext cx="8239267" cy="5208698"/>
            <a:chOff x="346449" y="1185812"/>
            <a:chExt cx="8005687" cy="5016484"/>
          </a:xfrm>
        </p:grpSpPr>
        <p:grpSp>
          <p:nvGrpSpPr>
            <p:cNvPr id="10" name="群組 9"/>
            <p:cNvGrpSpPr/>
            <p:nvPr/>
          </p:nvGrpSpPr>
          <p:grpSpPr>
            <a:xfrm>
              <a:off x="346449" y="1185812"/>
              <a:ext cx="8005687" cy="5016484"/>
              <a:chOff x="346449" y="1185812"/>
              <a:chExt cx="8005687" cy="5016484"/>
            </a:xfrm>
          </p:grpSpPr>
          <p:grpSp>
            <p:nvGrpSpPr>
              <p:cNvPr id="11" name="群組 10"/>
              <p:cNvGrpSpPr/>
              <p:nvPr/>
            </p:nvGrpSpPr>
            <p:grpSpPr>
              <a:xfrm>
                <a:off x="346449" y="1185812"/>
                <a:ext cx="8005687" cy="5016484"/>
                <a:chOff x="346449" y="1185812"/>
                <a:chExt cx="8005687" cy="5016484"/>
              </a:xfrm>
            </p:grpSpPr>
            <p:grpSp>
              <p:nvGrpSpPr>
                <p:cNvPr id="15" name="群組 14"/>
                <p:cNvGrpSpPr/>
                <p:nvPr/>
              </p:nvGrpSpPr>
              <p:grpSpPr>
                <a:xfrm>
                  <a:off x="346449" y="1185812"/>
                  <a:ext cx="5320216" cy="5016484"/>
                  <a:chOff x="346449" y="1185812"/>
                  <a:chExt cx="5320216" cy="5016484"/>
                </a:xfrm>
              </p:grpSpPr>
              <p:grpSp>
                <p:nvGrpSpPr>
                  <p:cNvPr id="17" name="群組 16"/>
                  <p:cNvGrpSpPr/>
                  <p:nvPr/>
                </p:nvGrpSpPr>
                <p:grpSpPr>
                  <a:xfrm>
                    <a:off x="346449" y="1185812"/>
                    <a:ext cx="5320216" cy="5016484"/>
                    <a:chOff x="346449" y="1300112"/>
                    <a:chExt cx="5320216" cy="5016484"/>
                  </a:xfrm>
                </p:grpSpPr>
                <p:grpSp>
                  <p:nvGrpSpPr>
                    <p:cNvPr id="20" name="群組 19"/>
                    <p:cNvGrpSpPr/>
                    <p:nvPr/>
                  </p:nvGrpSpPr>
                  <p:grpSpPr>
                    <a:xfrm>
                      <a:off x="346449" y="1300112"/>
                      <a:ext cx="2700000" cy="5016484"/>
                      <a:chOff x="956855" y="718913"/>
                      <a:chExt cx="2700000" cy="5404075"/>
                    </a:xfrm>
                  </p:grpSpPr>
                  <p:grpSp>
                    <p:nvGrpSpPr>
                      <p:cNvPr id="36" name="群組 35"/>
                      <p:cNvGrpSpPr/>
                      <p:nvPr/>
                    </p:nvGrpSpPr>
                    <p:grpSpPr>
                      <a:xfrm>
                        <a:off x="956855" y="718913"/>
                        <a:ext cx="2700000" cy="5404075"/>
                        <a:chOff x="303996" y="765016"/>
                        <a:chExt cx="2700000" cy="5404075"/>
                      </a:xfrm>
                    </p:grpSpPr>
                    <p:grpSp>
                      <p:nvGrpSpPr>
                        <p:cNvPr id="38" name="群組 37"/>
                        <p:cNvGrpSpPr/>
                        <p:nvPr/>
                      </p:nvGrpSpPr>
                      <p:grpSpPr>
                        <a:xfrm>
                          <a:off x="303996" y="765016"/>
                          <a:ext cx="2700000" cy="5404075"/>
                          <a:chOff x="1776885" y="865748"/>
                          <a:chExt cx="2655507" cy="5404075"/>
                        </a:xfrm>
                      </p:grpSpPr>
                      <p:grpSp>
                        <p:nvGrpSpPr>
                          <p:cNvPr id="40" name="群組 39"/>
                          <p:cNvGrpSpPr/>
                          <p:nvPr/>
                        </p:nvGrpSpPr>
                        <p:grpSpPr>
                          <a:xfrm>
                            <a:off x="1776885" y="865748"/>
                            <a:ext cx="2655507" cy="5404075"/>
                            <a:chOff x="190288" y="-191103"/>
                            <a:chExt cx="3283782" cy="6363755"/>
                          </a:xfrm>
                        </p:grpSpPr>
                        <p:grpSp>
                          <p:nvGrpSpPr>
                            <p:cNvPr id="42" name="群組 41"/>
                            <p:cNvGrpSpPr/>
                            <p:nvPr/>
                          </p:nvGrpSpPr>
                          <p:grpSpPr>
                            <a:xfrm>
                              <a:off x="190288" y="-191103"/>
                              <a:ext cx="3283782" cy="6363755"/>
                              <a:chOff x="2903471" y="170656"/>
                              <a:chExt cx="3283782" cy="6363755"/>
                            </a:xfrm>
                          </p:grpSpPr>
                          <p:pic>
                            <p:nvPicPr>
                              <p:cNvPr id="44" name="圖片 43"/>
                              <p:cNvPicPr>
                                <a:picLocks noChangeAspect="1"/>
                              </p:cNvPicPr>
                              <p:nvPr/>
                            </p:nvPicPr>
                            <p:blipFill rotWithShape="1">
                              <a:blip r:embed="rId2"/>
                              <a:srcRect l="51559"/>
                              <a:stretch/>
                            </p:blipFill>
                            <p:spPr>
                              <a:xfrm>
                                <a:off x="2903471" y="170656"/>
                                <a:ext cx="3283782" cy="6363755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  <p:pic>
                            <p:nvPicPr>
                              <p:cNvPr id="45" name="Picture 2" descr="ãrevolut Acceleratorãçåçæå°çµæ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315816" y="1102516"/>
                                <a:ext cx="2547955" cy="4587083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43" name="圖片 42"/>
                            <p:cNvPicPr>
                              <a:picLocks noChangeAspect="1"/>
                            </p:cNvPicPr>
                            <p:nvPr/>
                          </p:nvPicPr>
                          <p:blipFill rotWithShape="1">
                            <a:blip r:embed="rId4"/>
                            <a:srcRect l="6928" t="4531" r="6719" b="7641"/>
                            <a:stretch/>
                          </p:blipFill>
                          <p:spPr>
                            <a:xfrm>
                              <a:off x="606628" y="949550"/>
                              <a:ext cx="2543959" cy="4378289"/>
                            </a:xfrm>
                            <a:prstGeom prst="rect">
                              <a:avLst/>
                            </a:prstGeom>
                          </p:spPr>
                        </p:pic>
                      </p:grpSp>
                      <p:pic>
                        <p:nvPicPr>
                          <p:cNvPr id="41" name="圖片 40"/>
                          <p:cNvPicPr>
                            <a:picLocks/>
                          </p:cNvPicPr>
                          <p:nvPr/>
                        </p:nvPicPr>
                        <p:blipFill rotWithShape="1">
                          <a:blip r:embed="rId5"/>
                          <a:srcRect l="5585" t="4365" r="8478" b="10178"/>
                          <a:stretch/>
                        </p:blipFill>
                        <p:spPr>
                          <a:xfrm>
                            <a:off x="2111600" y="1797425"/>
                            <a:ext cx="2059200" cy="3758621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pic>
                      <p:nvPicPr>
                        <p:cNvPr id="39" name="圖片 38" descr="ãrevolut add contactãçåçæå°çµæ"/>
                        <p:cNvPicPr/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2153" y="1556348"/>
                          <a:ext cx="2116800" cy="38987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grpSp>
                  <p:pic>
                    <p:nvPicPr>
                      <p:cNvPr id="37" name="圖片 36"/>
                      <p:cNvPicPr>
                        <a:picLocks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52394" y="1478053"/>
                        <a:ext cx="2206800" cy="39780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21" name="群組 20"/>
                    <p:cNvGrpSpPr/>
                    <p:nvPr/>
                  </p:nvGrpSpPr>
                  <p:grpSpPr>
                    <a:xfrm>
                      <a:off x="2966665" y="1300112"/>
                      <a:ext cx="2700000" cy="5016484"/>
                      <a:chOff x="3577071" y="718913"/>
                      <a:chExt cx="2700000" cy="5404075"/>
                    </a:xfrm>
                  </p:grpSpPr>
                  <p:grpSp>
                    <p:nvGrpSpPr>
                      <p:cNvPr id="24" name="群組 23"/>
                      <p:cNvGrpSpPr/>
                      <p:nvPr/>
                    </p:nvGrpSpPr>
                    <p:grpSpPr>
                      <a:xfrm>
                        <a:off x="3577071" y="718913"/>
                        <a:ext cx="2700000" cy="5404075"/>
                        <a:chOff x="2993963" y="765015"/>
                        <a:chExt cx="2700000" cy="5404075"/>
                      </a:xfrm>
                    </p:grpSpPr>
                    <p:grpSp>
                      <p:nvGrpSpPr>
                        <p:cNvPr id="26" name="群組 25"/>
                        <p:cNvGrpSpPr/>
                        <p:nvPr/>
                      </p:nvGrpSpPr>
                      <p:grpSpPr>
                        <a:xfrm>
                          <a:off x="2993963" y="765015"/>
                          <a:ext cx="2700000" cy="5404075"/>
                          <a:chOff x="303996" y="765016"/>
                          <a:chExt cx="2700000" cy="5404075"/>
                        </a:xfrm>
                      </p:grpSpPr>
                      <p:grpSp>
                        <p:nvGrpSpPr>
                          <p:cNvPr id="28" name="群組 27"/>
                          <p:cNvGrpSpPr/>
                          <p:nvPr/>
                        </p:nvGrpSpPr>
                        <p:grpSpPr>
                          <a:xfrm>
                            <a:off x="303996" y="765016"/>
                            <a:ext cx="2700000" cy="5404075"/>
                            <a:chOff x="1776885" y="865748"/>
                            <a:chExt cx="2655507" cy="5404075"/>
                          </a:xfrm>
                        </p:grpSpPr>
                        <p:grpSp>
                          <p:nvGrpSpPr>
                            <p:cNvPr id="30" name="群組 29"/>
                            <p:cNvGrpSpPr/>
                            <p:nvPr/>
                          </p:nvGrpSpPr>
                          <p:grpSpPr>
                            <a:xfrm>
                              <a:off x="1776885" y="865748"/>
                              <a:ext cx="2655507" cy="5404075"/>
                              <a:chOff x="190288" y="-191103"/>
                              <a:chExt cx="3283782" cy="6363755"/>
                            </a:xfrm>
                          </p:grpSpPr>
                          <p:grpSp>
                            <p:nvGrpSpPr>
                              <p:cNvPr id="32" name="群組 31"/>
                              <p:cNvGrpSpPr/>
                              <p:nvPr/>
                            </p:nvGrpSpPr>
                            <p:grpSpPr>
                              <a:xfrm>
                                <a:off x="190288" y="-191103"/>
                                <a:ext cx="3283782" cy="6363755"/>
                                <a:chOff x="2903471" y="170656"/>
                                <a:chExt cx="3283782" cy="6363755"/>
                              </a:xfrm>
                            </p:grpSpPr>
                            <p:pic>
                              <p:nvPicPr>
                                <p:cNvPr id="34" name="圖片 33"/>
                                <p:cNvPicPr>
                                  <a:picLocks noChangeAspect="1"/>
                                </p:cNvPicPr>
                                <p:nvPr/>
                              </p:nvPicPr>
                              <p:blipFill rotWithShape="1">
                                <a:blip r:embed="rId2"/>
                                <a:srcRect l="51559"/>
                                <a:stretch/>
                              </p:blipFill>
                              <p:spPr>
                                <a:xfrm>
                                  <a:off x="2903471" y="170656"/>
                                  <a:ext cx="3283782" cy="6363755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  <p:pic>
                              <p:nvPicPr>
                                <p:cNvPr id="35" name="Picture 2" descr="ãrevolut Acceleratorãçåçæå°çµæ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3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3315816" y="1102516"/>
                                  <a:ext cx="2547955" cy="4587083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</p:grpSp>
                          <p:pic>
                            <p:nvPicPr>
                              <p:cNvPr id="33" name="圖片 32"/>
                              <p:cNvPicPr>
                                <a:picLocks noChangeAspect="1"/>
                              </p:cNvPicPr>
                              <p:nvPr/>
                            </p:nvPicPr>
                            <p:blipFill rotWithShape="1">
                              <a:blip r:embed="rId4"/>
                              <a:srcRect l="6928" t="4531" r="6719" b="7641"/>
                              <a:stretch/>
                            </p:blipFill>
                            <p:spPr>
                              <a:xfrm>
                                <a:off x="606628" y="949550"/>
                                <a:ext cx="2543959" cy="4378289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grpSp>
                        <p:pic>
                          <p:nvPicPr>
                            <p:cNvPr id="31" name="圖片 30"/>
                            <p:cNvPicPr>
                              <a:picLocks/>
                            </p:cNvPicPr>
                            <p:nvPr/>
                          </p:nvPicPr>
                          <p:blipFill rotWithShape="1">
                            <a:blip r:embed="rId5"/>
                            <a:srcRect l="5585" t="4365" r="8478" b="10178"/>
                            <a:stretch/>
                          </p:blipFill>
                          <p:spPr>
                            <a:xfrm>
                              <a:off x="2111600" y="1797425"/>
                              <a:ext cx="2059200" cy="3758621"/>
                            </a:xfrm>
                            <a:prstGeom prst="rect">
                              <a:avLst/>
                            </a:prstGeom>
                          </p:spPr>
                        </p:pic>
                      </p:grpSp>
                      <p:pic>
                        <p:nvPicPr>
                          <p:cNvPr id="29" name="圖片 28" descr="ãrevolut add contactãçåçæå°çµæ"/>
                          <p:cNvPicPr/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2153" y="1556348"/>
                            <a:ext cx="2116800" cy="389874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grpSp>
                    <p:pic>
                      <p:nvPicPr>
                        <p:cNvPr id="27" name="圖片 26"/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8"/>
                        <a:srcRect l="11301" t="7765" r="15366" b="14332"/>
                        <a:stretch/>
                      </p:blipFill>
                      <p:spPr>
                        <a:xfrm>
                          <a:off x="3296713" y="1704840"/>
                          <a:ext cx="2142207" cy="3758400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25" name="圖片 24"/>
                      <p:cNvPicPr>
                        <a:picLocks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66873" y="1478053"/>
                        <a:ext cx="2206800" cy="397800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22" name="Picture 2" descr="https://t1.daumcdn.net/cfile/tistory/998580395B7A426A31"/>
                    <p:cNvPicPr>
                      <a:picLocks noChangeArrowheads="1"/>
                    </p:cNvPicPr>
                    <p:nvPr/>
                  </p:nvPicPr>
                  <p:blipFill rotWithShape="1"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4862" t="17648" r="58623" b="9770"/>
                    <a:stretch/>
                  </p:blipFill>
                  <p:spPr bwMode="auto">
                    <a:xfrm>
                      <a:off x="643204" y="1882141"/>
                      <a:ext cx="2204368" cy="375118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3" name="Picture 2" descr="https://t1.daumcdn.net/cfile/tistory/998580395B7A426A31"/>
                    <p:cNvPicPr>
                      <a:picLocks noChangeArrowheads="1"/>
                    </p:cNvPicPr>
                    <p:nvPr/>
                  </p:nvPicPr>
                  <p:blipFill rotWithShape="1"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8635" t="18111" r="14650" b="10107"/>
                    <a:stretch/>
                  </p:blipFill>
                  <p:spPr bwMode="auto">
                    <a:xfrm>
                      <a:off x="3238918" y="1932754"/>
                      <a:ext cx="2203200" cy="37512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18" name="Picture 2" descr="https://t1.daumcdn.net/cfile/tistory/99AB663C5B7A436113"/>
                  <p:cNvPicPr>
                    <a:picLocks noChangeArrowheads="1"/>
                  </p:cNvPicPr>
                  <p:nvPr/>
                </p:nvPicPr>
                <p:blipFill rotWithShape="1"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18" t="17388" r="58431" b="10411"/>
                  <a:stretch/>
                </p:blipFill>
                <p:spPr bwMode="auto">
                  <a:xfrm>
                    <a:off x="632057" y="1825225"/>
                    <a:ext cx="2203200" cy="37512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9" name="Picture 2" descr="https://t1.daumcdn.net/cfile/tistory/99AB663C5B7A436113"/>
                  <p:cNvPicPr>
                    <a:picLocks noChangeArrowheads="1"/>
                  </p:cNvPicPr>
                  <p:nvPr/>
                </p:nvPicPr>
                <p:blipFill rotWithShape="1"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8353" t="17388" r="14510" b="10411"/>
                  <a:stretch/>
                </p:blipFill>
                <p:spPr bwMode="auto">
                  <a:xfrm>
                    <a:off x="3262068" y="1825225"/>
                    <a:ext cx="2203200" cy="37512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6" name="圖片 15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51559"/>
                <a:stretch/>
              </p:blipFill>
              <p:spPr>
                <a:xfrm>
                  <a:off x="5652136" y="1185812"/>
                  <a:ext cx="2700000" cy="5016484"/>
                </a:xfrm>
                <a:prstGeom prst="rect">
                  <a:avLst/>
                </a:prstGeom>
              </p:spPr>
            </p:pic>
          </p:grpSp>
          <p:pic>
            <p:nvPicPr>
              <p:cNvPr id="12" name="圖片 11"/>
              <p:cNvPicPr>
                <a:picLocks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8907" y="1829496"/>
                <a:ext cx="2226350" cy="3751200"/>
              </a:xfrm>
              <a:prstGeom prst="rect">
                <a:avLst/>
              </a:prstGeom>
            </p:spPr>
          </p:pic>
          <p:pic>
            <p:nvPicPr>
              <p:cNvPr id="13" name="圖片 12"/>
              <p:cNvPicPr>
                <a:picLocks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38917" y="1825225"/>
                <a:ext cx="2224350" cy="3751200"/>
              </a:xfrm>
              <a:prstGeom prst="rect">
                <a:avLst/>
              </a:prstGeom>
            </p:spPr>
          </p:pic>
          <p:pic>
            <p:nvPicPr>
              <p:cNvPr id="14" name="圖片 13"/>
              <p:cNvPicPr>
                <a:picLocks/>
              </p:cNvPicPr>
              <p:nvPr/>
            </p:nvPicPr>
            <p:blipFill rotWithShape="1">
              <a:blip r:embed="rId14"/>
              <a:srcRect l="5146" r="2801" b="1385"/>
              <a:stretch/>
            </p:blipFill>
            <p:spPr>
              <a:xfrm>
                <a:off x="5915321" y="1844275"/>
                <a:ext cx="2288522" cy="3738920"/>
              </a:xfrm>
              <a:prstGeom prst="rect">
                <a:avLst/>
              </a:prstGeom>
            </p:spPr>
          </p:pic>
        </p:grpSp>
        <p:pic>
          <p:nvPicPr>
            <p:cNvPr id="6" name="圖片 5"/>
            <p:cNvPicPr>
              <a:picLocks/>
            </p:cNvPicPr>
            <p:nvPr/>
          </p:nvPicPr>
          <p:blipFill rotWithShape="1">
            <a:blip r:embed="rId15"/>
            <a:srcRect r="2784" b="2166"/>
            <a:stretch/>
          </p:blipFill>
          <p:spPr>
            <a:xfrm>
              <a:off x="606906" y="1890505"/>
              <a:ext cx="2225869" cy="3659395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215067" y="1836025"/>
              <a:ext cx="2289600" cy="3740400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881952" y="1806671"/>
              <a:ext cx="2289600" cy="3740400"/>
            </a:xfrm>
            <a:prstGeom prst="rect">
              <a:avLst/>
            </a:prstGeom>
          </p:spPr>
        </p:pic>
      </p:grpSp>
      <p:grpSp>
        <p:nvGrpSpPr>
          <p:cNvPr id="4" name="群組 3"/>
          <p:cNvGrpSpPr/>
          <p:nvPr/>
        </p:nvGrpSpPr>
        <p:grpSpPr>
          <a:xfrm>
            <a:off x="5220347" y="152884"/>
            <a:ext cx="5417603" cy="717181"/>
            <a:chOff x="2497886" y="0"/>
            <a:chExt cx="6697630" cy="717181"/>
          </a:xfrm>
        </p:grpSpPr>
        <p:sp>
          <p:nvSpPr>
            <p:cNvPr id="9" name="矩形 8"/>
            <p:cNvSpPr/>
            <p:nvPr/>
          </p:nvSpPr>
          <p:spPr>
            <a:xfrm>
              <a:off x="3099516" y="253400"/>
              <a:ext cx="6096000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提早償還一些金額或全額償還，費用是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元！</a:t>
              </a:r>
            </a:p>
          </p:txBody>
        </p:sp>
        <p:pic>
          <p:nvPicPr>
            <p:cNvPr id="47" name="圖片 46"/>
            <p:cNvPicPr>
              <a:picLocks noChangeAspect="1"/>
            </p:cNvPicPr>
            <p:nvPr/>
          </p:nvPicPr>
          <p:blipFill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97886" y="0"/>
              <a:ext cx="717181" cy="717181"/>
            </a:xfrm>
            <a:prstGeom prst="rect">
              <a:avLst/>
            </a:prstGeom>
          </p:spPr>
        </p:pic>
      </p:grpSp>
      <p:sp>
        <p:nvSpPr>
          <p:cNvPr id="50" name="TextBox 12"/>
          <p:cNvSpPr txBox="1"/>
          <p:nvPr/>
        </p:nvSpPr>
        <p:spPr>
          <a:xfrm>
            <a:off x="1142205" y="257342"/>
            <a:ext cx="1232695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信用貸款</a:t>
            </a:r>
          </a:p>
        </p:txBody>
      </p:sp>
      <p:sp>
        <p:nvSpPr>
          <p:cNvPr id="51" name="矩形 50"/>
          <p:cNvSpPr/>
          <p:nvPr/>
        </p:nvSpPr>
        <p:spPr>
          <a:xfrm>
            <a:off x="154343" y="434220"/>
            <a:ext cx="1005403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739793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12"/>
          <p:cNvSpPr txBox="1"/>
          <p:nvPr/>
        </p:nvSpPr>
        <p:spPr>
          <a:xfrm>
            <a:off x="3135086" y="281611"/>
            <a:ext cx="1448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抵押貸款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algn="ctr"/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12"/>
          <p:cNvSpPr txBox="1"/>
          <p:nvPr/>
        </p:nvSpPr>
        <p:spPr>
          <a:xfrm>
            <a:off x="294607" y="785702"/>
            <a:ext cx="269825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01.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查看我的限額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利率</a:t>
            </a:r>
          </a:p>
        </p:txBody>
      </p:sp>
      <p:grpSp>
        <p:nvGrpSpPr>
          <p:cNvPr id="61" name="群組 60"/>
          <p:cNvGrpSpPr/>
          <p:nvPr/>
        </p:nvGrpSpPr>
        <p:grpSpPr>
          <a:xfrm>
            <a:off x="902582" y="1185812"/>
            <a:ext cx="10550908" cy="5016485"/>
            <a:chOff x="902582" y="1185812"/>
            <a:chExt cx="10550908" cy="5016485"/>
          </a:xfrm>
        </p:grpSpPr>
        <p:grpSp>
          <p:nvGrpSpPr>
            <p:cNvPr id="9" name="群組 8"/>
            <p:cNvGrpSpPr/>
            <p:nvPr/>
          </p:nvGrpSpPr>
          <p:grpSpPr>
            <a:xfrm>
              <a:off x="902582" y="1185812"/>
              <a:ext cx="5320216" cy="5016484"/>
              <a:chOff x="346449" y="1300112"/>
              <a:chExt cx="5320216" cy="5016484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346449" y="1300112"/>
                <a:ext cx="2700000" cy="5016484"/>
                <a:chOff x="956855" y="718913"/>
                <a:chExt cx="2700000" cy="5404075"/>
              </a:xfrm>
            </p:grpSpPr>
            <p:grpSp>
              <p:nvGrpSpPr>
                <p:cNvPr id="26" name="群組 25"/>
                <p:cNvGrpSpPr/>
                <p:nvPr/>
              </p:nvGrpSpPr>
              <p:grpSpPr>
                <a:xfrm>
                  <a:off x="956855" y="718913"/>
                  <a:ext cx="2700000" cy="5404075"/>
                  <a:chOff x="303996" y="765016"/>
                  <a:chExt cx="2700000" cy="5404075"/>
                </a:xfrm>
              </p:grpSpPr>
              <p:grpSp>
                <p:nvGrpSpPr>
                  <p:cNvPr id="28" name="群組 27"/>
                  <p:cNvGrpSpPr/>
                  <p:nvPr/>
                </p:nvGrpSpPr>
                <p:grpSpPr>
                  <a:xfrm>
                    <a:off x="303996" y="765016"/>
                    <a:ext cx="2700000" cy="5404075"/>
                    <a:chOff x="1776885" y="865748"/>
                    <a:chExt cx="2655507" cy="5404075"/>
                  </a:xfrm>
                </p:grpSpPr>
                <p:grpSp>
                  <p:nvGrpSpPr>
                    <p:cNvPr id="30" name="群組 29"/>
                    <p:cNvGrpSpPr/>
                    <p:nvPr/>
                  </p:nvGrpSpPr>
                  <p:grpSpPr>
                    <a:xfrm>
                      <a:off x="1776885" y="865748"/>
                      <a:ext cx="2655507" cy="5404075"/>
                      <a:chOff x="190288" y="-191103"/>
                      <a:chExt cx="3283782" cy="6363755"/>
                    </a:xfrm>
                  </p:grpSpPr>
                  <p:grpSp>
                    <p:nvGrpSpPr>
                      <p:cNvPr id="32" name="群組 31"/>
                      <p:cNvGrpSpPr/>
                      <p:nvPr/>
                    </p:nvGrpSpPr>
                    <p:grpSpPr>
                      <a:xfrm>
                        <a:off x="190288" y="-191103"/>
                        <a:ext cx="3283782" cy="6363755"/>
                        <a:chOff x="2903471" y="170656"/>
                        <a:chExt cx="3283782" cy="6363755"/>
                      </a:xfrm>
                    </p:grpSpPr>
                    <p:pic>
                      <p:nvPicPr>
                        <p:cNvPr id="34" name="圖片 33"/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2"/>
                        <a:srcRect l="51559"/>
                        <a:stretch/>
                      </p:blipFill>
                      <p:spPr>
                        <a:xfrm>
                          <a:off x="2903471" y="170656"/>
                          <a:ext cx="3283782" cy="636375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5" name="Picture 2" descr="ãrevolut Acceleratorãçåçæå°çµæ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5816" y="1102516"/>
                          <a:ext cx="2547955" cy="458708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33" name="圖片 32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/>
                      <a:srcRect l="6928" t="4531" r="6719" b="7641"/>
                      <a:stretch/>
                    </p:blipFill>
                    <p:spPr>
                      <a:xfrm>
                        <a:off x="606628" y="949550"/>
                        <a:ext cx="2543959" cy="4378289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31" name="圖片 30"/>
                    <p:cNvPicPr>
                      <a:picLocks/>
                    </p:cNvPicPr>
                    <p:nvPr/>
                  </p:nvPicPr>
                  <p:blipFill rotWithShape="1">
                    <a:blip r:embed="rId5"/>
                    <a:srcRect l="5585" t="4365" r="8478" b="10178"/>
                    <a:stretch/>
                  </p:blipFill>
                  <p:spPr>
                    <a:xfrm>
                      <a:off x="2111600" y="1797425"/>
                      <a:ext cx="2059200" cy="3758621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9" name="圖片 28" descr="ãrevolut add contactãçåçæå°çµæ"/>
                  <p:cNvPicPr/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2153" y="1556348"/>
                    <a:ext cx="2116800" cy="389874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27" name="圖片 26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52394" y="1478053"/>
                  <a:ext cx="2206800" cy="3978000"/>
                </a:xfrm>
                <a:prstGeom prst="rect">
                  <a:avLst/>
                </a:prstGeom>
              </p:spPr>
            </p:pic>
          </p:grpSp>
          <p:grpSp>
            <p:nvGrpSpPr>
              <p:cNvPr id="11" name="群組 10"/>
              <p:cNvGrpSpPr/>
              <p:nvPr/>
            </p:nvGrpSpPr>
            <p:grpSpPr>
              <a:xfrm>
                <a:off x="2966665" y="1300112"/>
                <a:ext cx="2700000" cy="5016484"/>
                <a:chOff x="3577071" y="718913"/>
                <a:chExt cx="2700000" cy="5404075"/>
              </a:xfrm>
            </p:grpSpPr>
            <p:grpSp>
              <p:nvGrpSpPr>
                <p:cNvPr id="14" name="群組 13"/>
                <p:cNvGrpSpPr/>
                <p:nvPr/>
              </p:nvGrpSpPr>
              <p:grpSpPr>
                <a:xfrm>
                  <a:off x="3577071" y="718913"/>
                  <a:ext cx="2700000" cy="5404075"/>
                  <a:chOff x="2993963" y="765015"/>
                  <a:chExt cx="2700000" cy="5404075"/>
                </a:xfrm>
              </p:grpSpPr>
              <p:grpSp>
                <p:nvGrpSpPr>
                  <p:cNvPr id="16" name="群組 15"/>
                  <p:cNvGrpSpPr/>
                  <p:nvPr/>
                </p:nvGrpSpPr>
                <p:grpSpPr>
                  <a:xfrm>
                    <a:off x="2993963" y="765015"/>
                    <a:ext cx="2700000" cy="5404075"/>
                    <a:chOff x="303996" y="765016"/>
                    <a:chExt cx="2700000" cy="5404075"/>
                  </a:xfrm>
                </p:grpSpPr>
                <p:grpSp>
                  <p:nvGrpSpPr>
                    <p:cNvPr id="18" name="群組 17"/>
                    <p:cNvGrpSpPr/>
                    <p:nvPr/>
                  </p:nvGrpSpPr>
                  <p:grpSpPr>
                    <a:xfrm>
                      <a:off x="303996" y="765016"/>
                      <a:ext cx="2700000" cy="5404075"/>
                      <a:chOff x="1776885" y="865748"/>
                      <a:chExt cx="2655507" cy="5404075"/>
                    </a:xfrm>
                  </p:grpSpPr>
                  <p:grpSp>
                    <p:nvGrpSpPr>
                      <p:cNvPr id="20" name="群組 19"/>
                      <p:cNvGrpSpPr/>
                      <p:nvPr/>
                    </p:nvGrpSpPr>
                    <p:grpSpPr>
                      <a:xfrm>
                        <a:off x="1776885" y="865748"/>
                        <a:ext cx="2655507" cy="5404075"/>
                        <a:chOff x="190288" y="-191103"/>
                        <a:chExt cx="3283782" cy="6363755"/>
                      </a:xfrm>
                    </p:grpSpPr>
                    <p:grpSp>
                      <p:nvGrpSpPr>
                        <p:cNvPr id="22" name="群組 21"/>
                        <p:cNvGrpSpPr/>
                        <p:nvPr/>
                      </p:nvGrpSpPr>
                      <p:grpSpPr>
                        <a:xfrm>
                          <a:off x="190288" y="-191103"/>
                          <a:ext cx="3283782" cy="6363755"/>
                          <a:chOff x="2903471" y="170656"/>
                          <a:chExt cx="3283782" cy="6363755"/>
                        </a:xfrm>
                      </p:grpSpPr>
                      <p:pic>
                        <p:nvPicPr>
                          <p:cNvPr id="24" name="圖片 23"/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2"/>
                          <a:srcRect l="51559"/>
                          <a:stretch/>
                        </p:blipFill>
                        <p:spPr>
                          <a:xfrm>
                            <a:off x="2903471" y="170656"/>
                            <a:ext cx="3283782" cy="6363755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25" name="Picture 2" descr="ãrevolut Acceleratorãçåçæå°çµæ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15816" y="1102516"/>
                            <a:ext cx="2547955" cy="458708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23" name="圖片 22"/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/>
                        <a:srcRect l="6928" t="4531" r="6719" b="7641"/>
                        <a:stretch/>
                      </p:blipFill>
                      <p:spPr>
                        <a:xfrm>
                          <a:off x="606628" y="949550"/>
                          <a:ext cx="2543959" cy="4378289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21" name="圖片 20"/>
                      <p:cNvPicPr>
                        <a:picLocks/>
                      </p:cNvPicPr>
                      <p:nvPr/>
                    </p:nvPicPr>
                    <p:blipFill rotWithShape="1">
                      <a:blip r:embed="rId5"/>
                      <a:srcRect l="5585" t="4365" r="8478" b="10178"/>
                      <a:stretch/>
                    </p:blipFill>
                    <p:spPr>
                      <a:xfrm>
                        <a:off x="2111600" y="1797425"/>
                        <a:ext cx="2059200" cy="3758621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19" name="圖片 18" descr="ãrevolut add contactãçåçæå°çµæ"/>
                    <p:cNvPicPr/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32153" y="1556348"/>
                      <a:ext cx="2116800" cy="389874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pic>
                <p:nvPicPr>
                  <p:cNvPr id="17" name="圖片 16"/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l="11301" t="7765" r="15366" b="14332"/>
                  <a:stretch/>
                </p:blipFill>
                <p:spPr>
                  <a:xfrm>
                    <a:off x="3296713" y="1704840"/>
                    <a:ext cx="2142207" cy="37584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5" name="圖片 14"/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866873" y="1478053"/>
                  <a:ext cx="2206800" cy="3978000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2" descr="https://t1.daumcdn.net/cfile/tistory/998580395B7A426A31"/>
              <p:cNvPicPr>
                <a:picLocks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862" t="17648" r="58623" b="9770"/>
              <a:stretch/>
            </p:blipFill>
            <p:spPr bwMode="auto">
              <a:xfrm>
                <a:off x="643204" y="1882141"/>
                <a:ext cx="2204368" cy="37511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2" descr="https://t1.daumcdn.net/cfile/tistory/998580395B7A426A31"/>
              <p:cNvPicPr>
                <a:picLocks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635" t="18111" r="14650" b="10107"/>
              <a:stretch/>
            </p:blipFill>
            <p:spPr bwMode="auto">
              <a:xfrm>
                <a:off x="3238918" y="1932754"/>
                <a:ext cx="2203200" cy="3751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6" name="群組 35"/>
            <p:cNvGrpSpPr/>
            <p:nvPr/>
          </p:nvGrpSpPr>
          <p:grpSpPr>
            <a:xfrm>
              <a:off x="6133274" y="1185812"/>
              <a:ext cx="5320216" cy="5016485"/>
              <a:chOff x="6098202" y="1300112"/>
              <a:chExt cx="5320216" cy="5016485"/>
            </a:xfrm>
          </p:grpSpPr>
          <p:grpSp>
            <p:nvGrpSpPr>
              <p:cNvPr id="37" name="群組 36"/>
              <p:cNvGrpSpPr/>
              <p:nvPr/>
            </p:nvGrpSpPr>
            <p:grpSpPr>
              <a:xfrm>
                <a:off x="6098202" y="1300113"/>
                <a:ext cx="2700000" cy="5016484"/>
                <a:chOff x="6197287" y="765017"/>
                <a:chExt cx="2700000" cy="5404075"/>
              </a:xfrm>
            </p:grpSpPr>
            <p:grpSp>
              <p:nvGrpSpPr>
                <p:cNvPr id="51" name="群組 50"/>
                <p:cNvGrpSpPr/>
                <p:nvPr/>
              </p:nvGrpSpPr>
              <p:grpSpPr>
                <a:xfrm>
                  <a:off x="6197287" y="765017"/>
                  <a:ext cx="2700000" cy="5404075"/>
                  <a:chOff x="2807986" y="327583"/>
                  <a:chExt cx="2700000" cy="5404075"/>
                </a:xfrm>
              </p:grpSpPr>
              <p:grpSp>
                <p:nvGrpSpPr>
                  <p:cNvPr id="53" name="群組 52"/>
                  <p:cNvGrpSpPr/>
                  <p:nvPr/>
                </p:nvGrpSpPr>
                <p:grpSpPr>
                  <a:xfrm>
                    <a:off x="2807986" y="327583"/>
                    <a:ext cx="2700000" cy="5404075"/>
                    <a:chOff x="1776885" y="865748"/>
                    <a:chExt cx="2655507" cy="5404075"/>
                  </a:xfrm>
                </p:grpSpPr>
                <p:grpSp>
                  <p:nvGrpSpPr>
                    <p:cNvPr id="55" name="群組 54"/>
                    <p:cNvGrpSpPr/>
                    <p:nvPr/>
                  </p:nvGrpSpPr>
                  <p:grpSpPr>
                    <a:xfrm>
                      <a:off x="1776885" y="865748"/>
                      <a:ext cx="2655507" cy="5404075"/>
                      <a:chOff x="190288" y="-191103"/>
                      <a:chExt cx="3283782" cy="6363755"/>
                    </a:xfrm>
                  </p:grpSpPr>
                  <p:grpSp>
                    <p:nvGrpSpPr>
                      <p:cNvPr id="57" name="群組 56"/>
                      <p:cNvGrpSpPr/>
                      <p:nvPr/>
                    </p:nvGrpSpPr>
                    <p:grpSpPr>
                      <a:xfrm>
                        <a:off x="190288" y="-191103"/>
                        <a:ext cx="3283782" cy="6363755"/>
                        <a:chOff x="2903471" y="170656"/>
                        <a:chExt cx="3283782" cy="6363755"/>
                      </a:xfrm>
                    </p:grpSpPr>
                    <p:pic>
                      <p:nvPicPr>
                        <p:cNvPr id="59" name="圖片 58"/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2"/>
                        <a:srcRect l="51559"/>
                        <a:stretch/>
                      </p:blipFill>
                      <p:spPr>
                        <a:xfrm>
                          <a:off x="2903471" y="170656"/>
                          <a:ext cx="3283782" cy="636375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60" name="Picture 2" descr="ãrevolut Acceleratorãçåçæå°çµæ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5816" y="1102516"/>
                          <a:ext cx="2547955" cy="458708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58" name="圖片 57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/>
                      <a:srcRect l="6928" t="4531" r="6719" b="7641"/>
                      <a:stretch/>
                    </p:blipFill>
                    <p:spPr>
                      <a:xfrm>
                        <a:off x="606628" y="949550"/>
                        <a:ext cx="2543959" cy="4378289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6" name="圖片 55"/>
                    <p:cNvPicPr>
                      <a:picLocks/>
                    </p:cNvPicPr>
                    <p:nvPr/>
                  </p:nvPicPr>
                  <p:blipFill rotWithShape="1">
                    <a:blip r:embed="rId5"/>
                    <a:srcRect l="5585" t="4365" r="8478" b="10178"/>
                    <a:stretch/>
                  </p:blipFill>
                  <p:spPr>
                    <a:xfrm>
                      <a:off x="2111600" y="1797425"/>
                      <a:ext cx="2059200" cy="3758621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54" name="圖片 53"/>
                  <p:cNvPicPr>
                    <a:picLocks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3149421" y="1253610"/>
                    <a:ext cx="2098800" cy="37584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2" name="圖片 51"/>
                <p:cNvPicPr>
                  <a:picLocks/>
                </p:cNvPicPr>
                <p:nvPr/>
              </p:nvPicPr>
              <p:blipFill rotWithShape="1">
                <a:blip r:embed="rId12"/>
                <a:srcRect l="1254" r="2638"/>
                <a:stretch/>
              </p:blipFill>
              <p:spPr>
                <a:xfrm>
                  <a:off x="6489700" y="1519771"/>
                  <a:ext cx="2206800" cy="3978000"/>
                </a:xfrm>
                <a:prstGeom prst="rect">
                  <a:avLst/>
                </a:prstGeom>
              </p:spPr>
            </p:pic>
          </p:grpSp>
          <p:grpSp>
            <p:nvGrpSpPr>
              <p:cNvPr id="38" name="群組 37"/>
              <p:cNvGrpSpPr/>
              <p:nvPr/>
            </p:nvGrpSpPr>
            <p:grpSpPr>
              <a:xfrm>
                <a:off x="8718418" y="1300112"/>
                <a:ext cx="2700000" cy="5016484"/>
                <a:chOff x="8817503" y="765016"/>
                <a:chExt cx="2700000" cy="5404075"/>
              </a:xfrm>
            </p:grpSpPr>
            <p:grpSp>
              <p:nvGrpSpPr>
                <p:cNvPr id="41" name="群組 40"/>
                <p:cNvGrpSpPr/>
                <p:nvPr/>
              </p:nvGrpSpPr>
              <p:grpSpPr>
                <a:xfrm>
                  <a:off x="8817503" y="765016"/>
                  <a:ext cx="2700000" cy="5404075"/>
                  <a:chOff x="6290338" y="327582"/>
                  <a:chExt cx="2700000" cy="5404075"/>
                </a:xfrm>
              </p:grpSpPr>
              <p:grpSp>
                <p:nvGrpSpPr>
                  <p:cNvPr id="43" name="群組 42"/>
                  <p:cNvGrpSpPr/>
                  <p:nvPr/>
                </p:nvGrpSpPr>
                <p:grpSpPr>
                  <a:xfrm>
                    <a:off x="6290338" y="327582"/>
                    <a:ext cx="2700000" cy="5404075"/>
                    <a:chOff x="1776885" y="865748"/>
                    <a:chExt cx="2655507" cy="5404075"/>
                  </a:xfrm>
                </p:grpSpPr>
                <p:grpSp>
                  <p:nvGrpSpPr>
                    <p:cNvPr id="45" name="群組 44"/>
                    <p:cNvGrpSpPr/>
                    <p:nvPr/>
                  </p:nvGrpSpPr>
                  <p:grpSpPr>
                    <a:xfrm>
                      <a:off x="1776885" y="865748"/>
                      <a:ext cx="2655507" cy="5404075"/>
                      <a:chOff x="190288" y="-191103"/>
                      <a:chExt cx="3283782" cy="6363755"/>
                    </a:xfrm>
                  </p:grpSpPr>
                  <p:grpSp>
                    <p:nvGrpSpPr>
                      <p:cNvPr id="47" name="群組 46"/>
                      <p:cNvGrpSpPr/>
                      <p:nvPr/>
                    </p:nvGrpSpPr>
                    <p:grpSpPr>
                      <a:xfrm>
                        <a:off x="190288" y="-191103"/>
                        <a:ext cx="3283782" cy="6363755"/>
                        <a:chOff x="2903471" y="170656"/>
                        <a:chExt cx="3283782" cy="6363755"/>
                      </a:xfrm>
                    </p:grpSpPr>
                    <p:pic>
                      <p:nvPicPr>
                        <p:cNvPr id="49" name="圖片 48"/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2"/>
                        <a:srcRect l="51559"/>
                        <a:stretch/>
                      </p:blipFill>
                      <p:spPr>
                        <a:xfrm>
                          <a:off x="2903471" y="170656"/>
                          <a:ext cx="3283782" cy="636375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0" name="Picture 2" descr="ãrevolut Acceleratorãçåçæå°çµæ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5816" y="1102516"/>
                          <a:ext cx="2547955" cy="458708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48" name="圖片 47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/>
                      <a:srcRect l="6928" t="4531" r="6719" b="7641"/>
                      <a:stretch/>
                    </p:blipFill>
                    <p:spPr>
                      <a:xfrm>
                        <a:off x="606628" y="949550"/>
                        <a:ext cx="2543959" cy="4378289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46" name="圖片 45"/>
                    <p:cNvPicPr>
                      <a:picLocks/>
                    </p:cNvPicPr>
                    <p:nvPr/>
                  </p:nvPicPr>
                  <p:blipFill rotWithShape="1">
                    <a:blip r:embed="rId5"/>
                    <a:srcRect l="5585" t="4365" r="8478" b="10178"/>
                    <a:stretch/>
                  </p:blipFill>
                  <p:spPr>
                    <a:xfrm>
                      <a:off x="2111600" y="1797425"/>
                      <a:ext cx="2059200" cy="3758621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44" name="圖片 43"/>
                  <p:cNvPicPr>
                    <a:picLocks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6629377" y="1253610"/>
                    <a:ext cx="2098800" cy="37584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2" name="圖片 41"/>
                <p:cNvPicPr>
                  <a:picLocks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118442" y="1510245"/>
                  <a:ext cx="2206800" cy="3978000"/>
                </a:xfrm>
                <a:prstGeom prst="rect">
                  <a:avLst/>
                </a:prstGeom>
              </p:spPr>
            </p:pic>
          </p:grpSp>
          <p:pic>
            <p:nvPicPr>
              <p:cNvPr id="39" name="Picture 2" descr="https://t1.daumcdn.net/cfile/tistory/99D755355B7A42AD05"/>
              <p:cNvPicPr>
                <a:picLocks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05" t="17790" r="58672" b="10361"/>
              <a:stretch/>
            </p:blipFill>
            <p:spPr bwMode="auto">
              <a:xfrm>
                <a:off x="6390615" y="1935571"/>
                <a:ext cx="2208419" cy="3751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2" descr="https://t1.daumcdn.net/cfile/tistory/99D755355B7A42AD05"/>
              <p:cNvPicPr>
                <a:picLocks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914" t="18280" r="14922" b="10777"/>
              <a:stretch/>
            </p:blipFill>
            <p:spPr bwMode="auto">
              <a:xfrm>
                <a:off x="9019357" y="1991891"/>
                <a:ext cx="2203200" cy="3751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" name="圖片 4"/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194307" y="1827925"/>
              <a:ext cx="2203200" cy="3751200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821015" y="1827925"/>
              <a:ext cx="2203200" cy="3751200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443953" y="1848337"/>
              <a:ext cx="2203200" cy="3751200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050829" y="1848337"/>
              <a:ext cx="2203200" cy="3751200"/>
            </a:xfrm>
            <a:prstGeom prst="rect">
              <a:avLst/>
            </a:prstGeom>
          </p:spPr>
        </p:pic>
      </p:grpSp>
      <p:sp>
        <p:nvSpPr>
          <p:cNvPr id="62" name="矩形 61"/>
          <p:cNvSpPr/>
          <p:nvPr/>
        </p:nvSpPr>
        <p:spPr>
          <a:xfrm>
            <a:off x="4137785" y="622904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查詢借款上限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6760723" y="622904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檢查我的限制</a:t>
            </a:r>
          </a:p>
        </p:txBody>
      </p:sp>
      <p:sp>
        <p:nvSpPr>
          <p:cNvPr id="64" name="矩形 63"/>
          <p:cNvSpPr/>
          <p:nvPr/>
        </p:nvSpPr>
        <p:spPr>
          <a:xfrm>
            <a:off x="9156190" y="6229042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確認貸款申請步驟</a:t>
            </a:r>
          </a:p>
        </p:txBody>
      </p:sp>
      <p:sp>
        <p:nvSpPr>
          <p:cNvPr id="65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12"/>
          <p:cNvSpPr txBox="1"/>
          <p:nvPr/>
        </p:nvSpPr>
        <p:spPr>
          <a:xfrm>
            <a:off x="4243811" y="289175"/>
            <a:ext cx="1448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>
                <a:latin typeface="微軟正黑體" panose="020B0604030504040204" pitchFamily="34" charset="-120"/>
                <a:ea typeface="微軟正黑體" panose="020B0604030504040204" pitchFamily="34" charset="-120"/>
              </a:rPr>
              <a:t>─申請</a:t>
            </a:r>
            <a:endParaRPr lang="en-US" altLang="zh-TW" sz="2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8" name="TextBox 12"/>
          <p:cNvSpPr txBox="1"/>
          <p:nvPr/>
        </p:nvSpPr>
        <p:spPr>
          <a:xfrm>
            <a:off x="1142205" y="257342"/>
            <a:ext cx="1992881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月球保證金貸款</a:t>
            </a:r>
            <a:endParaRPr lang="en-US" altLang="zh-TW" sz="2000" b="1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54343" y="434220"/>
            <a:ext cx="1005403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442077" y="213920"/>
            <a:ext cx="330090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適用於工作超過一年的員工</a:t>
            </a:r>
          </a:p>
        </p:txBody>
      </p:sp>
    </p:spTree>
    <p:extLst>
      <p:ext uri="{BB962C8B-B14F-4D97-AF65-F5344CB8AC3E}">
        <p14:creationId xmlns:p14="http://schemas.microsoft.com/office/powerpoint/2010/main" val="9867022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902582" y="1185812"/>
            <a:ext cx="10550908" cy="5016485"/>
            <a:chOff x="902582" y="1185812"/>
            <a:chExt cx="10550908" cy="5016485"/>
          </a:xfrm>
        </p:grpSpPr>
        <p:grpSp>
          <p:nvGrpSpPr>
            <p:cNvPr id="11" name="群組 10"/>
            <p:cNvGrpSpPr/>
            <p:nvPr/>
          </p:nvGrpSpPr>
          <p:grpSpPr>
            <a:xfrm>
              <a:off x="902582" y="1185812"/>
              <a:ext cx="5320216" cy="5016484"/>
              <a:chOff x="346449" y="1300112"/>
              <a:chExt cx="5320216" cy="5016484"/>
            </a:xfrm>
          </p:grpSpPr>
          <p:grpSp>
            <p:nvGrpSpPr>
              <p:cNvPr id="41" name="群組 40"/>
              <p:cNvGrpSpPr/>
              <p:nvPr/>
            </p:nvGrpSpPr>
            <p:grpSpPr>
              <a:xfrm>
                <a:off x="346449" y="1300112"/>
                <a:ext cx="2700000" cy="5016484"/>
                <a:chOff x="956855" y="718913"/>
                <a:chExt cx="2700000" cy="5404075"/>
              </a:xfrm>
            </p:grpSpPr>
            <p:grpSp>
              <p:nvGrpSpPr>
                <p:cNvPr id="57" name="群組 56"/>
                <p:cNvGrpSpPr/>
                <p:nvPr/>
              </p:nvGrpSpPr>
              <p:grpSpPr>
                <a:xfrm>
                  <a:off x="956855" y="718913"/>
                  <a:ext cx="2700000" cy="5404075"/>
                  <a:chOff x="303996" y="765016"/>
                  <a:chExt cx="2700000" cy="5404075"/>
                </a:xfrm>
              </p:grpSpPr>
              <p:grpSp>
                <p:nvGrpSpPr>
                  <p:cNvPr id="59" name="群組 58"/>
                  <p:cNvGrpSpPr/>
                  <p:nvPr/>
                </p:nvGrpSpPr>
                <p:grpSpPr>
                  <a:xfrm>
                    <a:off x="303996" y="765016"/>
                    <a:ext cx="2700000" cy="5404075"/>
                    <a:chOff x="1776885" y="865748"/>
                    <a:chExt cx="2655507" cy="5404075"/>
                  </a:xfrm>
                </p:grpSpPr>
                <p:grpSp>
                  <p:nvGrpSpPr>
                    <p:cNvPr id="61" name="群組 60"/>
                    <p:cNvGrpSpPr/>
                    <p:nvPr/>
                  </p:nvGrpSpPr>
                  <p:grpSpPr>
                    <a:xfrm>
                      <a:off x="1776885" y="865748"/>
                      <a:ext cx="2655507" cy="5404075"/>
                      <a:chOff x="190288" y="-191103"/>
                      <a:chExt cx="3283782" cy="6363755"/>
                    </a:xfrm>
                  </p:grpSpPr>
                  <p:grpSp>
                    <p:nvGrpSpPr>
                      <p:cNvPr id="63" name="群組 62"/>
                      <p:cNvGrpSpPr/>
                      <p:nvPr/>
                    </p:nvGrpSpPr>
                    <p:grpSpPr>
                      <a:xfrm>
                        <a:off x="190288" y="-191103"/>
                        <a:ext cx="3283782" cy="6363755"/>
                        <a:chOff x="2903471" y="170656"/>
                        <a:chExt cx="3283782" cy="6363755"/>
                      </a:xfrm>
                    </p:grpSpPr>
                    <p:pic>
                      <p:nvPicPr>
                        <p:cNvPr id="65" name="圖片 64"/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2"/>
                        <a:srcRect l="51559"/>
                        <a:stretch/>
                      </p:blipFill>
                      <p:spPr>
                        <a:xfrm>
                          <a:off x="2903471" y="170656"/>
                          <a:ext cx="3283782" cy="636375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66" name="Picture 2" descr="ãrevolut Acceleratorãçåçæå°çµæ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5816" y="1102516"/>
                          <a:ext cx="2547955" cy="458708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64" name="圖片 63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/>
                      <a:srcRect l="6928" t="4531" r="6719" b="7641"/>
                      <a:stretch/>
                    </p:blipFill>
                    <p:spPr>
                      <a:xfrm>
                        <a:off x="606628" y="949550"/>
                        <a:ext cx="2543959" cy="4378289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62" name="圖片 61"/>
                    <p:cNvPicPr>
                      <a:picLocks/>
                    </p:cNvPicPr>
                    <p:nvPr/>
                  </p:nvPicPr>
                  <p:blipFill rotWithShape="1">
                    <a:blip r:embed="rId5"/>
                    <a:srcRect l="5585" t="4365" r="8478" b="10178"/>
                    <a:stretch/>
                  </p:blipFill>
                  <p:spPr>
                    <a:xfrm>
                      <a:off x="2111600" y="1797425"/>
                      <a:ext cx="2059200" cy="3758621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60" name="圖片 59" descr="ãrevolut add contactãçåçæå°çµæ"/>
                  <p:cNvPicPr/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2153" y="1556348"/>
                    <a:ext cx="2116800" cy="389874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58" name="圖片 57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52394" y="1478053"/>
                  <a:ext cx="2206800" cy="3978000"/>
                </a:xfrm>
                <a:prstGeom prst="rect">
                  <a:avLst/>
                </a:prstGeom>
              </p:spPr>
            </p:pic>
          </p:grpSp>
          <p:grpSp>
            <p:nvGrpSpPr>
              <p:cNvPr id="42" name="群組 41"/>
              <p:cNvGrpSpPr/>
              <p:nvPr/>
            </p:nvGrpSpPr>
            <p:grpSpPr>
              <a:xfrm>
                <a:off x="2966665" y="1300112"/>
                <a:ext cx="2700000" cy="5016484"/>
                <a:chOff x="3577071" y="718913"/>
                <a:chExt cx="2700000" cy="5404075"/>
              </a:xfrm>
            </p:grpSpPr>
            <p:grpSp>
              <p:nvGrpSpPr>
                <p:cNvPr id="45" name="群組 44"/>
                <p:cNvGrpSpPr/>
                <p:nvPr/>
              </p:nvGrpSpPr>
              <p:grpSpPr>
                <a:xfrm>
                  <a:off x="3577071" y="718913"/>
                  <a:ext cx="2700000" cy="5404075"/>
                  <a:chOff x="2993963" y="765015"/>
                  <a:chExt cx="2700000" cy="5404075"/>
                </a:xfrm>
              </p:grpSpPr>
              <p:grpSp>
                <p:nvGrpSpPr>
                  <p:cNvPr id="47" name="群組 46"/>
                  <p:cNvGrpSpPr/>
                  <p:nvPr/>
                </p:nvGrpSpPr>
                <p:grpSpPr>
                  <a:xfrm>
                    <a:off x="2993963" y="765015"/>
                    <a:ext cx="2700000" cy="5404075"/>
                    <a:chOff x="303996" y="765016"/>
                    <a:chExt cx="2700000" cy="5404075"/>
                  </a:xfrm>
                </p:grpSpPr>
                <p:grpSp>
                  <p:nvGrpSpPr>
                    <p:cNvPr id="49" name="群組 48"/>
                    <p:cNvGrpSpPr/>
                    <p:nvPr/>
                  </p:nvGrpSpPr>
                  <p:grpSpPr>
                    <a:xfrm>
                      <a:off x="303996" y="765016"/>
                      <a:ext cx="2700000" cy="5404075"/>
                      <a:chOff x="1776885" y="865748"/>
                      <a:chExt cx="2655507" cy="5404075"/>
                    </a:xfrm>
                  </p:grpSpPr>
                  <p:grpSp>
                    <p:nvGrpSpPr>
                      <p:cNvPr id="51" name="群組 50"/>
                      <p:cNvGrpSpPr/>
                      <p:nvPr/>
                    </p:nvGrpSpPr>
                    <p:grpSpPr>
                      <a:xfrm>
                        <a:off x="1776885" y="865748"/>
                        <a:ext cx="2655507" cy="5404075"/>
                        <a:chOff x="190288" y="-191103"/>
                        <a:chExt cx="3283782" cy="6363755"/>
                      </a:xfrm>
                    </p:grpSpPr>
                    <p:grpSp>
                      <p:nvGrpSpPr>
                        <p:cNvPr id="53" name="群組 52"/>
                        <p:cNvGrpSpPr/>
                        <p:nvPr/>
                      </p:nvGrpSpPr>
                      <p:grpSpPr>
                        <a:xfrm>
                          <a:off x="190288" y="-191103"/>
                          <a:ext cx="3283782" cy="6363755"/>
                          <a:chOff x="2903471" y="170656"/>
                          <a:chExt cx="3283782" cy="6363755"/>
                        </a:xfrm>
                      </p:grpSpPr>
                      <p:pic>
                        <p:nvPicPr>
                          <p:cNvPr id="55" name="圖片 54"/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2"/>
                          <a:srcRect l="51559"/>
                          <a:stretch/>
                        </p:blipFill>
                        <p:spPr>
                          <a:xfrm>
                            <a:off x="2903471" y="170656"/>
                            <a:ext cx="3283782" cy="6363755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56" name="Picture 2" descr="ãrevolut Acceleratorãçåçæå°çµæ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15816" y="1102516"/>
                            <a:ext cx="2547955" cy="458708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54" name="圖片 53"/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/>
                        <a:srcRect l="6928" t="4531" r="6719" b="7641"/>
                        <a:stretch/>
                      </p:blipFill>
                      <p:spPr>
                        <a:xfrm>
                          <a:off x="606628" y="949550"/>
                          <a:ext cx="2543959" cy="4378289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52" name="圖片 51"/>
                      <p:cNvPicPr>
                        <a:picLocks/>
                      </p:cNvPicPr>
                      <p:nvPr/>
                    </p:nvPicPr>
                    <p:blipFill rotWithShape="1">
                      <a:blip r:embed="rId5"/>
                      <a:srcRect l="5585" t="4365" r="8478" b="10178"/>
                      <a:stretch/>
                    </p:blipFill>
                    <p:spPr>
                      <a:xfrm>
                        <a:off x="2111600" y="1797425"/>
                        <a:ext cx="2059200" cy="3758621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0" name="圖片 49" descr="ãrevolut add contactãçåçæå°çµæ"/>
                    <p:cNvPicPr/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32153" y="1556348"/>
                      <a:ext cx="2116800" cy="389874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pic>
                <p:nvPicPr>
                  <p:cNvPr id="48" name="圖片 47"/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l="11301" t="7765" r="15366" b="14332"/>
                  <a:stretch/>
                </p:blipFill>
                <p:spPr>
                  <a:xfrm>
                    <a:off x="3296713" y="1704840"/>
                    <a:ext cx="2142207" cy="37584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6" name="圖片 45"/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866873" y="1478053"/>
                  <a:ext cx="2206800" cy="3978000"/>
                </a:xfrm>
                <a:prstGeom prst="rect">
                  <a:avLst/>
                </a:prstGeom>
              </p:spPr>
            </p:pic>
          </p:grpSp>
          <p:pic>
            <p:nvPicPr>
              <p:cNvPr id="43" name="Picture 2" descr="https://t1.daumcdn.net/cfile/tistory/998580395B7A426A31"/>
              <p:cNvPicPr>
                <a:picLocks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862" t="17648" r="58623" b="9770"/>
              <a:stretch/>
            </p:blipFill>
            <p:spPr bwMode="auto">
              <a:xfrm>
                <a:off x="643204" y="1882141"/>
                <a:ext cx="2204368" cy="37511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2" descr="https://t1.daumcdn.net/cfile/tistory/998580395B7A426A31"/>
              <p:cNvPicPr>
                <a:picLocks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635" t="18111" r="14650" b="10107"/>
              <a:stretch/>
            </p:blipFill>
            <p:spPr bwMode="auto">
              <a:xfrm>
                <a:off x="3238918" y="1932754"/>
                <a:ext cx="2203200" cy="3751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" name="群組 11"/>
            <p:cNvGrpSpPr/>
            <p:nvPr/>
          </p:nvGrpSpPr>
          <p:grpSpPr>
            <a:xfrm>
              <a:off x="6133274" y="1185812"/>
              <a:ext cx="5320216" cy="5016485"/>
              <a:chOff x="6098202" y="1300112"/>
              <a:chExt cx="5320216" cy="5016485"/>
            </a:xfrm>
          </p:grpSpPr>
          <p:grpSp>
            <p:nvGrpSpPr>
              <p:cNvPr id="17" name="群組 16"/>
              <p:cNvGrpSpPr/>
              <p:nvPr/>
            </p:nvGrpSpPr>
            <p:grpSpPr>
              <a:xfrm>
                <a:off x="6098202" y="1300113"/>
                <a:ext cx="2700000" cy="5016484"/>
                <a:chOff x="6197287" y="765017"/>
                <a:chExt cx="2700000" cy="5404075"/>
              </a:xfrm>
            </p:grpSpPr>
            <p:grpSp>
              <p:nvGrpSpPr>
                <p:cNvPr id="31" name="群組 30"/>
                <p:cNvGrpSpPr/>
                <p:nvPr/>
              </p:nvGrpSpPr>
              <p:grpSpPr>
                <a:xfrm>
                  <a:off x="6197287" y="765017"/>
                  <a:ext cx="2700000" cy="5404075"/>
                  <a:chOff x="2807986" y="327583"/>
                  <a:chExt cx="2700000" cy="5404075"/>
                </a:xfrm>
              </p:grpSpPr>
              <p:grpSp>
                <p:nvGrpSpPr>
                  <p:cNvPr id="33" name="群組 32"/>
                  <p:cNvGrpSpPr/>
                  <p:nvPr/>
                </p:nvGrpSpPr>
                <p:grpSpPr>
                  <a:xfrm>
                    <a:off x="2807986" y="327583"/>
                    <a:ext cx="2700000" cy="5404075"/>
                    <a:chOff x="1776885" y="865748"/>
                    <a:chExt cx="2655507" cy="5404075"/>
                  </a:xfrm>
                </p:grpSpPr>
                <p:grpSp>
                  <p:nvGrpSpPr>
                    <p:cNvPr id="35" name="群組 34"/>
                    <p:cNvGrpSpPr/>
                    <p:nvPr/>
                  </p:nvGrpSpPr>
                  <p:grpSpPr>
                    <a:xfrm>
                      <a:off x="1776885" y="865748"/>
                      <a:ext cx="2655507" cy="5404075"/>
                      <a:chOff x="190288" y="-191103"/>
                      <a:chExt cx="3283782" cy="6363755"/>
                    </a:xfrm>
                  </p:grpSpPr>
                  <p:grpSp>
                    <p:nvGrpSpPr>
                      <p:cNvPr id="37" name="群組 36"/>
                      <p:cNvGrpSpPr/>
                      <p:nvPr/>
                    </p:nvGrpSpPr>
                    <p:grpSpPr>
                      <a:xfrm>
                        <a:off x="190288" y="-191103"/>
                        <a:ext cx="3283782" cy="6363755"/>
                        <a:chOff x="2903471" y="170656"/>
                        <a:chExt cx="3283782" cy="6363755"/>
                      </a:xfrm>
                    </p:grpSpPr>
                    <p:pic>
                      <p:nvPicPr>
                        <p:cNvPr id="39" name="圖片 38"/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2"/>
                        <a:srcRect l="51559"/>
                        <a:stretch/>
                      </p:blipFill>
                      <p:spPr>
                        <a:xfrm>
                          <a:off x="2903471" y="170656"/>
                          <a:ext cx="3283782" cy="636375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0" name="Picture 2" descr="ãrevolut Acceleratorãçåçæå°çµæ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5816" y="1102516"/>
                          <a:ext cx="2547955" cy="458708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38" name="圖片 37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/>
                      <a:srcRect l="6928" t="4531" r="6719" b="7641"/>
                      <a:stretch/>
                    </p:blipFill>
                    <p:spPr>
                      <a:xfrm>
                        <a:off x="606628" y="949550"/>
                        <a:ext cx="2543959" cy="4378289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36" name="圖片 35"/>
                    <p:cNvPicPr>
                      <a:picLocks/>
                    </p:cNvPicPr>
                    <p:nvPr/>
                  </p:nvPicPr>
                  <p:blipFill rotWithShape="1">
                    <a:blip r:embed="rId5"/>
                    <a:srcRect l="5585" t="4365" r="8478" b="10178"/>
                    <a:stretch/>
                  </p:blipFill>
                  <p:spPr>
                    <a:xfrm>
                      <a:off x="2111600" y="1797425"/>
                      <a:ext cx="2059200" cy="3758621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34" name="圖片 33"/>
                  <p:cNvPicPr>
                    <a:picLocks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3149421" y="1253610"/>
                    <a:ext cx="2098800" cy="37584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2" name="圖片 31"/>
                <p:cNvPicPr>
                  <a:picLocks/>
                </p:cNvPicPr>
                <p:nvPr/>
              </p:nvPicPr>
              <p:blipFill rotWithShape="1">
                <a:blip r:embed="rId12"/>
                <a:srcRect l="1254" r="2638"/>
                <a:stretch/>
              </p:blipFill>
              <p:spPr>
                <a:xfrm>
                  <a:off x="6489700" y="1519771"/>
                  <a:ext cx="2206800" cy="3978000"/>
                </a:xfrm>
                <a:prstGeom prst="rect">
                  <a:avLst/>
                </a:prstGeom>
              </p:spPr>
            </p:pic>
          </p:grpSp>
          <p:grpSp>
            <p:nvGrpSpPr>
              <p:cNvPr id="18" name="群組 17"/>
              <p:cNvGrpSpPr/>
              <p:nvPr/>
            </p:nvGrpSpPr>
            <p:grpSpPr>
              <a:xfrm>
                <a:off x="8718418" y="1300112"/>
                <a:ext cx="2700000" cy="5016484"/>
                <a:chOff x="8817503" y="765016"/>
                <a:chExt cx="2700000" cy="5404075"/>
              </a:xfrm>
            </p:grpSpPr>
            <p:grpSp>
              <p:nvGrpSpPr>
                <p:cNvPr id="21" name="群組 20"/>
                <p:cNvGrpSpPr/>
                <p:nvPr/>
              </p:nvGrpSpPr>
              <p:grpSpPr>
                <a:xfrm>
                  <a:off x="8817503" y="765016"/>
                  <a:ext cx="2700000" cy="5404075"/>
                  <a:chOff x="6290338" y="327582"/>
                  <a:chExt cx="2700000" cy="5404075"/>
                </a:xfrm>
              </p:grpSpPr>
              <p:grpSp>
                <p:nvGrpSpPr>
                  <p:cNvPr id="23" name="群組 22"/>
                  <p:cNvGrpSpPr/>
                  <p:nvPr/>
                </p:nvGrpSpPr>
                <p:grpSpPr>
                  <a:xfrm>
                    <a:off x="6290338" y="327582"/>
                    <a:ext cx="2700000" cy="5404075"/>
                    <a:chOff x="1776885" y="865748"/>
                    <a:chExt cx="2655507" cy="5404075"/>
                  </a:xfrm>
                </p:grpSpPr>
                <p:grpSp>
                  <p:nvGrpSpPr>
                    <p:cNvPr id="25" name="群組 24"/>
                    <p:cNvGrpSpPr/>
                    <p:nvPr/>
                  </p:nvGrpSpPr>
                  <p:grpSpPr>
                    <a:xfrm>
                      <a:off x="1776885" y="865748"/>
                      <a:ext cx="2655507" cy="5404075"/>
                      <a:chOff x="190288" y="-191103"/>
                      <a:chExt cx="3283782" cy="6363755"/>
                    </a:xfrm>
                  </p:grpSpPr>
                  <p:grpSp>
                    <p:nvGrpSpPr>
                      <p:cNvPr id="27" name="群組 26"/>
                      <p:cNvGrpSpPr/>
                      <p:nvPr/>
                    </p:nvGrpSpPr>
                    <p:grpSpPr>
                      <a:xfrm>
                        <a:off x="190288" y="-191103"/>
                        <a:ext cx="3283782" cy="6363755"/>
                        <a:chOff x="2903471" y="170656"/>
                        <a:chExt cx="3283782" cy="6363755"/>
                      </a:xfrm>
                    </p:grpSpPr>
                    <p:pic>
                      <p:nvPicPr>
                        <p:cNvPr id="29" name="圖片 28"/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2"/>
                        <a:srcRect l="51559"/>
                        <a:stretch/>
                      </p:blipFill>
                      <p:spPr>
                        <a:xfrm>
                          <a:off x="2903471" y="170656"/>
                          <a:ext cx="3283782" cy="636375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0" name="Picture 2" descr="ãrevolut Acceleratorãçåçæå°çµæ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5816" y="1102516"/>
                          <a:ext cx="2547955" cy="458708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8" name="圖片 27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/>
                      <a:srcRect l="6928" t="4531" r="6719" b="7641"/>
                      <a:stretch/>
                    </p:blipFill>
                    <p:spPr>
                      <a:xfrm>
                        <a:off x="606628" y="949550"/>
                        <a:ext cx="2543959" cy="4378289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26" name="圖片 25"/>
                    <p:cNvPicPr>
                      <a:picLocks/>
                    </p:cNvPicPr>
                    <p:nvPr/>
                  </p:nvPicPr>
                  <p:blipFill rotWithShape="1">
                    <a:blip r:embed="rId5"/>
                    <a:srcRect l="5585" t="4365" r="8478" b="10178"/>
                    <a:stretch/>
                  </p:blipFill>
                  <p:spPr>
                    <a:xfrm>
                      <a:off x="2111600" y="1797425"/>
                      <a:ext cx="2059200" cy="3758621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4" name="圖片 23"/>
                  <p:cNvPicPr>
                    <a:picLocks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6629377" y="1253610"/>
                    <a:ext cx="2098800" cy="37584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2" name="圖片 21"/>
                <p:cNvPicPr>
                  <a:picLocks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118442" y="1510245"/>
                  <a:ext cx="2206800" cy="3978000"/>
                </a:xfrm>
                <a:prstGeom prst="rect">
                  <a:avLst/>
                </a:prstGeom>
              </p:spPr>
            </p:pic>
          </p:grpSp>
          <p:pic>
            <p:nvPicPr>
              <p:cNvPr id="19" name="Picture 2" descr="https://t1.daumcdn.net/cfile/tistory/99D755355B7A42AD05"/>
              <p:cNvPicPr>
                <a:picLocks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05" t="17790" r="58672" b="10361"/>
              <a:stretch/>
            </p:blipFill>
            <p:spPr bwMode="auto">
              <a:xfrm>
                <a:off x="6390615" y="1935571"/>
                <a:ext cx="2208419" cy="3751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https://t1.daumcdn.net/cfile/tistory/99D755355B7A42AD05"/>
              <p:cNvPicPr>
                <a:picLocks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914" t="18280" r="14922" b="10777"/>
              <a:stretch/>
            </p:blipFill>
            <p:spPr bwMode="auto">
              <a:xfrm>
                <a:off x="9019357" y="1991891"/>
                <a:ext cx="2203200" cy="3751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3" name="圖片 12"/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194307" y="1827925"/>
              <a:ext cx="2203200" cy="3751200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821015" y="1827925"/>
              <a:ext cx="2203200" cy="3751200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443953" y="1848337"/>
              <a:ext cx="2203200" cy="3751200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050829" y="1848337"/>
              <a:ext cx="2203200" cy="3751200"/>
            </a:xfrm>
            <a:prstGeom prst="rect">
              <a:avLst/>
            </a:prstGeom>
          </p:spPr>
        </p:pic>
      </p:grpSp>
      <p:sp>
        <p:nvSpPr>
          <p:cNvPr id="2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圖片 4"/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1168552" y="1855831"/>
            <a:ext cx="2203200" cy="3751200"/>
          </a:xfrm>
          <a:prstGeom prst="rect">
            <a:avLst/>
          </a:prstGeom>
        </p:spPr>
      </p:pic>
      <p:pic>
        <p:nvPicPr>
          <p:cNvPr id="6" name="圖片 5"/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3773617" y="1800019"/>
            <a:ext cx="2203200" cy="3751200"/>
          </a:xfrm>
          <a:prstGeom prst="rect">
            <a:avLst/>
          </a:prstGeom>
        </p:spPr>
      </p:pic>
      <p:pic>
        <p:nvPicPr>
          <p:cNvPr id="7" name="圖片 6"/>
          <p:cNvPicPr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6440550" y="1848337"/>
            <a:ext cx="2203200" cy="3751200"/>
          </a:xfrm>
          <a:prstGeom prst="rect">
            <a:avLst/>
          </a:prstGeom>
        </p:spPr>
      </p:pic>
      <p:pic>
        <p:nvPicPr>
          <p:cNvPr id="8" name="圖片 7"/>
          <p:cNvPicPr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9054581" y="1886435"/>
            <a:ext cx="2203200" cy="3751200"/>
          </a:xfrm>
          <a:prstGeom prst="rect">
            <a:avLst/>
          </a:prstGeom>
        </p:spPr>
      </p:pic>
      <p:sp>
        <p:nvSpPr>
          <p:cNvPr id="70" name="矩形 69"/>
          <p:cNvSpPr/>
          <p:nvPr/>
        </p:nvSpPr>
        <p:spPr>
          <a:xfrm>
            <a:off x="3602582" y="628330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輸入姓名和身分證字號</a:t>
            </a:r>
          </a:p>
        </p:txBody>
      </p:sp>
      <p:sp>
        <p:nvSpPr>
          <p:cNvPr id="71" name="矩形 70"/>
          <p:cNvSpPr/>
          <p:nvPr/>
        </p:nvSpPr>
        <p:spPr>
          <a:xfrm>
            <a:off x="6698444" y="628330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驗證手機號碼</a:t>
            </a:r>
          </a:p>
        </p:txBody>
      </p:sp>
      <p:sp>
        <p:nvSpPr>
          <p:cNvPr id="72" name="矩形 71"/>
          <p:cNvSpPr/>
          <p:nvPr/>
        </p:nvSpPr>
        <p:spPr>
          <a:xfrm>
            <a:off x="8226926" y="526821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發送</a:t>
            </a:r>
          </a:p>
        </p:txBody>
      </p:sp>
      <p:sp>
        <p:nvSpPr>
          <p:cNvPr id="73" name="矩形 72"/>
          <p:cNvSpPr/>
          <p:nvPr/>
        </p:nvSpPr>
        <p:spPr>
          <a:xfrm>
            <a:off x="8936881" y="6144800"/>
            <a:ext cx="28063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輸入房屋的類型和位置、年收入、婚姻狀況</a:t>
            </a:r>
          </a:p>
        </p:txBody>
      </p:sp>
      <p:sp>
        <p:nvSpPr>
          <p:cNvPr id="74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TextBox 12"/>
          <p:cNvSpPr txBox="1"/>
          <p:nvPr/>
        </p:nvSpPr>
        <p:spPr>
          <a:xfrm>
            <a:off x="2878191" y="301913"/>
            <a:ext cx="1448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>
                <a:latin typeface="微軟正黑體" panose="020B0604030504040204" pitchFamily="34" charset="-120"/>
                <a:ea typeface="微軟正黑體" panose="020B0604030504040204" pitchFamily="34" charset="-120"/>
              </a:rPr>
              <a:t>─申請</a:t>
            </a:r>
            <a:endParaRPr lang="en-US" altLang="zh-TW" sz="2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7" name="TextBox 12"/>
          <p:cNvSpPr txBox="1"/>
          <p:nvPr/>
        </p:nvSpPr>
        <p:spPr>
          <a:xfrm>
            <a:off x="1142205" y="257342"/>
            <a:ext cx="1992881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月球保證金貸款</a:t>
            </a:r>
            <a:endParaRPr lang="en-US" altLang="zh-TW" sz="2000" b="1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8" name="TextBox 12"/>
          <p:cNvSpPr txBox="1"/>
          <p:nvPr/>
        </p:nvSpPr>
        <p:spPr>
          <a:xfrm>
            <a:off x="294607" y="785702"/>
            <a:ext cx="269825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01.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查看我的限額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利率</a:t>
            </a:r>
          </a:p>
        </p:txBody>
      </p:sp>
      <p:sp>
        <p:nvSpPr>
          <p:cNvPr id="79" name="矩形 78"/>
          <p:cNvSpPr/>
          <p:nvPr/>
        </p:nvSpPr>
        <p:spPr>
          <a:xfrm>
            <a:off x="154343" y="434220"/>
            <a:ext cx="1005403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9114484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1" name="群組 70"/>
          <p:cNvGrpSpPr/>
          <p:nvPr/>
        </p:nvGrpSpPr>
        <p:grpSpPr>
          <a:xfrm>
            <a:off x="1615854" y="1185812"/>
            <a:ext cx="7930692" cy="5016485"/>
            <a:chOff x="598423" y="1211211"/>
            <a:chExt cx="7930692" cy="5016485"/>
          </a:xfrm>
        </p:grpSpPr>
        <p:grpSp>
          <p:nvGrpSpPr>
            <p:cNvPr id="10" name="群組 9"/>
            <p:cNvGrpSpPr/>
            <p:nvPr/>
          </p:nvGrpSpPr>
          <p:grpSpPr>
            <a:xfrm>
              <a:off x="598423" y="1211211"/>
              <a:ext cx="7930692" cy="5016485"/>
              <a:chOff x="902582" y="1185812"/>
              <a:chExt cx="7930692" cy="5016485"/>
            </a:xfrm>
          </p:grpSpPr>
          <p:grpSp>
            <p:nvGrpSpPr>
              <p:cNvPr id="11" name="群組 10"/>
              <p:cNvGrpSpPr/>
              <p:nvPr/>
            </p:nvGrpSpPr>
            <p:grpSpPr>
              <a:xfrm>
                <a:off x="902582" y="1185812"/>
                <a:ext cx="5320216" cy="5016484"/>
                <a:chOff x="346449" y="1300112"/>
                <a:chExt cx="5320216" cy="5016484"/>
              </a:xfrm>
            </p:grpSpPr>
            <p:grpSp>
              <p:nvGrpSpPr>
                <p:cNvPr id="41" name="群組 40"/>
                <p:cNvGrpSpPr/>
                <p:nvPr/>
              </p:nvGrpSpPr>
              <p:grpSpPr>
                <a:xfrm>
                  <a:off x="346449" y="1300112"/>
                  <a:ext cx="2700000" cy="5016484"/>
                  <a:chOff x="956855" y="718913"/>
                  <a:chExt cx="2700000" cy="5404075"/>
                </a:xfrm>
              </p:grpSpPr>
              <p:grpSp>
                <p:nvGrpSpPr>
                  <p:cNvPr id="57" name="群組 56"/>
                  <p:cNvGrpSpPr/>
                  <p:nvPr/>
                </p:nvGrpSpPr>
                <p:grpSpPr>
                  <a:xfrm>
                    <a:off x="956855" y="718913"/>
                    <a:ext cx="2700000" cy="5404075"/>
                    <a:chOff x="303996" y="765016"/>
                    <a:chExt cx="2700000" cy="5404075"/>
                  </a:xfrm>
                </p:grpSpPr>
                <p:grpSp>
                  <p:nvGrpSpPr>
                    <p:cNvPr id="59" name="群組 58"/>
                    <p:cNvGrpSpPr/>
                    <p:nvPr/>
                  </p:nvGrpSpPr>
                  <p:grpSpPr>
                    <a:xfrm>
                      <a:off x="303996" y="765016"/>
                      <a:ext cx="2700000" cy="5404075"/>
                      <a:chOff x="1776885" y="865748"/>
                      <a:chExt cx="2655507" cy="5404075"/>
                    </a:xfrm>
                  </p:grpSpPr>
                  <p:grpSp>
                    <p:nvGrpSpPr>
                      <p:cNvPr id="61" name="群組 60"/>
                      <p:cNvGrpSpPr/>
                      <p:nvPr/>
                    </p:nvGrpSpPr>
                    <p:grpSpPr>
                      <a:xfrm>
                        <a:off x="1776885" y="865748"/>
                        <a:ext cx="2655507" cy="5404075"/>
                        <a:chOff x="190288" y="-191103"/>
                        <a:chExt cx="3283782" cy="6363755"/>
                      </a:xfrm>
                    </p:grpSpPr>
                    <p:grpSp>
                      <p:nvGrpSpPr>
                        <p:cNvPr id="63" name="群組 62"/>
                        <p:cNvGrpSpPr/>
                        <p:nvPr/>
                      </p:nvGrpSpPr>
                      <p:grpSpPr>
                        <a:xfrm>
                          <a:off x="190288" y="-191103"/>
                          <a:ext cx="3283782" cy="6363755"/>
                          <a:chOff x="2903471" y="170656"/>
                          <a:chExt cx="3283782" cy="6363755"/>
                        </a:xfrm>
                      </p:grpSpPr>
                      <p:pic>
                        <p:nvPicPr>
                          <p:cNvPr id="65" name="圖片 64"/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2"/>
                          <a:srcRect l="51559"/>
                          <a:stretch/>
                        </p:blipFill>
                        <p:spPr>
                          <a:xfrm>
                            <a:off x="2903471" y="170656"/>
                            <a:ext cx="3283782" cy="6363755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66" name="Picture 2" descr="ãrevolut Acceleratorãçåçæå°çµæ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15816" y="1102516"/>
                            <a:ext cx="2547955" cy="458708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64" name="圖片 63"/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/>
                        <a:srcRect l="6928" t="4531" r="6719" b="7641"/>
                        <a:stretch/>
                      </p:blipFill>
                      <p:spPr>
                        <a:xfrm>
                          <a:off x="606628" y="949550"/>
                          <a:ext cx="2543959" cy="4378289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62" name="圖片 61"/>
                      <p:cNvPicPr>
                        <a:picLocks/>
                      </p:cNvPicPr>
                      <p:nvPr/>
                    </p:nvPicPr>
                    <p:blipFill rotWithShape="1">
                      <a:blip r:embed="rId5"/>
                      <a:srcRect l="5585" t="4365" r="8478" b="10178"/>
                      <a:stretch/>
                    </p:blipFill>
                    <p:spPr>
                      <a:xfrm>
                        <a:off x="2111600" y="1797425"/>
                        <a:ext cx="2059200" cy="3758621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60" name="圖片 59" descr="ãrevolut add contactãçåçæå°çµæ"/>
                    <p:cNvPicPr/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32153" y="1556348"/>
                      <a:ext cx="2116800" cy="389874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pic>
                <p:nvPicPr>
                  <p:cNvPr id="58" name="圖片 57"/>
                  <p:cNvPicPr>
                    <a:picLocks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252394" y="1478053"/>
                    <a:ext cx="2206800" cy="3978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2" name="群組 41"/>
                <p:cNvGrpSpPr/>
                <p:nvPr/>
              </p:nvGrpSpPr>
              <p:grpSpPr>
                <a:xfrm>
                  <a:off x="2966665" y="1300112"/>
                  <a:ext cx="2700000" cy="5016484"/>
                  <a:chOff x="3577071" y="718913"/>
                  <a:chExt cx="2700000" cy="5404075"/>
                </a:xfrm>
              </p:grpSpPr>
              <p:grpSp>
                <p:nvGrpSpPr>
                  <p:cNvPr id="45" name="群組 44"/>
                  <p:cNvGrpSpPr/>
                  <p:nvPr/>
                </p:nvGrpSpPr>
                <p:grpSpPr>
                  <a:xfrm>
                    <a:off x="3577071" y="718913"/>
                    <a:ext cx="2700000" cy="5404075"/>
                    <a:chOff x="2993963" y="765015"/>
                    <a:chExt cx="2700000" cy="5404075"/>
                  </a:xfrm>
                </p:grpSpPr>
                <p:grpSp>
                  <p:nvGrpSpPr>
                    <p:cNvPr id="47" name="群組 46"/>
                    <p:cNvGrpSpPr/>
                    <p:nvPr/>
                  </p:nvGrpSpPr>
                  <p:grpSpPr>
                    <a:xfrm>
                      <a:off x="2993963" y="765015"/>
                      <a:ext cx="2700000" cy="5404075"/>
                      <a:chOff x="303996" y="765016"/>
                      <a:chExt cx="2700000" cy="5404075"/>
                    </a:xfrm>
                  </p:grpSpPr>
                  <p:grpSp>
                    <p:nvGrpSpPr>
                      <p:cNvPr id="49" name="群組 48"/>
                      <p:cNvGrpSpPr/>
                      <p:nvPr/>
                    </p:nvGrpSpPr>
                    <p:grpSpPr>
                      <a:xfrm>
                        <a:off x="303996" y="765016"/>
                        <a:ext cx="2700000" cy="5404075"/>
                        <a:chOff x="1776885" y="865748"/>
                        <a:chExt cx="2655507" cy="5404075"/>
                      </a:xfrm>
                    </p:grpSpPr>
                    <p:grpSp>
                      <p:nvGrpSpPr>
                        <p:cNvPr id="51" name="群組 50"/>
                        <p:cNvGrpSpPr/>
                        <p:nvPr/>
                      </p:nvGrpSpPr>
                      <p:grpSpPr>
                        <a:xfrm>
                          <a:off x="1776885" y="865748"/>
                          <a:ext cx="2655507" cy="5404075"/>
                          <a:chOff x="190288" y="-191103"/>
                          <a:chExt cx="3283782" cy="6363755"/>
                        </a:xfrm>
                      </p:grpSpPr>
                      <p:grpSp>
                        <p:nvGrpSpPr>
                          <p:cNvPr id="53" name="群組 52"/>
                          <p:cNvGrpSpPr/>
                          <p:nvPr/>
                        </p:nvGrpSpPr>
                        <p:grpSpPr>
                          <a:xfrm>
                            <a:off x="190288" y="-191103"/>
                            <a:ext cx="3283782" cy="6363755"/>
                            <a:chOff x="2903471" y="170656"/>
                            <a:chExt cx="3283782" cy="6363755"/>
                          </a:xfrm>
                        </p:grpSpPr>
                        <p:pic>
                          <p:nvPicPr>
                            <p:cNvPr id="55" name="圖片 54"/>
                            <p:cNvPicPr>
                              <a:picLocks noChangeAspect="1"/>
                            </p:cNvPicPr>
                            <p:nvPr/>
                          </p:nvPicPr>
                          <p:blipFill rotWithShape="1">
                            <a:blip r:embed="rId2"/>
                            <a:srcRect l="51559"/>
                            <a:stretch/>
                          </p:blipFill>
                          <p:spPr>
                            <a:xfrm>
                              <a:off x="2903471" y="170656"/>
                              <a:ext cx="3283782" cy="6363755"/>
                            </a:xfrm>
                            <a:prstGeom prst="rect">
                              <a:avLst/>
                            </a:prstGeom>
                          </p:spPr>
                        </p:pic>
                        <p:pic>
                          <p:nvPicPr>
                            <p:cNvPr id="56" name="Picture 2" descr="ãrevolut Acceleratorãçåçæå°çµæ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315816" y="1102516"/>
                              <a:ext cx="2547955" cy="4587083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54" name="圖片 53"/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4"/>
                          <a:srcRect l="6928" t="4531" r="6719" b="7641"/>
                          <a:stretch/>
                        </p:blipFill>
                        <p:spPr>
                          <a:xfrm>
                            <a:off x="606628" y="949550"/>
                            <a:ext cx="2543959" cy="4378289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pic>
                      <p:nvPicPr>
                        <p:cNvPr id="52" name="圖片 51"/>
                        <p:cNvPicPr>
                          <a:picLocks/>
                        </p:cNvPicPr>
                        <p:nvPr/>
                      </p:nvPicPr>
                      <p:blipFill rotWithShape="1">
                        <a:blip r:embed="rId5"/>
                        <a:srcRect l="5585" t="4365" r="8478" b="10178"/>
                        <a:stretch/>
                      </p:blipFill>
                      <p:spPr>
                        <a:xfrm>
                          <a:off x="2111600" y="1797425"/>
                          <a:ext cx="2059200" cy="3758621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50" name="圖片 49" descr="ãrevolut add contactãçåçæå°çµæ"/>
                      <p:cNvPicPr/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153" y="1556348"/>
                        <a:ext cx="2116800" cy="38987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grpSp>
                <p:pic>
                  <p:nvPicPr>
                    <p:cNvPr id="48" name="圖片 47"/>
                    <p:cNvPicPr>
                      <a:picLocks noChangeAspect="1"/>
                    </p:cNvPicPr>
                    <p:nvPr/>
                  </p:nvPicPr>
                  <p:blipFill rotWithShape="1">
                    <a:blip r:embed="rId8"/>
                    <a:srcRect l="11301" t="7765" r="15366" b="14332"/>
                    <a:stretch/>
                  </p:blipFill>
                  <p:spPr>
                    <a:xfrm>
                      <a:off x="3296713" y="1704840"/>
                      <a:ext cx="2142207" cy="375840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46" name="圖片 45"/>
                  <p:cNvPicPr>
                    <a:picLocks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3866873" y="1478053"/>
                    <a:ext cx="2206800" cy="39780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3" name="Picture 2" descr="https://t1.daumcdn.net/cfile/tistory/998580395B7A426A31"/>
                <p:cNvPicPr>
                  <a:picLocks noChangeArrowheads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862" t="17648" r="58623" b="9770"/>
                <a:stretch/>
              </p:blipFill>
              <p:spPr bwMode="auto">
                <a:xfrm>
                  <a:off x="643204" y="1882141"/>
                  <a:ext cx="2204368" cy="37511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4" name="Picture 2" descr="https://t1.daumcdn.net/cfile/tistory/998580395B7A426A31"/>
                <p:cNvPicPr>
                  <a:picLocks noChangeArrowheads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8635" t="18111" r="14650" b="10107"/>
                <a:stretch/>
              </p:blipFill>
              <p:spPr bwMode="auto">
                <a:xfrm>
                  <a:off x="3238918" y="1932754"/>
                  <a:ext cx="2203200" cy="3751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2" name="群組 11"/>
              <p:cNvGrpSpPr/>
              <p:nvPr/>
            </p:nvGrpSpPr>
            <p:grpSpPr>
              <a:xfrm>
                <a:off x="6133274" y="1185813"/>
                <a:ext cx="2700000" cy="5016484"/>
                <a:chOff x="6098202" y="1300113"/>
                <a:chExt cx="2700000" cy="5016484"/>
              </a:xfrm>
            </p:grpSpPr>
            <p:grpSp>
              <p:nvGrpSpPr>
                <p:cNvPr id="17" name="群組 16"/>
                <p:cNvGrpSpPr/>
                <p:nvPr/>
              </p:nvGrpSpPr>
              <p:grpSpPr>
                <a:xfrm>
                  <a:off x="6098202" y="1300113"/>
                  <a:ext cx="2700000" cy="5016484"/>
                  <a:chOff x="6197287" y="765017"/>
                  <a:chExt cx="2700000" cy="5404075"/>
                </a:xfrm>
              </p:grpSpPr>
              <p:grpSp>
                <p:nvGrpSpPr>
                  <p:cNvPr id="31" name="群組 30"/>
                  <p:cNvGrpSpPr/>
                  <p:nvPr/>
                </p:nvGrpSpPr>
                <p:grpSpPr>
                  <a:xfrm>
                    <a:off x="6197287" y="765017"/>
                    <a:ext cx="2700000" cy="5404075"/>
                    <a:chOff x="2807986" y="327583"/>
                    <a:chExt cx="2700000" cy="5404075"/>
                  </a:xfrm>
                </p:grpSpPr>
                <p:grpSp>
                  <p:nvGrpSpPr>
                    <p:cNvPr id="33" name="群組 32"/>
                    <p:cNvGrpSpPr/>
                    <p:nvPr/>
                  </p:nvGrpSpPr>
                  <p:grpSpPr>
                    <a:xfrm>
                      <a:off x="2807986" y="327583"/>
                      <a:ext cx="2700000" cy="5404075"/>
                      <a:chOff x="1776885" y="865748"/>
                      <a:chExt cx="2655507" cy="5404075"/>
                    </a:xfrm>
                  </p:grpSpPr>
                  <p:grpSp>
                    <p:nvGrpSpPr>
                      <p:cNvPr id="35" name="群組 34"/>
                      <p:cNvGrpSpPr/>
                      <p:nvPr/>
                    </p:nvGrpSpPr>
                    <p:grpSpPr>
                      <a:xfrm>
                        <a:off x="1776885" y="865748"/>
                        <a:ext cx="2655507" cy="5404075"/>
                        <a:chOff x="190288" y="-191103"/>
                        <a:chExt cx="3283782" cy="6363755"/>
                      </a:xfrm>
                    </p:grpSpPr>
                    <p:grpSp>
                      <p:nvGrpSpPr>
                        <p:cNvPr id="37" name="群組 36"/>
                        <p:cNvGrpSpPr/>
                        <p:nvPr/>
                      </p:nvGrpSpPr>
                      <p:grpSpPr>
                        <a:xfrm>
                          <a:off x="190288" y="-191103"/>
                          <a:ext cx="3283782" cy="6363755"/>
                          <a:chOff x="2903471" y="170656"/>
                          <a:chExt cx="3283782" cy="6363755"/>
                        </a:xfrm>
                      </p:grpSpPr>
                      <p:pic>
                        <p:nvPicPr>
                          <p:cNvPr id="39" name="圖片 38"/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2"/>
                          <a:srcRect l="51559"/>
                          <a:stretch/>
                        </p:blipFill>
                        <p:spPr>
                          <a:xfrm>
                            <a:off x="2903471" y="170656"/>
                            <a:ext cx="3283782" cy="6363755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40" name="Picture 2" descr="ãrevolut Acceleratorãçåçæå°çµæ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15816" y="1102516"/>
                            <a:ext cx="2547955" cy="458708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8" name="圖片 37"/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/>
                        <a:srcRect l="6928" t="4531" r="6719" b="7641"/>
                        <a:stretch/>
                      </p:blipFill>
                      <p:spPr>
                        <a:xfrm>
                          <a:off x="606628" y="949550"/>
                          <a:ext cx="2543959" cy="4378289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36" name="圖片 35"/>
                      <p:cNvPicPr>
                        <a:picLocks/>
                      </p:cNvPicPr>
                      <p:nvPr/>
                    </p:nvPicPr>
                    <p:blipFill rotWithShape="1">
                      <a:blip r:embed="rId5"/>
                      <a:srcRect l="5585" t="4365" r="8478" b="10178"/>
                      <a:stretch/>
                    </p:blipFill>
                    <p:spPr>
                      <a:xfrm>
                        <a:off x="2111600" y="1797425"/>
                        <a:ext cx="2059200" cy="3758621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34" name="圖片 33"/>
                    <p:cNvPicPr>
                      <a:picLocks/>
                    </p:cNvPicPr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3149421" y="1253610"/>
                      <a:ext cx="2098800" cy="375840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32" name="圖片 31"/>
                  <p:cNvPicPr>
                    <a:picLocks/>
                  </p:cNvPicPr>
                  <p:nvPr/>
                </p:nvPicPr>
                <p:blipFill rotWithShape="1">
                  <a:blip r:embed="rId12"/>
                  <a:srcRect l="1254" r="2638"/>
                  <a:stretch/>
                </p:blipFill>
                <p:spPr>
                  <a:xfrm>
                    <a:off x="6489700" y="1519771"/>
                    <a:ext cx="2206800" cy="39780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9" name="Picture 2" descr="https://t1.daumcdn.net/cfile/tistory/99D755355B7A42AD05"/>
                <p:cNvPicPr>
                  <a:picLocks noChangeArrowheads="1"/>
                </p:cNvPicPr>
                <p:nvPr/>
              </p:nvPicPr>
              <p:blipFill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505" t="17790" r="58672" b="10361"/>
                <a:stretch/>
              </p:blipFill>
              <p:spPr bwMode="auto">
                <a:xfrm>
                  <a:off x="6390615" y="1935571"/>
                  <a:ext cx="2208419" cy="3751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3" name="圖片 12"/>
              <p:cNvPicPr>
                <a:picLocks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94307" y="1827925"/>
                <a:ext cx="2203200" cy="3751200"/>
              </a:xfrm>
              <a:prstGeom prst="rect">
                <a:avLst/>
              </a:prstGeom>
            </p:spPr>
          </p:pic>
          <p:pic>
            <p:nvPicPr>
              <p:cNvPr id="14" name="圖片 13"/>
              <p:cNvPicPr>
                <a:picLocks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21015" y="1827925"/>
                <a:ext cx="2203200" cy="3751200"/>
              </a:xfrm>
              <a:prstGeom prst="rect">
                <a:avLst/>
              </a:prstGeom>
            </p:spPr>
          </p:pic>
          <p:pic>
            <p:nvPicPr>
              <p:cNvPr id="15" name="圖片 14"/>
              <p:cNvPicPr>
                <a:picLocks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43953" y="1848337"/>
                <a:ext cx="2203200" cy="3751200"/>
              </a:xfrm>
              <a:prstGeom prst="rect">
                <a:avLst/>
              </a:prstGeom>
            </p:spPr>
          </p:pic>
        </p:grpSp>
        <p:pic>
          <p:nvPicPr>
            <p:cNvPr id="5" name="圖片 4"/>
            <p:cNvPicPr>
              <a:picLocks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51184" y="1793223"/>
              <a:ext cx="2203200" cy="3751200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503874" y="1834382"/>
              <a:ext cx="2203200" cy="3751200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16916" y="1839137"/>
              <a:ext cx="2226077" cy="3751200"/>
            </a:xfrm>
            <a:prstGeom prst="rect">
              <a:avLst/>
            </a:prstGeom>
          </p:spPr>
        </p:pic>
      </p:grpSp>
      <p:sp>
        <p:nvSpPr>
          <p:cNvPr id="9" name="矩形 8"/>
          <p:cNvSpPr/>
          <p:nvPr/>
        </p:nvSpPr>
        <p:spPr>
          <a:xfrm>
            <a:off x="1705378" y="6137977"/>
            <a:ext cx="23944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已結婚者須提供配偶資訊</a:t>
            </a:r>
          </a:p>
        </p:txBody>
      </p:sp>
      <p:sp>
        <p:nvSpPr>
          <p:cNvPr id="67" name="矩形 66"/>
          <p:cNvSpPr/>
          <p:nvPr/>
        </p:nvSpPr>
        <p:spPr>
          <a:xfrm>
            <a:off x="4315854" y="765016"/>
            <a:ext cx="5551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如果您的配偶是未成年人或外國人，則不能借用。</a:t>
            </a:r>
          </a:p>
        </p:txBody>
      </p:sp>
      <p:sp>
        <p:nvSpPr>
          <p:cNvPr id="68" name="矩形 67"/>
          <p:cNvSpPr/>
          <p:nvPr/>
        </p:nvSpPr>
        <p:spPr>
          <a:xfrm>
            <a:off x="4470514" y="6183354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檢查預期限額和利率</a:t>
            </a:r>
          </a:p>
        </p:txBody>
      </p:sp>
      <p:sp>
        <p:nvSpPr>
          <p:cNvPr id="69" name="矩形 68"/>
          <p:cNvSpPr/>
          <p:nvPr/>
        </p:nvSpPr>
        <p:spPr>
          <a:xfrm>
            <a:off x="8765377" y="522956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申請貸款</a:t>
            </a:r>
          </a:p>
        </p:txBody>
      </p:sp>
      <p:sp>
        <p:nvSpPr>
          <p:cNvPr id="70" name="矩形 69"/>
          <p:cNvSpPr/>
          <p:nvPr/>
        </p:nvSpPr>
        <p:spPr>
          <a:xfrm>
            <a:off x="2409061" y="3810657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配偶須同意貸款</a:t>
            </a:r>
          </a:p>
        </p:txBody>
      </p:sp>
      <p:sp>
        <p:nvSpPr>
          <p:cNvPr id="72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TextBox 12"/>
          <p:cNvSpPr txBox="1"/>
          <p:nvPr/>
        </p:nvSpPr>
        <p:spPr>
          <a:xfrm>
            <a:off x="2878191" y="301913"/>
            <a:ext cx="1448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>
                <a:latin typeface="微軟正黑體" panose="020B0604030504040204" pitchFamily="34" charset="-120"/>
                <a:ea typeface="微軟正黑體" panose="020B0604030504040204" pitchFamily="34" charset="-120"/>
              </a:rPr>
              <a:t>─申請</a:t>
            </a:r>
            <a:endParaRPr lang="en-US" altLang="zh-TW" sz="2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5" name="TextBox 12"/>
          <p:cNvSpPr txBox="1"/>
          <p:nvPr/>
        </p:nvSpPr>
        <p:spPr>
          <a:xfrm>
            <a:off x="1142205" y="257342"/>
            <a:ext cx="1992881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月球保證金貸款</a:t>
            </a:r>
            <a:endParaRPr lang="en-US" altLang="zh-TW" sz="2000" b="1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6" name="TextBox 12"/>
          <p:cNvSpPr txBox="1"/>
          <p:nvPr/>
        </p:nvSpPr>
        <p:spPr>
          <a:xfrm>
            <a:off x="294607" y="785702"/>
            <a:ext cx="269825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01.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查看我的限額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利率</a:t>
            </a:r>
          </a:p>
        </p:txBody>
      </p:sp>
      <p:sp>
        <p:nvSpPr>
          <p:cNvPr id="77" name="矩形 76"/>
          <p:cNvSpPr/>
          <p:nvPr/>
        </p:nvSpPr>
        <p:spPr>
          <a:xfrm>
            <a:off x="154343" y="434220"/>
            <a:ext cx="1005403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01286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群組 49"/>
          <p:cNvGrpSpPr/>
          <p:nvPr/>
        </p:nvGrpSpPr>
        <p:grpSpPr>
          <a:xfrm>
            <a:off x="6139777" y="599618"/>
            <a:ext cx="2808342" cy="5937671"/>
            <a:chOff x="6039595" y="482769"/>
            <a:chExt cx="2808342" cy="5937671"/>
          </a:xfrm>
        </p:grpSpPr>
        <p:grpSp>
          <p:nvGrpSpPr>
            <p:cNvPr id="27" name="群組 26"/>
            <p:cNvGrpSpPr/>
            <p:nvPr/>
          </p:nvGrpSpPr>
          <p:grpSpPr>
            <a:xfrm>
              <a:off x="6125762" y="1166813"/>
              <a:ext cx="2695961" cy="5253627"/>
              <a:chOff x="5695418" y="765014"/>
              <a:chExt cx="2695961" cy="5253627"/>
            </a:xfrm>
          </p:grpSpPr>
          <p:grpSp>
            <p:nvGrpSpPr>
              <p:cNvPr id="28" name="群組 27"/>
              <p:cNvGrpSpPr/>
              <p:nvPr/>
            </p:nvGrpSpPr>
            <p:grpSpPr>
              <a:xfrm>
                <a:off x="5695418" y="765014"/>
                <a:ext cx="2695961" cy="5253627"/>
                <a:chOff x="5863739" y="155762"/>
                <a:chExt cx="3138593" cy="6384203"/>
              </a:xfrm>
            </p:grpSpPr>
            <p:pic>
              <p:nvPicPr>
                <p:cNvPr id="31" name="圖片 30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51559"/>
                <a:stretch/>
              </p:blipFill>
              <p:spPr>
                <a:xfrm>
                  <a:off x="5863739" y="155762"/>
                  <a:ext cx="3138593" cy="6384203"/>
                </a:xfrm>
                <a:prstGeom prst="rect">
                  <a:avLst/>
                </a:prstGeom>
              </p:spPr>
            </p:pic>
            <p:grpSp>
              <p:nvGrpSpPr>
                <p:cNvPr id="32" name="群組 31"/>
                <p:cNvGrpSpPr/>
                <p:nvPr/>
              </p:nvGrpSpPr>
              <p:grpSpPr>
                <a:xfrm>
                  <a:off x="6189407" y="976292"/>
                  <a:ext cx="2555348" cy="4806322"/>
                  <a:chOff x="608792" y="-81888"/>
                  <a:chExt cx="3856343" cy="6939888"/>
                </a:xfrm>
              </p:grpSpPr>
              <p:pic>
                <p:nvPicPr>
                  <p:cNvPr id="33" name="圖片 32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08792" y="0"/>
                    <a:ext cx="3856343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34" name="圖片 33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08792" y="-81888"/>
                    <a:ext cx="3856343" cy="6409385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29" name="圖片 2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85751" y="1409244"/>
                <a:ext cx="2184376" cy="3683821"/>
              </a:xfrm>
              <a:prstGeom prst="rect">
                <a:avLst/>
              </a:prstGeom>
            </p:spPr>
          </p:pic>
          <p:pic>
            <p:nvPicPr>
              <p:cNvPr id="30" name="圖片 29"/>
              <p:cNvPicPr>
                <a:picLocks noChangeAspect="1"/>
              </p:cNvPicPr>
              <p:nvPr/>
            </p:nvPicPr>
            <p:blipFill rotWithShape="1">
              <a:blip r:embed="rId6"/>
              <a:srcRect b="4909"/>
              <a:stretch/>
            </p:blipFill>
            <p:spPr>
              <a:xfrm>
                <a:off x="5985751" y="1841501"/>
                <a:ext cx="2184376" cy="3238864"/>
              </a:xfrm>
              <a:prstGeom prst="rect">
                <a:avLst/>
              </a:prstGeom>
            </p:spPr>
          </p:pic>
        </p:grpSp>
        <p:pic>
          <p:nvPicPr>
            <p:cNvPr id="11" name="圖片 10"/>
            <p:cNvPicPr>
              <a:picLocks noChangeAspect="1"/>
            </p:cNvPicPr>
            <p:nvPr/>
          </p:nvPicPr>
          <p:blipFill rotWithShape="1">
            <a:blip r:embed="rId7"/>
            <a:srcRect l="56872" t="17750" r="8520" b="5471"/>
            <a:stretch/>
          </p:blipFill>
          <p:spPr>
            <a:xfrm>
              <a:off x="6399486" y="1802430"/>
              <a:ext cx="2200985" cy="39947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圖片 48"/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2F2F2"/>
                </a:clrFrom>
                <a:clrTo>
                  <a:srgbClr val="F2F2F2">
                    <a:alpha val="0"/>
                  </a:srgbClr>
                </a:clrTo>
              </a:clrChange>
            </a:blip>
            <a:srcRect l="52526" r="3113" b="85058"/>
            <a:stretch/>
          </p:blipFill>
          <p:spPr>
            <a:xfrm>
              <a:off x="6039595" y="482769"/>
              <a:ext cx="2808342" cy="749194"/>
            </a:xfrm>
            <a:prstGeom prst="rect">
              <a:avLst/>
            </a:prstGeom>
          </p:spPr>
        </p:pic>
      </p:grpSp>
      <p:grpSp>
        <p:nvGrpSpPr>
          <p:cNvPr id="48" name="群組 47"/>
          <p:cNvGrpSpPr/>
          <p:nvPr/>
        </p:nvGrpSpPr>
        <p:grpSpPr>
          <a:xfrm>
            <a:off x="3279132" y="594473"/>
            <a:ext cx="2695961" cy="5942816"/>
            <a:chOff x="3251424" y="587306"/>
            <a:chExt cx="2695961" cy="5942816"/>
          </a:xfrm>
        </p:grpSpPr>
        <p:grpSp>
          <p:nvGrpSpPr>
            <p:cNvPr id="20" name="群組 19"/>
            <p:cNvGrpSpPr/>
            <p:nvPr/>
          </p:nvGrpSpPr>
          <p:grpSpPr>
            <a:xfrm>
              <a:off x="3251424" y="1276495"/>
              <a:ext cx="2695961" cy="5253627"/>
              <a:chOff x="3029894" y="765015"/>
              <a:chExt cx="2695961" cy="5253627"/>
            </a:xfrm>
          </p:grpSpPr>
          <p:grpSp>
            <p:nvGrpSpPr>
              <p:cNvPr id="21" name="群組 20"/>
              <p:cNvGrpSpPr/>
              <p:nvPr/>
            </p:nvGrpSpPr>
            <p:grpSpPr>
              <a:xfrm>
                <a:off x="3029894" y="765015"/>
                <a:ext cx="2695961" cy="5253627"/>
                <a:chOff x="5863739" y="155762"/>
                <a:chExt cx="3138593" cy="6384203"/>
              </a:xfrm>
            </p:grpSpPr>
            <p:pic>
              <p:nvPicPr>
                <p:cNvPr id="23" name="圖片 22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51559"/>
                <a:stretch/>
              </p:blipFill>
              <p:spPr>
                <a:xfrm>
                  <a:off x="5863739" y="155762"/>
                  <a:ext cx="3138593" cy="6384203"/>
                </a:xfrm>
                <a:prstGeom prst="rect">
                  <a:avLst/>
                </a:prstGeom>
              </p:spPr>
            </p:pic>
            <p:grpSp>
              <p:nvGrpSpPr>
                <p:cNvPr id="24" name="群組 23"/>
                <p:cNvGrpSpPr/>
                <p:nvPr/>
              </p:nvGrpSpPr>
              <p:grpSpPr>
                <a:xfrm>
                  <a:off x="6189407" y="976292"/>
                  <a:ext cx="2555348" cy="4806322"/>
                  <a:chOff x="608792" y="-81888"/>
                  <a:chExt cx="3856343" cy="6939888"/>
                </a:xfrm>
              </p:grpSpPr>
              <p:pic>
                <p:nvPicPr>
                  <p:cNvPr id="25" name="圖片 24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08792" y="0"/>
                    <a:ext cx="3856343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26" name="圖片 25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08792" y="-81888"/>
                    <a:ext cx="3856343" cy="6409385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22" name="圖片 2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89790" y="1440237"/>
                <a:ext cx="2184376" cy="3683821"/>
              </a:xfrm>
              <a:prstGeom prst="rect">
                <a:avLst/>
              </a:prstGeom>
            </p:spPr>
          </p:pic>
        </p:grpSp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7"/>
            <a:srcRect l="2635" t="18452" r="63035" b="4943"/>
            <a:stretch/>
          </p:blipFill>
          <p:spPr>
            <a:xfrm>
              <a:off x="3491009" y="1951716"/>
              <a:ext cx="2261020" cy="3955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圖片 46"/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2F2F2"/>
                </a:clrFrom>
                <a:clrTo>
                  <a:srgbClr val="F2F2F2">
                    <a:alpha val="0"/>
                  </a:srgbClr>
                </a:clrTo>
              </a:clrChange>
            </a:blip>
            <a:srcRect l="2635" r="65900" b="84425"/>
            <a:stretch/>
          </p:blipFill>
          <p:spPr>
            <a:xfrm>
              <a:off x="3460930" y="587306"/>
              <a:ext cx="2102105" cy="8240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" name="群組 45"/>
          <p:cNvGrpSpPr/>
          <p:nvPr/>
        </p:nvGrpSpPr>
        <p:grpSpPr>
          <a:xfrm>
            <a:off x="336827" y="606785"/>
            <a:ext cx="3335714" cy="5920292"/>
            <a:chOff x="255984" y="587304"/>
            <a:chExt cx="3335714" cy="5920292"/>
          </a:xfrm>
        </p:grpSpPr>
        <p:grpSp>
          <p:nvGrpSpPr>
            <p:cNvPr id="15" name="群組 14"/>
            <p:cNvGrpSpPr/>
            <p:nvPr/>
          </p:nvGrpSpPr>
          <p:grpSpPr>
            <a:xfrm>
              <a:off x="255984" y="1253969"/>
              <a:ext cx="2695961" cy="5253627"/>
              <a:chOff x="5863739" y="155762"/>
              <a:chExt cx="3138593" cy="6384203"/>
            </a:xfrm>
          </p:grpSpPr>
          <p:pic>
            <p:nvPicPr>
              <p:cNvPr id="16" name="圖片 15"/>
              <p:cNvPicPr>
                <a:picLocks noChangeAspect="1"/>
              </p:cNvPicPr>
              <p:nvPr/>
            </p:nvPicPr>
            <p:blipFill rotWithShape="1">
              <a:blip r:embed="rId2"/>
              <a:srcRect l="51559"/>
              <a:stretch/>
            </p:blipFill>
            <p:spPr>
              <a:xfrm>
                <a:off x="5863739" y="155762"/>
                <a:ext cx="3138593" cy="6384203"/>
              </a:xfrm>
              <a:prstGeom prst="rect">
                <a:avLst/>
              </a:prstGeom>
            </p:spPr>
          </p:pic>
          <p:grpSp>
            <p:nvGrpSpPr>
              <p:cNvPr id="17" name="群組 16"/>
              <p:cNvGrpSpPr/>
              <p:nvPr/>
            </p:nvGrpSpPr>
            <p:grpSpPr>
              <a:xfrm>
                <a:off x="6189407" y="976292"/>
                <a:ext cx="2555348" cy="4806322"/>
                <a:chOff x="608792" y="-81888"/>
                <a:chExt cx="3856343" cy="6939888"/>
              </a:xfrm>
            </p:grpSpPr>
            <p:pic>
              <p:nvPicPr>
                <p:cNvPr id="18" name="圖片 1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8792" y="0"/>
                  <a:ext cx="3856343" cy="6858000"/>
                </a:xfrm>
                <a:prstGeom prst="rect">
                  <a:avLst/>
                </a:prstGeom>
              </p:spPr>
            </p:pic>
            <p:pic>
              <p:nvPicPr>
                <p:cNvPr id="19" name="圖片 18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8792" y="-81888"/>
                  <a:ext cx="3856343" cy="6409385"/>
                </a:xfrm>
                <a:prstGeom prst="rect">
                  <a:avLst/>
                </a:prstGeom>
              </p:spPr>
            </p:pic>
          </p:grpSp>
        </p:grpSp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2F2F2"/>
                </a:clrFrom>
                <a:clrTo>
                  <a:srgbClr val="F2F2F2">
                    <a:alpha val="0"/>
                  </a:srgbClr>
                </a:clrTo>
              </a:clrChange>
            </a:blip>
            <a:srcRect t="13684"/>
            <a:stretch/>
          </p:blipFill>
          <p:spPr>
            <a:xfrm>
              <a:off x="367837" y="1865566"/>
              <a:ext cx="3223861" cy="4301732"/>
            </a:xfrm>
            <a:prstGeom prst="rect">
              <a:avLst/>
            </a:prstGeom>
          </p:spPr>
        </p:pic>
        <p:pic>
          <p:nvPicPr>
            <p:cNvPr id="45" name="圖片 44"/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2F2F2"/>
                </a:clrFrom>
                <a:clrTo>
                  <a:srgbClr val="F2F2F2">
                    <a:alpha val="0"/>
                  </a:srgbClr>
                </a:clrTo>
              </a:clrChange>
            </a:blip>
            <a:srcRect r="23998" b="86171"/>
            <a:stretch/>
          </p:blipFill>
          <p:spPr>
            <a:xfrm>
              <a:off x="419839" y="587304"/>
              <a:ext cx="2450181" cy="728877"/>
            </a:xfrm>
            <a:prstGeom prst="rect">
              <a:avLst/>
            </a:prstGeom>
          </p:spPr>
        </p:pic>
      </p:grp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rcRect t="45365" r="5651" b="39397"/>
          <a:stretch/>
        </p:blipFill>
        <p:spPr>
          <a:xfrm>
            <a:off x="2862747" y="3494053"/>
            <a:ext cx="581473" cy="787791"/>
          </a:xfrm>
          <a:prstGeom prst="rect">
            <a:avLst/>
          </a:prstGeom>
        </p:spPr>
      </p:pic>
      <p:sp>
        <p:nvSpPr>
          <p:cNvPr id="2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矩形 2"/>
          <p:cNvSpPr/>
          <p:nvPr/>
        </p:nvSpPr>
        <p:spPr>
          <a:xfrm>
            <a:off x="154343" y="434220"/>
            <a:ext cx="962123" cy="330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TextBox 12"/>
          <p:cNvSpPr txBox="1"/>
          <p:nvPr/>
        </p:nvSpPr>
        <p:spPr>
          <a:xfrm>
            <a:off x="1116466" y="267781"/>
            <a:ext cx="1831717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註冊</a:t>
            </a:r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1" name="群組 50"/>
          <p:cNvGrpSpPr/>
          <p:nvPr/>
        </p:nvGrpSpPr>
        <p:grpSpPr>
          <a:xfrm>
            <a:off x="9221843" y="1259358"/>
            <a:ext cx="2695961" cy="5253627"/>
            <a:chOff x="9174895" y="1276495"/>
            <a:chExt cx="2695961" cy="5253627"/>
          </a:xfrm>
        </p:grpSpPr>
        <p:grpSp>
          <p:nvGrpSpPr>
            <p:cNvPr id="36" name="群組 35"/>
            <p:cNvGrpSpPr/>
            <p:nvPr/>
          </p:nvGrpSpPr>
          <p:grpSpPr>
            <a:xfrm>
              <a:off x="9174895" y="1276495"/>
              <a:ext cx="2695961" cy="5253627"/>
              <a:chOff x="5695418" y="765014"/>
              <a:chExt cx="2695961" cy="5253627"/>
            </a:xfrm>
          </p:grpSpPr>
          <p:grpSp>
            <p:nvGrpSpPr>
              <p:cNvPr id="38" name="群組 37"/>
              <p:cNvGrpSpPr/>
              <p:nvPr/>
            </p:nvGrpSpPr>
            <p:grpSpPr>
              <a:xfrm>
                <a:off x="5695418" y="765014"/>
                <a:ext cx="2695961" cy="5253627"/>
                <a:chOff x="5863739" y="155762"/>
                <a:chExt cx="3138593" cy="6384203"/>
              </a:xfrm>
            </p:grpSpPr>
            <p:pic>
              <p:nvPicPr>
                <p:cNvPr id="41" name="圖片 40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51559"/>
                <a:stretch/>
              </p:blipFill>
              <p:spPr>
                <a:xfrm>
                  <a:off x="5863739" y="155762"/>
                  <a:ext cx="3138593" cy="6384203"/>
                </a:xfrm>
                <a:prstGeom prst="rect">
                  <a:avLst/>
                </a:prstGeom>
              </p:spPr>
            </p:pic>
            <p:grpSp>
              <p:nvGrpSpPr>
                <p:cNvPr id="42" name="群組 41"/>
                <p:cNvGrpSpPr/>
                <p:nvPr/>
              </p:nvGrpSpPr>
              <p:grpSpPr>
                <a:xfrm>
                  <a:off x="6189407" y="976292"/>
                  <a:ext cx="2555348" cy="4806322"/>
                  <a:chOff x="608792" y="-81888"/>
                  <a:chExt cx="3856343" cy="6939888"/>
                </a:xfrm>
              </p:grpSpPr>
              <p:pic>
                <p:nvPicPr>
                  <p:cNvPr id="43" name="圖片 42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08792" y="0"/>
                    <a:ext cx="3856343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44" name="圖片 43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08792" y="-81888"/>
                    <a:ext cx="3856343" cy="6409385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9" name="圖片 3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85751" y="1409244"/>
                <a:ext cx="2184376" cy="3683821"/>
              </a:xfrm>
              <a:prstGeom prst="rect">
                <a:avLst/>
              </a:prstGeom>
            </p:spPr>
          </p:pic>
          <p:pic>
            <p:nvPicPr>
              <p:cNvPr id="40" name="圖片 39"/>
              <p:cNvPicPr>
                <a:picLocks noChangeAspect="1"/>
              </p:cNvPicPr>
              <p:nvPr/>
            </p:nvPicPr>
            <p:blipFill rotWithShape="1">
              <a:blip r:embed="rId6"/>
              <a:srcRect b="4909"/>
              <a:stretch/>
            </p:blipFill>
            <p:spPr>
              <a:xfrm>
                <a:off x="5985751" y="1841501"/>
                <a:ext cx="2184376" cy="3238864"/>
              </a:xfrm>
              <a:prstGeom prst="rect">
                <a:avLst/>
              </a:prstGeom>
            </p:spPr>
          </p:pic>
        </p:grpSp>
        <p:pic>
          <p:nvPicPr>
            <p:cNvPr id="37" name="圖片 3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46323" y="1870522"/>
              <a:ext cx="2203281" cy="3726917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11"/>
            <a:srcRect t="924" b="11485"/>
            <a:stretch/>
          </p:blipFill>
          <p:spPr>
            <a:xfrm>
              <a:off x="9454634" y="1870522"/>
              <a:ext cx="2194970" cy="3765016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12"/>
            <a:srcRect l="992" b="39459"/>
            <a:stretch/>
          </p:blipFill>
          <p:spPr>
            <a:xfrm>
              <a:off x="9461590" y="4833762"/>
              <a:ext cx="2188014" cy="784306"/>
            </a:xfrm>
            <a:prstGeom prst="rect">
              <a:avLst/>
            </a:prstGeom>
          </p:spPr>
        </p:pic>
      </p:grp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rcRect t="45365" r="5651" b="39397"/>
          <a:stretch/>
        </p:blipFill>
        <p:spPr>
          <a:xfrm>
            <a:off x="5818132" y="3516579"/>
            <a:ext cx="581473" cy="78779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rcRect t="45365" r="5651" b="39397"/>
          <a:stretch/>
        </p:blipFill>
        <p:spPr>
          <a:xfrm>
            <a:off x="8779239" y="3585684"/>
            <a:ext cx="581473" cy="78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82693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12"/>
          <p:cNvSpPr txBox="1"/>
          <p:nvPr/>
        </p:nvSpPr>
        <p:spPr>
          <a:xfrm>
            <a:off x="294607" y="785702"/>
            <a:ext cx="248722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02.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提交文件</a:t>
            </a:r>
          </a:p>
        </p:txBody>
      </p:sp>
      <p:grpSp>
        <p:nvGrpSpPr>
          <p:cNvPr id="68" name="群組 67"/>
          <p:cNvGrpSpPr/>
          <p:nvPr/>
        </p:nvGrpSpPr>
        <p:grpSpPr>
          <a:xfrm>
            <a:off x="902582" y="1185812"/>
            <a:ext cx="10550908" cy="5016485"/>
            <a:chOff x="902582" y="1185812"/>
            <a:chExt cx="10550908" cy="5016485"/>
          </a:xfrm>
        </p:grpSpPr>
        <p:grpSp>
          <p:nvGrpSpPr>
            <p:cNvPr id="9" name="群組 8"/>
            <p:cNvGrpSpPr/>
            <p:nvPr/>
          </p:nvGrpSpPr>
          <p:grpSpPr>
            <a:xfrm>
              <a:off x="902582" y="1185812"/>
              <a:ext cx="10550908" cy="5016485"/>
              <a:chOff x="902582" y="1185812"/>
              <a:chExt cx="10550908" cy="5016485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902582" y="1185812"/>
                <a:ext cx="5320216" cy="5016484"/>
                <a:chOff x="346449" y="1300112"/>
                <a:chExt cx="5320216" cy="5016484"/>
              </a:xfrm>
            </p:grpSpPr>
            <p:grpSp>
              <p:nvGrpSpPr>
                <p:cNvPr id="40" name="群組 39"/>
                <p:cNvGrpSpPr/>
                <p:nvPr/>
              </p:nvGrpSpPr>
              <p:grpSpPr>
                <a:xfrm>
                  <a:off x="346449" y="1300112"/>
                  <a:ext cx="2700000" cy="5016484"/>
                  <a:chOff x="956855" y="718913"/>
                  <a:chExt cx="2700000" cy="5404075"/>
                </a:xfrm>
              </p:grpSpPr>
              <p:grpSp>
                <p:nvGrpSpPr>
                  <p:cNvPr id="56" name="群組 55"/>
                  <p:cNvGrpSpPr/>
                  <p:nvPr/>
                </p:nvGrpSpPr>
                <p:grpSpPr>
                  <a:xfrm>
                    <a:off x="956855" y="718913"/>
                    <a:ext cx="2700000" cy="5404075"/>
                    <a:chOff x="303996" y="765016"/>
                    <a:chExt cx="2700000" cy="5404075"/>
                  </a:xfrm>
                </p:grpSpPr>
                <p:grpSp>
                  <p:nvGrpSpPr>
                    <p:cNvPr id="58" name="群組 57"/>
                    <p:cNvGrpSpPr/>
                    <p:nvPr/>
                  </p:nvGrpSpPr>
                  <p:grpSpPr>
                    <a:xfrm>
                      <a:off x="303996" y="765016"/>
                      <a:ext cx="2700000" cy="5404075"/>
                      <a:chOff x="1776885" y="865748"/>
                      <a:chExt cx="2655507" cy="5404075"/>
                    </a:xfrm>
                  </p:grpSpPr>
                  <p:grpSp>
                    <p:nvGrpSpPr>
                      <p:cNvPr id="60" name="群組 59"/>
                      <p:cNvGrpSpPr/>
                      <p:nvPr/>
                    </p:nvGrpSpPr>
                    <p:grpSpPr>
                      <a:xfrm>
                        <a:off x="1776885" y="865748"/>
                        <a:ext cx="2655507" cy="5404075"/>
                        <a:chOff x="190288" y="-191103"/>
                        <a:chExt cx="3283782" cy="6363755"/>
                      </a:xfrm>
                    </p:grpSpPr>
                    <p:grpSp>
                      <p:nvGrpSpPr>
                        <p:cNvPr id="62" name="群組 61"/>
                        <p:cNvGrpSpPr/>
                        <p:nvPr/>
                      </p:nvGrpSpPr>
                      <p:grpSpPr>
                        <a:xfrm>
                          <a:off x="190288" y="-191103"/>
                          <a:ext cx="3283782" cy="6363755"/>
                          <a:chOff x="2903471" y="170656"/>
                          <a:chExt cx="3283782" cy="6363755"/>
                        </a:xfrm>
                      </p:grpSpPr>
                      <p:pic>
                        <p:nvPicPr>
                          <p:cNvPr id="64" name="圖片 63"/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2"/>
                          <a:srcRect l="51559"/>
                          <a:stretch/>
                        </p:blipFill>
                        <p:spPr>
                          <a:xfrm>
                            <a:off x="2903471" y="170656"/>
                            <a:ext cx="3283782" cy="6363755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65" name="Picture 2" descr="ãrevolut Acceleratorãçåçæå°çµæ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15816" y="1102516"/>
                            <a:ext cx="2547955" cy="458708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63" name="圖片 62"/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/>
                        <a:srcRect l="6928" t="4531" r="6719" b="7641"/>
                        <a:stretch/>
                      </p:blipFill>
                      <p:spPr>
                        <a:xfrm>
                          <a:off x="606628" y="949550"/>
                          <a:ext cx="2543959" cy="4378289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61" name="圖片 60"/>
                      <p:cNvPicPr>
                        <a:picLocks/>
                      </p:cNvPicPr>
                      <p:nvPr/>
                    </p:nvPicPr>
                    <p:blipFill rotWithShape="1">
                      <a:blip r:embed="rId5"/>
                      <a:srcRect l="5585" t="4365" r="8478" b="10178"/>
                      <a:stretch/>
                    </p:blipFill>
                    <p:spPr>
                      <a:xfrm>
                        <a:off x="2111600" y="1797425"/>
                        <a:ext cx="2059200" cy="3758621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9" name="圖片 58" descr="ãrevolut add contactãçåçæå°çµæ"/>
                    <p:cNvPicPr/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32153" y="1556348"/>
                      <a:ext cx="2116800" cy="389874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pic>
                <p:nvPicPr>
                  <p:cNvPr id="57" name="圖片 56"/>
                  <p:cNvPicPr>
                    <a:picLocks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252394" y="1478053"/>
                    <a:ext cx="2206800" cy="3978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1" name="群組 40"/>
                <p:cNvGrpSpPr/>
                <p:nvPr/>
              </p:nvGrpSpPr>
              <p:grpSpPr>
                <a:xfrm>
                  <a:off x="2966665" y="1300112"/>
                  <a:ext cx="2700000" cy="5016484"/>
                  <a:chOff x="3577071" y="718913"/>
                  <a:chExt cx="2700000" cy="5404075"/>
                </a:xfrm>
              </p:grpSpPr>
              <p:grpSp>
                <p:nvGrpSpPr>
                  <p:cNvPr id="44" name="群組 43"/>
                  <p:cNvGrpSpPr/>
                  <p:nvPr/>
                </p:nvGrpSpPr>
                <p:grpSpPr>
                  <a:xfrm>
                    <a:off x="3577071" y="718913"/>
                    <a:ext cx="2700000" cy="5404075"/>
                    <a:chOff x="2993963" y="765015"/>
                    <a:chExt cx="2700000" cy="5404075"/>
                  </a:xfrm>
                </p:grpSpPr>
                <p:grpSp>
                  <p:nvGrpSpPr>
                    <p:cNvPr id="46" name="群組 45"/>
                    <p:cNvGrpSpPr/>
                    <p:nvPr/>
                  </p:nvGrpSpPr>
                  <p:grpSpPr>
                    <a:xfrm>
                      <a:off x="2993963" y="765015"/>
                      <a:ext cx="2700000" cy="5404075"/>
                      <a:chOff x="303996" y="765016"/>
                      <a:chExt cx="2700000" cy="5404075"/>
                    </a:xfrm>
                  </p:grpSpPr>
                  <p:grpSp>
                    <p:nvGrpSpPr>
                      <p:cNvPr id="48" name="群組 47"/>
                      <p:cNvGrpSpPr/>
                      <p:nvPr/>
                    </p:nvGrpSpPr>
                    <p:grpSpPr>
                      <a:xfrm>
                        <a:off x="303996" y="765016"/>
                        <a:ext cx="2700000" cy="5404075"/>
                        <a:chOff x="1776885" y="865748"/>
                        <a:chExt cx="2655507" cy="5404075"/>
                      </a:xfrm>
                    </p:grpSpPr>
                    <p:grpSp>
                      <p:nvGrpSpPr>
                        <p:cNvPr id="50" name="群組 49"/>
                        <p:cNvGrpSpPr/>
                        <p:nvPr/>
                      </p:nvGrpSpPr>
                      <p:grpSpPr>
                        <a:xfrm>
                          <a:off x="1776885" y="865748"/>
                          <a:ext cx="2655507" cy="5404075"/>
                          <a:chOff x="190288" y="-191103"/>
                          <a:chExt cx="3283782" cy="6363755"/>
                        </a:xfrm>
                      </p:grpSpPr>
                      <p:grpSp>
                        <p:nvGrpSpPr>
                          <p:cNvPr id="52" name="群組 51"/>
                          <p:cNvGrpSpPr/>
                          <p:nvPr/>
                        </p:nvGrpSpPr>
                        <p:grpSpPr>
                          <a:xfrm>
                            <a:off x="190288" y="-191103"/>
                            <a:ext cx="3283782" cy="6363755"/>
                            <a:chOff x="2903471" y="170656"/>
                            <a:chExt cx="3283782" cy="6363755"/>
                          </a:xfrm>
                        </p:grpSpPr>
                        <p:pic>
                          <p:nvPicPr>
                            <p:cNvPr id="54" name="圖片 53"/>
                            <p:cNvPicPr>
                              <a:picLocks noChangeAspect="1"/>
                            </p:cNvPicPr>
                            <p:nvPr/>
                          </p:nvPicPr>
                          <p:blipFill rotWithShape="1">
                            <a:blip r:embed="rId2"/>
                            <a:srcRect l="51559"/>
                            <a:stretch/>
                          </p:blipFill>
                          <p:spPr>
                            <a:xfrm>
                              <a:off x="2903471" y="170656"/>
                              <a:ext cx="3283782" cy="6363755"/>
                            </a:xfrm>
                            <a:prstGeom prst="rect">
                              <a:avLst/>
                            </a:prstGeom>
                          </p:spPr>
                        </p:pic>
                        <p:pic>
                          <p:nvPicPr>
                            <p:cNvPr id="55" name="Picture 2" descr="ãrevolut Acceleratorãçåçæå°çµæ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315816" y="1102516"/>
                              <a:ext cx="2547955" cy="4587083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53" name="圖片 52"/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4"/>
                          <a:srcRect l="6928" t="4531" r="6719" b="7641"/>
                          <a:stretch/>
                        </p:blipFill>
                        <p:spPr>
                          <a:xfrm>
                            <a:off x="606628" y="949550"/>
                            <a:ext cx="2543959" cy="4378289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pic>
                      <p:nvPicPr>
                        <p:cNvPr id="51" name="圖片 50"/>
                        <p:cNvPicPr>
                          <a:picLocks/>
                        </p:cNvPicPr>
                        <p:nvPr/>
                      </p:nvPicPr>
                      <p:blipFill rotWithShape="1">
                        <a:blip r:embed="rId5"/>
                        <a:srcRect l="5585" t="4365" r="8478" b="10178"/>
                        <a:stretch/>
                      </p:blipFill>
                      <p:spPr>
                        <a:xfrm>
                          <a:off x="2111600" y="1797425"/>
                          <a:ext cx="2059200" cy="3758621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49" name="圖片 48" descr="ãrevolut add contactãçåçæå°çµæ"/>
                      <p:cNvPicPr/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153" y="1556348"/>
                        <a:ext cx="2116800" cy="38987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grpSp>
                <p:pic>
                  <p:nvPicPr>
                    <p:cNvPr id="47" name="圖片 46"/>
                    <p:cNvPicPr>
                      <a:picLocks noChangeAspect="1"/>
                    </p:cNvPicPr>
                    <p:nvPr/>
                  </p:nvPicPr>
                  <p:blipFill rotWithShape="1">
                    <a:blip r:embed="rId8"/>
                    <a:srcRect l="11301" t="7765" r="15366" b="14332"/>
                    <a:stretch/>
                  </p:blipFill>
                  <p:spPr>
                    <a:xfrm>
                      <a:off x="3296713" y="1704840"/>
                      <a:ext cx="2142207" cy="375840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45" name="圖片 44"/>
                  <p:cNvPicPr>
                    <a:picLocks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3866873" y="1478053"/>
                    <a:ext cx="2206800" cy="39780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2" name="Picture 2" descr="https://t1.daumcdn.net/cfile/tistory/998580395B7A426A31"/>
                <p:cNvPicPr>
                  <a:picLocks noChangeArrowheads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862" t="17648" r="58623" b="9770"/>
                <a:stretch/>
              </p:blipFill>
              <p:spPr bwMode="auto">
                <a:xfrm>
                  <a:off x="643204" y="1882141"/>
                  <a:ext cx="2204368" cy="37511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3" name="Picture 2" descr="https://t1.daumcdn.net/cfile/tistory/998580395B7A426A31"/>
                <p:cNvPicPr>
                  <a:picLocks noChangeArrowheads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8635" t="18111" r="14650" b="10107"/>
                <a:stretch/>
              </p:blipFill>
              <p:spPr bwMode="auto">
                <a:xfrm>
                  <a:off x="3238918" y="1932754"/>
                  <a:ext cx="2203200" cy="3751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1" name="群組 10"/>
              <p:cNvGrpSpPr/>
              <p:nvPr/>
            </p:nvGrpSpPr>
            <p:grpSpPr>
              <a:xfrm>
                <a:off x="6133274" y="1185812"/>
                <a:ext cx="5320216" cy="5016485"/>
                <a:chOff x="6098202" y="1300112"/>
                <a:chExt cx="5320216" cy="5016485"/>
              </a:xfrm>
            </p:grpSpPr>
            <p:grpSp>
              <p:nvGrpSpPr>
                <p:cNvPr id="16" name="群組 15"/>
                <p:cNvGrpSpPr/>
                <p:nvPr/>
              </p:nvGrpSpPr>
              <p:grpSpPr>
                <a:xfrm>
                  <a:off x="6098202" y="1300113"/>
                  <a:ext cx="2700000" cy="5016484"/>
                  <a:chOff x="6197287" y="765017"/>
                  <a:chExt cx="2700000" cy="5404075"/>
                </a:xfrm>
              </p:grpSpPr>
              <p:grpSp>
                <p:nvGrpSpPr>
                  <p:cNvPr id="30" name="群組 29"/>
                  <p:cNvGrpSpPr/>
                  <p:nvPr/>
                </p:nvGrpSpPr>
                <p:grpSpPr>
                  <a:xfrm>
                    <a:off x="6197287" y="765017"/>
                    <a:ext cx="2700000" cy="5404075"/>
                    <a:chOff x="2807986" y="327583"/>
                    <a:chExt cx="2700000" cy="5404075"/>
                  </a:xfrm>
                </p:grpSpPr>
                <p:grpSp>
                  <p:nvGrpSpPr>
                    <p:cNvPr id="32" name="群組 31"/>
                    <p:cNvGrpSpPr/>
                    <p:nvPr/>
                  </p:nvGrpSpPr>
                  <p:grpSpPr>
                    <a:xfrm>
                      <a:off x="2807986" y="327583"/>
                      <a:ext cx="2700000" cy="5404075"/>
                      <a:chOff x="1776885" y="865748"/>
                      <a:chExt cx="2655507" cy="5404075"/>
                    </a:xfrm>
                  </p:grpSpPr>
                  <p:grpSp>
                    <p:nvGrpSpPr>
                      <p:cNvPr id="34" name="群組 33"/>
                      <p:cNvGrpSpPr/>
                      <p:nvPr/>
                    </p:nvGrpSpPr>
                    <p:grpSpPr>
                      <a:xfrm>
                        <a:off x="1776885" y="865748"/>
                        <a:ext cx="2655507" cy="5404075"/>
                        <a:chOff x="190288" y="-191103"/>
                        <a:chExt cx="3283782" cy="6363755"/>
                      </a:xfrm>
                    </p:grpSpPr>
                    <p:grpSp>
                      <p:nvGrpSpPr>
                        <p:cNvPr id="36" name="群組 35"/>
                        <p:cNvGrpSpPr/>
                        <p:nvPr/>
                      </p:nvGrpSpPr>
                      <p:grpSpPr>
                        <a:xfrm>
                          <a:off x="190288" y="-191103"/>
                          <a:ext cx="3283782" cy="6363755"/>
                          <a:chOff x="2903471" y="170656"/>
                          <a:chExt cx="3283782" cy="6363755"/>
                        </a:xfrm>
                      </p:grpSpPr>
                      <p:pic>
                        <p:nvPicPr>
                          <p:cNvPr id="38" name="圖片 37"/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2"/>
                          <a:srcRect l="51559"/>
                          <a:stretch/>
                        </p:blipFill>
                        <p:spPr>
                          <a:xfrm>
                            <a:off x="2903471" y="170656"/>
                            <a:ext cx="3283782" cy="6363755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39" name="Picture 2" descr="ãrevolut Acceleratorãçåçæå°çµæ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15816" y="1102516"/>
                            <a:ext cx="2547955" cy="458708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7" name="圖片 36"/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/>
                        <a:srcRect l="6928" t="4531" r="6719" b="7641"/>
                        <a:stretch/>
                      </p:blipFill>
                      <p:spPr>
                        <a:xfrm>
                          <a:off x="606628" y="949550"/>
                          <a:ext cx="2543959" cy="4378289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35" name="圖片 34"/>
                      <p:cNvPicPr>
                        <a:picLocks/>
                      </p:cNvPicPr>
                      <p:nvPr/>
                    </p:nvPicPr>
                    <p:blipFill rotWithShape="1">
                      <a:blip r:embed="rId5"/>
                      <a:srcRect l="5585" t="4365" r="8478" b="10178"/>
                      <a:stretch/>
                    </p:blipFill>
                    <p:spPr>
                      <a:xfrm>
                        <a:off x="2111600" y="1797425"/>
                        <a:ext cx="2059200" cy="3758621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33" name="圖片 32"/>
                    <p:cNvPicPr>
                      <a:picLocks/>
                    </p:cNvPicPr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3149421" y="1253610"/>
                      <a:ext cx="2098800" cy="375840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31" name="圖片 30"/>
                  <p:cNvPicPr>
                    <a:picLocks/>
                  </p:cNvPicPr>
                  <p:nvPr/>
                </p:nvPicPr>
                <p:blipFill rotWithShape="1">
                  <a:blip r:embed="rId12"/>
                  <a:srcRect l="1254" r="2638"/>
                  <a:stretch/>
                </p:blipFill>
                <p:spPr>
                  <a:xfrm>
                    <a:off x="6489700" y="1519771"/>
                    <a:ext cx="2206800" cy="3978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7" name="群組 16"/>
                <p:cNvGrpSpPr/>
                <p:nvPr/>
              </p:nvGrpSpPr>
              <p:grpSpPr>
                <a:xfrm>
                  <a:off x="8718418" y="1300112"/>
                  <a:ext cx="2700000" cy="5016484"/>
                  <a:chOff x="8817503" y="765016"/>
                  <a:chExt cx="2700000" cy="5404075"/>
                </a:xfrm>
              </p:grpSpPr>
              <p:grpSp>
                <p:nvGrpSpPr>
                  <p:cNvPr id="20" name="群組 19"/>
                  <p:cNvGrpSpPr/>
                  <p:nvPr/>
                </p:nvGrpSpPr>
                <p:grpSpPr>
                  <a:xfrm>
                    <a:off x="8817503" y="765016"/>
                    <a:ext cx="2700000" cy="5404075"/>
                    <a:chOff x="6290338" y="327582"/>
                    <a:chExt cx="2700000" cy="5404075"/>
                  </a:xfrm>
                </p:grpSpPr>
                <p:grpSp>
                  <p:nvGrpSpPr>
                    <p:cNvPr id="22" name="群組 21"/>
                    <p:cNvGrpSpPr/>
                    <p:nvPr/>
                  </p:nvGrpSpPr>
                  <p:grpSpPr>
                    <a:xfrm>
                      <a:off x="6290338" y="327582"/>
                      <a:ext cx="2700000" cy="5404075"/>
                      <a:chOff x="1776885" y="865748"/>
                      <a:chExt cx="2655507" cy="5404075"/>
                    </a:xfrm>
                  </p:grpSpPr>
                  <p:grpSp>
                    <p:nvGrpSpPr>
                      <p:cNvPr id="24" name="群組 23"/>
                      <p:cNvGrpSpPr/>
                      <p:nvPr/>
                    </p:nvGrpSpPr>
                    <p:grpSpPr>
                      <a:xfrm>
                        <a:off x="1776885" y="865748"/>
                        <a:ext cx="2655507" cy="5404075"/>
                        <a:chOff x="190288" y="-191103"/>
                        <a:chExt cx="3283782" cy="6363755"/>
                      </a:xfrm>
                    </p:grpSpPr>
                    <p:grpSp>
                      <p:nvGrpSpPr>
                        <p:cNvPr id="26" name="群組 25"/>
                        <p:cNvGrpSpPr/>
                        <p:nvPr/>
                      </p:nvGrpSpPr>
                      <p:grpSpPr>
                        <a:xfrm>
                          <a:off x="190288" y="-191103"/>
                          <a:ext cx="3283782" cy="6363755"/>
                          <a:chOff x="2903471" y="170656"/>
                          <a:chExt cx="3283782" cy="6363755"/>
                        </a:xfrm>
                      </p:grpSpPr>
                      <p:pic>
                        <p:nvPicPr>
                          <p:cNvPr id="28" name="圖片 27"/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2"/>
                          <a:srcRect l="51559"/>
                          <a:stretch/>
                        </p:blipFill>
                        <p:spPr>
                          <a:xfrm>
                            <a:off x="2903471" y="170656"/>
                            <a:ext cx="3283782" cy="6363755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29" name="Picture 2" descr="ãrevolut Acceleratorãçåçæå°çµæ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15816" y="1102516"/>
                            <a:ext cx="2547955" cy="458708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27" name="圖片 26"/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/>
                        <a:srcRect l="6928" t="4531" r="6719" b="7641"/>
                        <a:stretch/>
                      </p:blipFill>
                      <p:spPr>
                        <a:xfrm>
                          <a:off x="606628" y="949550"/>
                          <a:ext cx="2543959" cy="4378289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25" name="圖片 24"/>
                      <p:cNvPicPr>
                        <a:picLocks/>
                      </p:cNvPicPr>
                      <p:nvPr/>
                    </p:nvPicPr>
                    <p:blipFill rotWithShape="1">
                      <a:blip r:embed="rId5"/>
                      <a:srcRect l="5585" t="4365" r="8478" b="10178"/>
                      <a:stretch/>
                    </p:blipFill>
                    <p:spPr>
                      <a:xfrm>
                        <a:off x="2111600" y="1797425"/>
                        <a:ext cx="2059200" cy="3758621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23" name="圖片 22"/>
                    <p:cNvPicPr>
                      <a:picLocks/>
                    </p:cNvPicPr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6629377" y="1253610"/>
                      <a:ext cx="2098800" cy="375840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1" name="圖片 20"/>
                  <p:cNvPicPr>
                    <a:picLocks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9118442" y="1510245"/>
                    <a:ext cx="2206800" cy="39780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8" name="Picture 2" descr="https://t1.daumcdn.net/cfile/tistory/99D755355B7A42AD05"/>
                <p:cNvPicPr>
                  <a:picLocks noChangeArrowheads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505" t="17790" r="58672" b="10361"/>
                <a:stretch/>
              </p:blipFill>
              <p:spPr bwMode="auto">
                <a:xfrm>
                  <a:off x="6390615" y="1935571"/>
                  <a:ext cx="2208419" cy="3751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" name="Picture 2" descr="https://t1.daumcdn.net/cfile/tistory/99D755355B7A42AD05"/>
                <p:cNvPicPr>
                  <a:picLocks noChangeArrowheads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8914" t="18280" r="14922" b="10777"/>
                <a:stretch/>
              </p:blipFill>
              <p:spPr bwMode="auto">
                <a:xfrm>
                  <a:off x="9019357" y="1991891"/>
                  <a:ext cx="2203200" cy="3751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2" name="圖片 11"/>
              <p:cNvPicPr>
                <a:picLocks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94307" y="1827925"/>
                <a:ext cx="2203200" cy="3751200"/>
              </a:xfrm>
              <a:prstGeom prst="rect">
                <a:avLst/>
              </a:prstGeom>
            </p:spPr>
          </p:pic>
          <p:pic>
            <p:nvPicPr>
              <p:cNvPr id="13" name="圖片 12"/>
              <p:cNvPicPr>
                <a:picLocks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21015" y="1827925"/>
                <a:ext cx="2203200" cy="3751200"/>
              </a:xfrm>
              <a:prstGeom prst="rect">
                <a:avLst/>
              </a:prstGeom>
            </p:spPr>
          </p:pic>
          <p:pic>
            <p:nvPicPr>
              <p:cNvPr id="14" name="圖片 13"/>
              <p:cNvPicPr>
                <a:picLocks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443953" y="1848337"/>
                <a:ext cx="2203200" cy="3751200"/>
              </a:xfrm>
              <a:prstGeom prst="rect">
                <a:avLst/>
              </a:prstGeom>
            </p:spPr>
          </p:pic>
          <p:pic>
            <p:nvPicPr>
              <p:cNvPr id="15" name="圖片 14"/>
              <p:cNvPicPr>
                <a:picLocks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050829" y="1848337"/>
                <a:ext cx="2203200" cy="3751200"/>
              </a:xfrm>
              <a:prstGeom prst="rect">
                <a:avLst/>
              </a:prstGeom>
            </p:spPr>
          </p:pic>
        </p:grpSp>
        <p:pic>
          <p:nvPicPr>
            <p:cNvPr id="5" name="圖片 4"/>
            <p:cNvPicPr>
              <a:picLocks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177457" y="1805036"/>
              <a:ext cx="2203200" cy="3751200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840117" y="1839599"/>
              <a:ext cx="2203200" cy="3751200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425687" y="1848337"/>
              <a:ext cx="2225066" cy="3751200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9058029" y="1767824"/>
              <a:ext cx="2203200" cy="3751200"/>
            </a:xfrm>
            <a:prstGeom prst="rect">
              <a:avLst/>
            </a:prstGeom>
          </p:spPr>
        </p:pic>
      </p:grpSp>
      <p:sp>
        <p:nvSpPr>
          <p:cNvPr id="66" name="矩形 65"/>
          <p:cNvSpPr/>
          <p:nvPr/>
        </p:nvSpPr>
        <p:spPr>
          <a:xfrm>
            <a:off x="4858805" y="247997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文件驗證</a:t>
            </a:r>
          </a:p>
        </p:txBody>
      </p:sp>
      <p:sp>
        <p:nvSpPr>
          <p:cNvPr id="67" name="矩形 66"/>
          <p:cNvSpPr/>
          <p:nvPr/>
        </p:nvSpPr>
        <p:spPr>
          <a:xfrm>
            <a:off x="6961066" y="227224"/>
            <a:ext cx="4758303" cy="872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居民登記、 收入證明、  親屬關係證明、結婚證、醫療保險證明、醫療保險支付證明</a:t>
            </a:r>
          </a:p>
        </p:txBody>
      </p:sp>
      <p:sp>
        <p:nvSpPr>
          <p:cNvPr id="69" name="矩形 68"/>
          <p:cNvSpPr/>
          <p:nvPr/>
        </p:nvSpPr>
        <p:spPr>
          <a:xfrm>
            <a:off x="7280197" y="4379321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租賃協議和付款收據</a:t>
            </a:r>
          </a:p>
        </p:txBody>
      </p:sp>
      <p:sp>
        <p:nvSpPr>
          <p:cNvPr id="70" name="矩形 69"/>
          <p:cNvSpPr/>
          <p:nvPr/>
        </p:nvSpPr>
        <p:spPr>
          <a:xfrm>
            <a:off x="5855228" y="6180510"/>
            <a:ext cx="33291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上傳資料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三個月內拍攝之照片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3" name="直線接點 72"/>
          <p:cNvCxnSpPr/>
          <p:nvPr/>
        </p:nvCxnSpPr>
        <p:spPr>
          <a:xfrm>
            <a:off x="8281115" y="1185812"/>
            <a:ext cx="115910" cy="2355878"/>
          </a:xfrm>
          <a:prstGeom prst="line">
            <a:avLst/>
          </a:prstGeom>
          <a:ln>
            <a:solidFill>
              <a:srgbClr val="FCB1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Box 12"/>
          <p:cNvSpPr txBox="1"/>
          <p:nvPr/>
        </p:nvSpPr>
        <p:spPr>
          <a:xfrm>
            <a:off x="2878191" y="301913"/>
            <a:ext cx="1448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>
                <a:latin typeface="微軟正黑體" panose="020B0604030504040204" pitchFamily="34" charset="-120"/>
                <a:ea typeface="微軟正黑體" panose="020B0604030504040204" pitchFamily="34" charset="-120"/>
              </a:rPr>
              <a:t>─申請</a:t>
            </a:r>
            <a:endParaRPr lang="en-US" altLang="zh-TW" sz="2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6" name="TextBox 12"/>
          <p:cNvSpPr txBox="1"/>
          <p:nvPr/>
        </p:nvSpPr>
        <p:spPr>
          <a:xfrm>
            <a:off x="1142205" y="257342"/>
            <a:ext cx="1992881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月球保證金貸款</a:t>
            </a:r>
            <a:endParaRPr lang="en-US" altLang="zh-TW" sz="2000" b="1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154343" y="434220"/>
            <a:ext cx="1005403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6145597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902582" y="1185812"/>
            <a:ext cx="10550908" cy="5016485"/>
            <a:chOff x="902582" y="1185812"/>
            <a:chExt cx="10550908" cy="5016485"/>
          </a:xfrm>
        </p:grpSpPr>
        <p:grpSp>
          <p:nvGrpSpPr>
            <p:cNvPr id="10" name="群組 9"/>
            <p:cNvGrpSpPr/>
            <p:nvPr/>
          </p:nvGrpSpPr>
          <p:grpSpPr>
            <a:xfrm>
              <a:off x="902582" y="1185812"/>
              <a:ext cx="5320216" cy="5016484"/>
              <a:chOff x="346449" y="1300112"/>
              <a:chExt cx="5320216" cy="5016484"/>
            </a:xfrm>
          </p:grpSpPr>
          <p:grpSp>
            <p:nvGrpSpPr>
              <p:cNvPr id="40" name="群組 39"/>
              <p:cNvGrpSpPr/>
              <p:nvPr/>
            </p:nvGrpSpPr>
            <p:grpSpPr>
              <a:xfrm>
                <a:off x="346449" y="1300112"/>
                <a:ext cx="2700000" cy="5016484"/>
                <a:chOff x="956855" y="718913"/>
                <a:chExt cx="2700000" cy="5404075"/>
              </a:xfrm>
            </p:grpSpPr>
            <p:grpSp>
              <p:nvGrpSpPr>
                <p:cNvPr id="56" name="群組 55"/>
                <p:cNvGrpSpPr/>
                <p:nvPr/>
              </p:nvGrpSpPr>
              <p:grpSpPr>
                <a:xfrm>
                  <a:off x="956855" y="718913"/>
                  <a:ext cx="2700000" cy="5404075"/>
                  <a:chOff x="303996" y="765016"/>
                  <a:chExt cx="2700000" cy="5404075"/>
                </a:xfrm>
              </p:grpSpPr>
              <p:grpSp>
                <p:nvGrpSpPr>
                  <p:cNvPr id="58" name="群組 57"/>
                  <p:cNvGrpSpPr/>
                  <p:nvPr/>
                </p:nvGrpSpPr>
                <p:grpSpPr>
                  <a:xfrm>
                    <a:off x="303996" y="765016"/>
                    <a:ext cx="2700000" cy="5404075"/>
                    <a:chOff x="1776885" y="865748"/>
                    <a:chExt cx="2655507" cy="5404075"/>
                  </a:xfrm>
                </p:grpSpPr>
                <p:grpSp>
                  <p:nvGrpSpPr>
                    <p:cNvPr id="60" name="群組 59"/>
                    <p:cNvGrpSpPr/>
                    <p:nvPr/>
                  </p:nvGrpSpPr>
                  <p:grpSpPr>
                    <a:xfrm>
                      <a:off x="1776885" y="865748"/>
                      <a:ext cx="2655507" cy="5404075"/>
                      <a:chOff x="190288" y="-191103"/>
                      <a:chExt cx="3283782" cy="6363755"/>
                    </a:xfrm>
                  </p:grpSpPr>
                  <p:grpSp>
                    <p:nvGrpSpPr>
                      <p:cNvPr id="62" name="群組 61"/>
                      <p:cNvGrpSpPr/>
                      <p:nvPr/>
                    </p:nvGrpSpPr>
                    <p:grpSpPr>
                      <a:xfrm>
                        <a:off x="190288" y="-191103"/>
                        <a:ext cx="3283782" cy="6363755"/>
                        <a:chOff x="2903471" y="170656"/>
                        <a:chExt cx="3283782" cy="6363755"/>
                      </a:xfrm>
                    </p:grpSpPr>
                    <p:pic>
                      <p:nvPicPr>
                        <p:cNvPr id="64" name="圖片 63"/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2"/>
                        <a:srcRect l="51559"/>
                        <a:stretch/>
                      </p:blipFill>
                      <p:spPr>
                        <a:xfrm>
                          <a:off x="2903471" y="170656"/>
                          <a:ext cx="3283782" cy="636375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65" name="Picture 2" descr="ãrevolut Acceleratorãçåçæå°çµæ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5816" y="1102516"/>
                          <a:ext cx="2547955" cy="458708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63" name="圖片 62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/>
                      <a:srcRect l="6928" t="4531" r="6719" b="7641"/>
                      <a:stretch/>
                    </p:blipFill>
                    <p:spPr>
                      <a:xfrm>
                        <a:off x="606628" y="949550"/>
                        <a:ext cx="2543959" cy="4378289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61" name="圖片 60"/>
                    <p:cNvPicPr>
                      <a:picLocks/>
                    </p:cNvPicPr>
                    <p:nvPr/>
                  </p:nvPicPr>
                  <p:blipFill rotWithShape="1">
                    <a:blip r:embed="rId5"/>
                    <a:srcRect l="5585" t="4365" r="8478" b="10178"/>
                    <a:stretch/>
                  </p:blipFill>
                  <p:spPr>
                    <a:xfrm>
                      <a:off x="2111600" y="1797425"/>
                      <a:ext cx="2059200" cy="3758621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59" name="圖片 58" descr="ãrevolut add contactãçåçæå°çµæ"/>
                  <p:cNvPicPr/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2153" y="1556348"/>
                    <a:ext cx="2116800" cy="389874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57" name="圖片 56"/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52394" y="1478053"/>
                  <a:ext cx="2206800" cy="3978000"/>
                </a:xfrm>
                <a:prstGeom prst="rect">
                  <a:avLst/>
                </a:prstGeom>
              </p:spPr>
            </p:pic>
          </p:grpSp>
          <p:grpSp>
            <p:nvGrpSpPr>
              <p:cNvPr id="41" name="群組 40"/>
              <p:cNvGrpSpPr/>
              <p:nvPr/>
            </p:nvGrpSpPr>
            <p:grpSpPr>
              <a:xfrm>
                <a:off x="2966665" y="1300112"/>
                <a:ext cx="2700000" cy="5016484"/>
                <a:chOff x="3577071" y="718913"/>
                <a:chExt cx="2700000" cy="5404075"/>
              </a:xfrm>
            </p:grpSpPr>
            <p:grpSp>
              <p:nvGrpSpPr>
                <p:cNvPr id="44" name="群組 43"/>
                <p:cNvGrpSpPr/>
                <p:nvPr/>
              </p:nvGrpSpPr>
              <p:grpSpPr>
                <a:xfrm>
                  <a:off x="3577071" y="718913"/>
                  <a:ext cx="2700000" cy="5404075"/>
                  <a:chOff x="2993963" y="765015"/>
                  <a:chExt cx="2700000" cy="5404075"/>
                </a:xfrm>
              </p:grpSpPr>
              <p:grpSp>
                <p:nvGrpSpPr>
                  <p:cNvPr id="46" name="群組 45"/>
                  <p:cNvGrpSpPr/>
                  <p:nvPr/>
                </p:nvGrpSpPr>
                <p:grpSpPr>
                  <a:xfrm>
                    <a:off x="2993963" y="765015"/>
                    <a:ext cx="2700000" cy="5404075"/>
                    <a:chOff x="303996" y="765016"/>
                    <a:chExt cx="2700000" cy="5404075"/>
                  </a:xfrm>
                </p:grpSpPr>
                <p:grpSp>
                  <p:nvGrpSpPr>
                    <p:cNvPr id="48" name="群組 47"/>
                    <p:cNvGrpSpPr/>
                    <p:nvPr/>
                  </p:nvGrpSpPr>
                  <p:grpSpPr>
                    <a:xfrm>
                      <a:off x="303996" y="765016"/>
                      <a:ext cx="2700000" cy="5404075"/>
                      <a:chOff x="1776885" y="865748"/>
                      <a:chExt cx="2655507" cy="5404075"/>
                    </a:xfrm>
                  </p:grpSpPr>
                  <p:grpSp>
                    <p:nvGrpSpPr>
                      <p:cNvPr id="50" name="群組 49"/>
                      <p:cNvGrpSpPr/>
                      <p:nvPr/>
                    </p:nvGrpSpPr>
                    <p:grpSpPr>
                      <a:xfrm>
                        <a:off x="1776885" y="865748"/>
                        <a:ext cx="2655507" cy="5404075"/>
                        <a:chOff x="190288" y="-191103"/>
                        <a:chExt cx="3283782" cy="6363755"/>
                      </a:xfrm>
                    </p:grpSpPr>
                    <p:grpSp>
                      <p:nvGrpSpPr>
                        <p:cNvPr id="52" name="群組 51"/>
                        <p:cNvGrpSpPr/>
                        <p:nvPr/>
                      </p:nvGrpSpPr>
                      <p:grpSpPr>
                        <a:xfrm>
                          <a:off x="190288" y="-191103"/>
                          <a:ext cx="3283782" cy="6363755"/>
                          <a:chOff x="2903471" y="170656"/>
                          <a:chExt cx="3283782" cy="6363755"/>
                        </a:xfrm>
                      </p:grpSpPr>
                      <p:pic>
                        <p:nvPicPr>
                          <p:cNvPr id="54" name="圖片 53"/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2"/>
                          <a:srcRect l="51559"/>
                          <a:stretch/>
                        </p:blipFill>
                        <p:spPr>
                          <a:xfrm>
                            <a:off x="2903471" y="170656"/>
                            <a:ext cx="3283782" cy="6363755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55" name="Picture 2" descr="ãrevolut Acceleratorãçåçæå°çµæ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15816" y="1102516"/>
                            <a:ext cx="2547955" cy="458708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53" name="圖片 52"/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/>
                        <a:srcRect l="6928" t="4531" r="6719" b="7641"/>
                        <a:stretch/>
                      </p:blipFill>
                      <p:spPr>
                        <a:xfrm>
                          <a:off x="606628" y="949550"/>
                          <a:ext cx="2543959" cy="4378289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51" name="圖片 50"/>
                      <p:cNvPicPr>
                        <a:picLocks/>
                      </p:cNvPicPr>
                      <p:nvPr/>
                    </p:nvPicPr>
                    <p:blipFill rotWithShape="1">
                      <a:blip r:embed="rId5"/>
                      <a:srcRect l="5585" t="4365" r="8478" b="10178"/>
                      <a:stretch/>
                    </p:blipFill>
                    <p:spPr>
                      <a:xfrm>
                        <a:off x="2111600" y="1797425"/>
                        <a:ext cx="2059200" cy="3758621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49" name="圖片 48" descr="ãrevolut add contactãçåçæå°çµæ"/>
                    <p:cNvPicPr/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32153" y="1556348"/>
                      <a:ext cx="2116800" cy="389874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pic>
                <p:nvPicPr>
                  <p:cNvPr id="47" name="圖片 46"/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l="11301" t="7765" r="15366" b="14332"/>
                  <a:stretch/>
                </p:blipFill>
                <p:spPr>
                  <a:xfrm>
                    <a:off x="3296713" y="1704840"/>
                    <a:ext cx="2142207" cy="37584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5" name="圖片 44"/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866873" y="1478053"/>
                  <a:ext cx="2206800" cy="3978000"/>
                </a:xfrm>
                <a:prstGeom prst="rect">
                  <a:avLst/>
                </a:prstGeom>
              </p:spPr>
            </p:pic>
          </p:grpSp>
          <p:pic>
            <p:nvPicPr>
              <p:cNvPr id="42" name="Picture 2" descr="https://t1.daumcdn.net/cfile/tistory/998580395B7A426A31"/>
              <p:cNvPicPr>
                <a:picLocks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862" t="17648" r="58623" b="9770"/>
              <a:stretch/>
            </p:blipFill>
            <p:spPr bwMode="auto">
              <a:xfrm>
                <a:off x="643204" y="1882141"/>
                <a:ext cx="2204368" cy="37511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2" descr="https://t1.daumcdn.net/cfile/tistory/998580395B7A426A31"/>
              <p:cNvPicPr>
                <a:picLocks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635" t="18111" r="14650" b="10107"/>
              <a:stretch/>
            </p:blipFill>
            <p:spPr bwMode="auto">
              <a:xfrm>
                <a:off x="3238918" y="1932754"/>
                <a:ext cx="2203200" cy="3751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" name="群組 10"/>
            <p:cNvGrpSpPr/>
            <p:nvPr/>
          </p:nvGrpSpPr>
          <p:grpSpPr>
            <a:xfrm>
              <a:off x="6133274" y="1185812"/>
              <a:ext cx="5320216" cy="5016485"/>
              <a:chOff x="6098202" y="1300112"/>
              <a:chExt cx="5320216" cy="5016485"/>
            </a:xfrm>
          </p:grpSpPr>
          <p:grpSp>
            <p:nvGrpSpPr>
              <p:cNvPr id="16" name="群組 15"/>
              <p:cNvGrpSpPr/>
              <p:nvPr/>
            </p:nvGrpSpPr>
            <p:grpSpPr>
              <a:xfrm>
                <a:off x="6098202" y="1300113"/>
                <a:ext cx="2700000" cy="5016484"/>
                <a:chOff x="6197287" y="765017"/>
                <a:chExt cx="2700000" cy="5404075"/>
              </a:xfrm>
            </p:grpSpPr>
            <p:grpSp>
              <p:nvGrpSpPr>
                <p:cNvPr id="30" name="群組 29"/>
                <p:cNvGrpSpPr/>
                <p:nvPr/>
              </p:nvGrpSpPr>
              <p:grpSpPr>
                <a:xfrm>
                  <a:off x="6197287" y="765017"/>
                  <a:ext cx="2700000" cy="5404075"/>
                  <a:chOff x="2807986" y="327583"/>
                  <a:chExt cx="2700000" cy="5404075"/>
                </a:xfrm>
              </p:grpSpPr>
              <p:grpSp>
                <p:nvGrpSpPr>
                  <p:cNvPr id="32" name="群組 31"/>
                  <p:cNvGrpSpPr/>
                  <p:nvPr/>
                </p:nvGrpSpPr>
                <p:grpSpPr>
                  <a:xfrm>
                    <a:off x="2807986" y="327583"/>
                    <a:ext cx="2700000" cy="5404075"/>
                    <a:chOff x="1776885" y="865748"/>
                    <a:chExt cx="2655507" cy="5404075"/>
                  </a:xfrm>
                </p:grpSpPr>
                <p:grpSp>
                  <p:nvGrpSpPr>
                    <p:cNvPr id="34" name="群組 33"/>
                    <p:cNvGrpSpPr/>
                    <p:nvPr/>
                  </p:nvGrpSpPr>
                  <p:grpSpPr>
                    <a:xfrm>
                      <a:off x="1776885" y="865748"/>
                      <a:ext cx="2655507" cy="5404075"/>
                      <a:chOff x="190288" y="-191103"/>
                      <a:chExt cx="3283782" cy="6363755"/>
                    </a:xfrm>
                  </p:grpSpPr>
                  <p:grpSp>
                    <p:nvGrpSpPr>
                      <p:cNvPr id="36" name="群組 35"/>
                      <p:cNvGrpSpPr/>
                      <p:nvPr/>
                    </p:nvGrpSpPr>
                    <p:grpSpPr>
                      <a:xfrm>
                        <a:off x="190288" y="-191103"/>
                        <a:ext cx="3283782" cy="6363755"/>
                        <a:chOff x="2903471" y="170656"/>
                        <a:chExt cx="3283782" cy="6363755"/>
                      </a:xfrm>
                    </p:grpSpPr>
                    <p:pic>
                      <p:nvPicPr>
                        <p:cNvPr id="38" name="圖片 37"/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2"/>
                        <a:srcRect l="51559"/>
                        <a:stretch/>
                      </p:blipFill>
                      <p:spPr>
                        <a:xfrm>
                          <a:off x="2903471" y="170656"/>
                          <a:ext cx="3283782" cy="636375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9" name="Picture 2" descr="ãrevolut Acceleratorãçåçæå°çµæ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5816" y="1102516"/>
                          <a:ext cx="2547955" cy="458708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37" name="圖片 36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/>
                      <a:srcRect l="6928" t="4531" r="6719" b="7641"/>
                      <a:stretch/>
                    </p:blipFill>
                    <p:spPr>
                      <a:xfrm>
                        <a:off x="606628" y="949550"/>
                        <a:ext cx="2543959" cy="4378289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35" name="圖片 34"/>
                    <p:cNvPicPr>
                      <a:picLocks/>
                    </p:cNvPicPr>
                    <p:nvPr/>
                  </p:nvPicPr>
                  <p:blipFill rotWithShape="1">
                    <a:blip r:embed="rId5"/>
                    <a:srcRect l="5585" t="4365" r="8478" b="10178"/>
                    <a:stretch/>
                  </p:blipFill>
                  <p:spPr>
                    <a:xfrm>
                      <a:off x="2111600" y="1797425"/>
                      <a:ext cx="2059200" cy="3758621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33" name="圖片 32"/>
                  <p:cNvPicPr>
                    <a:picLocks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3149421" y="1253610"/>
                    <a:ext cx="2098800" cy="37584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1" name="圖片 30"/>
                <p:cNvPicPr>
                  <a:picLocks/>
                </p:cNvPicPr>
                <p:nvPr/>
              </p:nvPicPr>
              <p:blipFill rotWithShape="1">
                <a:blip r:embed="rId12"/>
                <a:srcRect l="1254" r="2638"/>
                <a:stretch/>
              </p:blipFill>
              <p:spPr>
                <a:xfrm>
                  <a:off x="6489700" y="1519771"/>
                  <a:ext cx="2206800" cy="3978000"/>
                </a:xfrm>
                <a:prstGeom prst="rect">
                  <a:avLst/>
                </a:prstGeom>
              </p:spPr>
            </p:pic>
          </p:grpSp>
          <p:grpSp>
            <p:nvGrpSpPr>
              <p:cNvPr id="17" name="群組 16"/>
              <p:cNvGrpSpPr/>
              <p:nvPr/>
            </p:nvGrpSpPr>
            <p:grpSpPr>
              <a:xfrm>
                <a:off x="8718418" y="1300112"/>
                <a:ext cx="2700000" cy="5016484"/>
                <a:chOff x="8817503" y="765016"/>
                <a:chExt cx="2700000" cy="5404075"/>
              </a:xfrm>
            </p:grpSpPr>
            <p:grpSp>
              <p:nvGrpSpPr>
                <p:cNvPr id="20" name="群組 19"/>
                <p:cNvGrpSpPr/>
                <p:nvPr/>
              </p:nvGrpSpPr>
              <p:grpSpPr>
                <a:xfrm>
                  <a:off x="8817503" y="765016"/>
                  <a:ext cx="2700000" cy="5404075"/>
                  <a:chOff x="6290338" y="327582"/>
                  <a:chExt cx="2700000" cy="5404075"/>
                </a:xfrm>
              </p:grpSpPr>
              <p:grpSp>
                <p:nvGrpSpPr>
                  <p:cNvPr id="22" name="群組 21"/>
                  <p:cNvGrpSpPr/>
                  <p:nvPr/>
                </p:nvGrpSpPr>
                <p:grpSpPr>
                  <a:xfrm>
                    <a:off x="6290338" y="327582"/>
                    <a:ext cx="2700000" cy="5404075"/>
                    <a:chOff x="1776885" y="865748"/>
                    <a:chExt cx="2655507" cy="5404075"/>
                  </a:xfrm>
                </p:grpSpPr>
                <p:grpSp>
                  <p:nvGrpSpPr>
                    <p:cNvPr id="24" name="群組 23"/>
                    <p:cNvGrpSpPr/>
                    <p:nvPr/>
                  </p:nvGrpSpPr>
                  <p:grpSpPr>
                    <a:xfrm>
                      <a:off x="1776885" y="865748"/>
                      <a:ext cx="2655507" cy="5404075"/>
                      <a:chOff x="190288" y="-191103"/>
                      <a:chExt cx="3283782" cy="6363755"/>
                    </a:xfrm>
                  </p:grpSpPr>
                  <p:grpSp>
                    <p:nvGrpSpPr>
                      <p:cNvPr id="26" name="群組 25"/>
                      <p:cNvGrpSpPr/>
                      <p:nvPr/>
                    </p:nvGrpSpPr>
                    <p:grpSpPr>
                      <a:xfrm>
                        <a:off x="190288" y="-191103"/>
                        <a:ext cx="3283782" cy="6363755"/>
                        <a:chOff x="2903471" y="170656"/>
                        <a:chExt cx="3283782" cy="6363755"/>
                      </a:xfrm>
                    </p:grpSpPr>
                    <p:pic>
                      <p:nvPicPr>
                        <p:cNvPr id="28" name="圖片 27"/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2"/>
                        <a:srcRect l="51559"/>
                        <a:stretch/>
                      </p:blipFill>
                      <p:spPr>
                        <a:xfrm>
                          <a:off x="2903471" y="170656"/>
                          <a:ext cx="3283782" cy="636375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29" name="Picture 2" descr="ãrevolut Acceleratorãçåçæå°çµæ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5816" y="1102516"/>
                          <a:ext cx="2547955" cy="458708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27" name="圖片 26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/>
                      <a:srcRect l="6928" t="4531" r="6719" b="7641"/>
                      <a:stretch/>
                    </p:blipFill>
                    <p:spPr>
                      <a:xfrm>
                        <a:off x="606628" y="949550"/>
                        <a:ext cx="2543959" cy="4378289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25" name="圖片 24"/>
                    <p:cNvPicPr>
                      <a:picLocks/>
                    </p:cNvPicPr>
                    <p:nvPr/>
                  </p:nvPicPr>
                  <p:blipFill rotWithShape="1">
                    <a:blip r:embed="rId5"/>
                    <a:srcRect l="5585" t="4365" r="8478" b="10178"/>
                    <a:stretch/>
                  </p:blipFill>
                  <p:spPr>
                    <a:xfrm>
                      <a:off x="2111600" y="1797425"/>
                      <a:ext cx="2059200" cy="3758621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3" name="圖片 22"/>
                  <p:cNvPicPr>
                    <a:picLocks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6629377" y="1253610"/>
                    <a:ext cx="2098800" cy="37584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1" name="圖片 20"/>
                <p:cNvPicPr>
                  <a:picLocks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118442" y="1510245"/>
                  <a:ext cx="2206800" cy="3978000"/>
                </a:xfrm>
                <a:prstGeom prst="rect">
                  <a:avLst/>
                </a:prstGeom>
              </p:spPr>
            </p:pic>
          </p:grpSp>
          <p:pic>
            <p:nvPicPr>
              <p:cNvPr id="18" name="Picture 2" descr="https://t1.daumcdn.net/cfile/tistory/99D755355B7A42AD05"/>
              <p:cNvPicPr>
                <a:picLocks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05" t="17790" r="58672" b="10361"/>
              <a:stretch/>
            </p:blipFill>
            <p:spPr bwMode="auto">
              <a:xfrm>
                <a:off x="6390615" y="1935571"/>
                <a:ext cx="2208419" cy="3751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https://t1.daumcdn.net/cfile/tistory/99D755355B7A42AD05"/>
              <p:cNvPicPr>
                <a:picLocks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914" t="18280" r="14922" b="10777"/>
              <a:stretch/>
            </p:blipFill>
            <p:spPr bwMode="auto">
              <a:xfrm>
                <a:off x="9019357" y="1991891"/>
                <a:ext cx="2203200" cy="3751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圖片 11"/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194307" y="1827925"/>
              <a:ext cx="2203200" cy="3751200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821015" y="1827925"/>
              <a:ext cx="2203200" cy="3751200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443953" y="1848337"/>
              <a:ext cx="2203200" cy="3751200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050829" y="1848337"/>
              <a:ext cx="2203200" cy="3751200"/>
            </a:xfrm>
            <a:prstGeom prst="rect">
              <a:avLst/>
            </a:prstGeom>
          </p:spPr>
        </p:pic>
      </p:grpSp>
      <p:sp>
        <p:nvSpPr>
          <p:cNvPr id="2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12"/>
          <p:cNvSpPr txBox="1"/>
          <p:nvPr/>
        </p:nvSpPr>
        <p:spPr>
          <a:xfrm>
            <a:off x="294607" y="785702"/>
            <a:ext cx="248722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03.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簽訂貸款合約</a:t>
            </a:r>
          </a:p>
        </p:txBody>
      </p:sp>
      <p:pic>
        <p:nvPicPr>
          <p:cNvPr id="5" name="圖片 4"/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1181970" y="1808934"/>
            <a:ext cx="2203200" cy="3751200"/>
          </a:xfrm>
          <a:prstGeom prst="rect">
            <a:avLst/>
          </a:prstGeom>
        </p:spPr>
      </p:pic>
      <p:pic>
        <p:nvPicPr>
          <p:cNvPr id="6" name="圖片 5"/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3792446" y="1795871"/>
            <a:ext cx="2203200" cy="3751200"/>
          </a:xfrm>
          <a:prstGeom prst="rect">
            <a:avLst/>
          </a:prstGeom>
        </p:spPr>
      </p:pic>
      <p:pic>
        <p:nvPicPr>
          <p:cNvPr id="7" name="圖片 6"/>
          <p:cNvPicPr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6385543" y="1848337"/>
            <a:ext cx="2261610" cy="3751200"/>
          </a:xfrm>
          <a:prstGeom prst="rect">
            <a:avLst/>
          </a:prstGeom>
        </p:spPr>
      </p:pic>
      <p:pic>
        <p:nvPicPr>
          <p:cNvPr id="8" name="圖片 7"/>
          <p:cNvPicPr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9060812" y="1877590"/>
            <a:ext cx="2203200" cy="3751200"/>
          </a:xfrm>
          <a:prstGeom prst="rect">
            <a:avLst/>
          </a:prstGeom>
        </p:spPr>
      </p:pic>
      <p:sp>
        <p:nvSpPr>
          <p:cNvPr id="66" name="矩形 65"/>
          <p:cNvSpPr/>
          <p:nvPr/>
        </p:nvSpPr>
        <p:spPr>
          <a:xfrm>
            <a:off x="448129" y="2673157"/>
            <a:ext cx="1853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請簽署貸款通知</a:t>
            </a:r>
          </a:p>
        </p:txBody>
      </p:sp>
      <p:sp>
        <p:nvSpPr>
          <p:cNvPr id="67" name="矩形 66"/>
          <p:cNvSpPr/>
          <p:nvPr/>
        </p:nvSpPr>
        <p:spPr>
          <a:xfrm>
            <a:off x="3612507" y="6179713"/>
            <a:ext cx="2620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輸入金額、利息支付日期、  貸款期限</a:t>
            </a:r>
          </a:p>
        </p:txBody>
      </p:sp>
      <p:sp>
        <p:nvSpPr>
          <p:cNvPr id="68" name="矩形 67"/>
          <p:cNvSpPr/>
          <p:nvPr/>
        </p:nvSpPr>
        <p:spPr>
          <a:xfrm>
            <a:off x="3336607" y="80070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最低貸款申請金額超過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萬韓元</a:t>
            </a:r>
          </a:p>
        </p:txBody>
      </p:sp>
      <p:sp>
        <p:nvSpPr>
          <p:cNvPr id="70" name="矩形 69"/>
          <p:cNvSpPr/>
          <p:nvPr/>
        </p:nvSpPr>
        <p:spPr>
          <a:xfrm>
            <a:off x="7149997" y="188425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申請者帳號</a:t>
            </a:r>
          </a:p>
        </p:txBody>
      </p:sp>
      <p:sp>
        <p:nvSpPr>
          <p:cNvPr id="71" name="矩形 70"/>
          <p:cNvSpPr/>
          <p:nvPr/>
        </p:nvSpPr>
        <p:spPr>
          <a:xfrm>
            <a:off x="7240238" y="288406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利息還款方式</a:t>
            </a:r>
          </a:p>
        </p:txBody>
      </p:sp>
      <p:sp>
        <p:nvSpPr>
          <p:cNvPr id="72" name="矩形 71"/>
          <p:cNvSpPr/>
          <p:nvPr/>
        </p:nvSpPr>
        <p:spPr>
          <a:xfrm>
            <a:off x="7947885" y="4009973"/>
            <a:ext cx="768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Email</a:t>
            </a:r>
            <a:endParaRPr lang="zh-TW" altLang="en-US" dirty="0">
              <a:solidFill>
                <a:srgbClr val="E34A5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3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Box 12"/>
          <p:cNvSpPr txBox="1"/>
          <p:nvPr/>
        </p:nvSpPr>
        <p:spPr>
          <a:xfrm>
            <a:off x="2878191" y="301913"/>
            <a:ext cx="1448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>
                <a:latin typeface="微軟正黑體" panose="020B0604030504040204" pitchFamily="34" charset="-120"/>
                <a:ea typeface="微軟正黑體" panose="020B0604030504040204" pitchFamily="34" charset="-120"/>
              </a:rPr>
              <a:t>─申請</a:t>
            </a:r>
            <a:endParaRPr lang="en-US" altLang="zh-TW" sz="2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6" name="TextBox 12"/>
          <p:cNvSpPr txBox="1"/>
          <p:nvPr/>
        </p:nvSpPr>
        <p:spPr>
          <a:xfrm>
            <a:off x="1142205" y="257342"/>
            <a:ext cx="1992881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月球保證金貸款</a:t>
            </a:r>
            <a:endParaRPr lang="en-US" altLang="zh-TW" sz="2000" b="1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154343" y="434220"/>
            <a:ext cx="1005403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993133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12"/>
          <p:cNvSpPr txBox="1"/>
          <p:nvPr/>
        </p:nvSpPr>
        <p:spPr>
          <a:xfrm>
            <a:off x="294607" y="785702"/>
            <a:ext cx="248722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04.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發送貸款</a:t>
            </a:r>
          </a:p>
        </p:txBody>
      </p:sp>
      <p:grpSp>
        <p:nvGrpSpPr>
          <p:cNvPr id="67" name="群組 66"/>
          <p:cNvGrpSpPr/>
          <p:nvPr/>
        </p:nvGrpSpPr>
        <p:grpSpPr>
          <a:xfrm>
            <a:off x="902582" y="1185812"/>
            <a:ext cx="10550908" cy="5016485"/>
            <a:chOff x="902582" y="1185812"/>
            <a:chExt cx="10550908" cy="5016485"/>
          </a:xfrm>
        </p:grpSpPr>
        <p:grpSp>
          <p:nvGrpSpPr>
            <p:cNvPr id="10" name="群組 9"/>
            <p:cNvGrpSpPr/>
            <p:nvPr/>
          </p:nvGrpSpPr>
          <p:grpSpPr>
            <a:xfrm>
              <a:off x="902582" y="1185812"/>
              <a:ext cx="10550908" cy="5016485"/>
              <a:chOff x="902582" y="1185812"/>
              <a:chExt cx="10550908" cy="5016485"/>
            </a:xfrm>
          </p:grpSpPr>
          <p:grpSp>
            <p:nvGrpSpPr>
              <p:cNvPr id="11" name="群組 10"/>
              <p:cNvGrpSpPr/>
              <p:nvPr/>
            </p:nvGrpSpPr>
            <p:grpSpPr>
              <a:xfrm>
                <a:off x="902582" y="1185812"/>
                <a:ext cx="5320216" cy="5016484"/>
                <a:chOff x="346449" y="1300112"/>
                <a:chExt cx="5320216" cy="5016484"/>
              </a:xfrm>
            </p:grpSpPr>
            <p:grpSp>
              <p:nvGrpSpPr>
                <p:cNvPr id="41" name="群組 40"/>
                <p:cNvGrpSpPr/>
                <p:nvPr/>
              </p:nvGrpSpPr>
              <p:grpSpPr>
                <a:xfrm>
                  <a:off x="346449" y="1300112"/>
                  <a:ext cx="2700000" cy="5016484"/>
                  <a:chOff x="956855" y="718913"/>
                  <a:chExt cx="2700000" cy="5404075"/>
                </a:xfrm>
              </p:grpSpPr>
              <p:grpSp>
                <p:nvGrpSpPr>
                  <p:cNvPr id="57" name="群組 56"/>
                  <p:cNvGrpSpPr/>
                  <p:nvPr/>
                </p:nvGrpSpPr>
                <p:grpSpPr>
                  <a:xfrm>
                    <a:off x="956855" y="718913"/>
                    <a:ext cx="2700000" cy="5404075"/>
                    <a:chOff x="303996" y="765016"/>
                    <a:chExt cx="2700000" cy="5404075"/>
                  </a:xfrm>
                </p:grpSpPr>
                <p:grpSp>
                  <p:nvGrpSpPr>
                    <p:cNvPr id="59" name="群組 58"/>
                    <p:cNvGrpSpPr/>
                    <p:nvPr/>
                  </p:nvGrpSpPr>
                  <p:grpSpPr>
                    <a:xfrm>
                      <a:off x="303996" y="765016"/>
                      <a:ext cx="2700000" cy="5404075"/>
                      <a:chOff x="1776885" y="865748"/>
                      <a:chExt cx="2655507" cy="5404075"/>
                    </a:xfrm>
                  </p:grpSpPr>
                  <p:grpSp>
                    <p:nvGrpSpPr>
                      <p:cNvPr id="61" name="群組 60"/>
                      <p:cNvGrpSpPr/>
                      <p:nvPr/>
                    </p:nvGrpSpPr>
                    <p:grpSpPr>
                      <a:xfrm>
                        <a:off x="1776885" y="865748"/>
                        <a:ext cx="2655507" cy="5404075"/>
                        <a:chOff x="190288" y="-191103"/>
                        <a:chExt cx="3283782" cy="6363755"/>
                      </a:xfrm>
                    </p:grpSpPr>
                    <p:grpSp>
                      <p:nvGrpSpPr>
                        <p:cNvPr id="63" name="群組 62"/>
                        <p:cNvGrpSpPr/>
                        <p:nvPr/>
                      </p:nvGrpSpPr>
                      <p:grpSpPr>
                        <a:xfrm>
                          <a:off x="190288" y="-191103"/>
                          <a:ext cx="3283782" cy="6363755"/>
                          <a:chOff x="2903471" y="170656"/>
                          <a:chExt cx="3283782" cy="6363755"/>
                        </a:xfrm>
                      </p:grpSpPr>
                      <p:pic>
                        <p:nvPicPr>
                          <p:cNvPr id="65" name="圖片 64"/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2"/>
                          <a:srcRect l="51559"/>
                          <a:stretch/>
                        </p:blipFill>
                        <p:spPr>
                          <a:xfrm>
                            <a:off x="2903471" y="170656"/>
                            <a:ext cx="3283782" cy="6363755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66" name="Picture 2" descr="ãrevolut Acceleratorãçåçæå°çµæ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15816" y="1102516"/>
                            <a:ext cx="2547955" cy="458708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64" name="圖片 63"/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/>
                        <a:srcRect l="6928" t="4531" r="6719" b="7641"/>
                        <a:stretch/>
                      </p:blipFill>
                      <p:spPr>
                        <a:xfrm>
                          <a:off x="606628" y="949550"/>
                          <a:ext cx="2543959" cy="4378289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62" name="圖片 61"/>
                      <p:cNvPicPr>
                        <a:picLocks/>
                      </p:cNvPicPr>
                      <p:nvPr/>
                    </p:nvPicPr>
                    <p:blipFill rotWithShape="1">
                      <a:blip r:embed="rId5"/>
                      <a:srcRect l="5585" t="4365" r="8478" b="10178"/>
                      <a:stretch/>
                    </p:blipFill>
                    <p:spPr>
                      <a:xfrm>
                        <a:off x="2111600" y="1797425"/>
                        <a:ext cx="2059200" cy="3758621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60" name="圖片 59" descr="ãrevolut add contactãçåçæå°çµæ"/>
                    <p:cNvPicPr/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32153" y="1556348"/>
                      <a:ext cx="2116800" cy="389874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pic>
                <p:nvPicPr>
                  <p:cNvPr id="58" name="圖片 57"/>
                  <p:cNvPicPr>
                    <a:picLocks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252394" y="1478053"/>
                    <a:ext cx="2206800" cy="3978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2" name="群組 41"/>
                <p:cNvGrpSpPr/>
                <p:nvPr/>
              </p:nvGrpSpPr>
              <p:grpSpPr>
                <a:xfrm>
                  <a:off x="2966665" y="1300112"/>
                  <a:ext cx="2700000" cy="5016484"/>
                  <a:chOff x="3577071" y="718913"/>
                  <a:chExt cx="2700000" cy="5404075"/>
                </a:xfrm>
              </p:grpSpPr>
              <p:grpSp>
                <p:nvGrpSpPr>
                  <p:cNvPr id="45" name="群組 44"/>
                  <p:cNvGrpSpPr/>
                  <p:nvPr/>
                </p:nvGrpSpPr>
                <p:grpSpPr>
                  <a:xfrm>
                    <a:off x="3577071" y="718913"/>
                    <a:ext cx="2700000" cy="5404075"/>
                    <a:chOff x="2993963" y="765015"/>
                    <a:chExt cx="2700000" cy="5404075"/>
                  </a:xfrm>
                </p:grpSpPr>
                <p:grpSp>
                  <p:nvGrpSpPr>
                    <p:cNvPr id="47" name="群組 46"/>
                    <p:cNvGrpSpPr/>
                    <p:nvPr/>
                  </p:nvGrpSpPr>
                  <p:grpSpPr>
                    <a:xfrm>
                      <a:off x="2993963" y="765015"/>
                      <a:ext cx="2700000" cy="5404075"/>
                      <a:chOff x="303996" y="765016"/>
                      <a:chExt cx="2700000" cy="5404075"/>
                    </a:xfrm>
                  </p:grpSpPr>
                  <p:grpSp>
                    <p:nvGrpSpPr>
                      <p:cNvPr id="49" name="群組 48"/>
                      <p:cNvGrpSpPr/>
                      <p:nvPr/>
                    </p:nvGrpSpPr>
                    <p:grpSpPr>
                      <a:xfrm>
                        <a:off x="303996" y="765016"/>
                        <a:ext cx="2700000" cy="5404075"/>
                        <a:chOff x="1776885" y="865748"/>
                        <a:chExt cx="2655507" cy="5404075"/>
                      </a:xfrm>
                    </p:grpSpPr>
                    <p:grpSp>
                      <p:nvGrpSpPr>
                        <p:cNvPr id="51" name="群組 50"/>
                        <p:cNvGrpSpPr/>
                        <p:nvPr/>
                      </p:nvGrpSpPr>
                      <p:grpSpPr>
                        <a:xfrm>
                          <a:off x="1776885" y="865748"/>
                          <a:ext cx="2655507" cy="5404075"/>
                          <a:chOff x="190288" y="-191103"/>
                          <a:chExt cx="3283782" cy="6363755"/>
                        </a:xfrm>
                      </p:grpSpPr>
                      <p:grpSp>
                        <p:nvGrpSpPr>
                          <p:cNvPr id="53" name="群組 52"/>
                          <p:cNvGrpSpPr/>
                          <p:nvPr/>
                        </p:nvGrpSpPr>
                        <p:grpSpPr>
                          <a:xfrm>
                            <a:off x="190288" y="-191103"/>
                            <a:ext cx="3283782" cy="6363755"/>
                            <a:chOff x="2903471" y="170656"/>
                            <a:chExt cx="3283782" cy="6363755"/>
                          </a:xfrm>
                        </p:grpSpPr>
                        <p:pic>
                          <p:nvPicPr>
                            <p:cNvPr id="55" name="圖片 54"/>
                            <p:cNvPicPr>
                              <a:picLocks noChangeAspect="1"/>
                            </p:cNvPicPr>
                            <p:nvPr/>
                          </p:nvPicPr>
                          <p:blipFill rotWithShape="1">
                            <a:blip r:embed="rId2"/>
                            <a:srcRect l="51559"/>
                            <a:stretch/>
                          </p:blipFill>
                          <p:spPr>
                            <a:xfrm>
                              <a:off x="2903471" y="170656"/>
                              <a:ext cx="3283782" cy="6363755"/>
                            </a:xfrm>
                            <a:prstGeom prst="rect">
                              <a:avLst/>
                            </a:prstGeom>
                          </p:spPr>
                        </p:pic>
                        <p:pic>
                          <p:nvPicPr>
                            <p:cNvPr id="56" name="Picture 2" descr="ãrevolut Acceleratorãçåçæå°çµæ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315816" y="1102516"/>
                              <a:ext cx="2547955" cy="4587083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54" name="圖片 53"/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4"/>
                          <a:srcRect l="6928" t="4531" r="6719" b="7641"/>
                          <a:stretch/>
                        </p:blipFill>
                        <p:spPr>
                          <a:xfrm>
                            <a:off x="606628" y="949550"/>
                            <a:ext cx="2543959" cy="4378289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pic>
                      <p:nvPicPr>
                        <p:cNvPr id="52" name="圖片 51"/>
                        <p:cNvPicPr>
                          <a:picLocks/>
                        </p:cNvPicPr>
                        <p:nvPr/>
                      </p:nvPicPr>
                      <p:blipFill rotWithShape="1">
                        <a:blip r:embed="rId5"/>
                        <a:srcRect l="5585" t="4365" r="8478" b="10178"/>
                        <a:stretch/>
                      </p:blipFill>
                      <p:spPr>
                        <a:xfrm>
                          <a:off x="2111600" y="1797425"/>
                          <a:ext cx="2059200" cy="3758621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50" name="圖片 49" descr="ãrevolut add contactãçåçæå°çµæ"/>
                      <p:cNvPicPr/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153" y="1556348"/>
                        <a:ext cx="2116800" cy="38987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grpSp>
                <p:pic>
                  <p:nvPicPr>
                    <p:cNvPr id="48" name="圖片 47"/>
                    <p:cNvPicPr>
                      <a:picLocks noChangeAspect="1"/>
                    </p:cNvPicPr>
                    <p:nvPr/>
                  </p:nvPicPr>
                  <p:blipFill rotWithShape="1">
                    <a:blip r:embed="rId8"/>
                    <a:srcRect l="11301" t="7765" r="15366" b="14332"/>
                    <a:stretch/>
                  </p:blipFill>
                  <p:spPr>
                    <a:xfrm>
                      <a:off x="3296713" y="1704840"/>
                      <a:ext cx="2142207" cy="375840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46" name="圖片 45"/>
                  <p:cNvPicPr>
                    <a:picLocks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3866873" y="1478053"/>
                    <a:ext cx="2206800" cy="39780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3" name="Picture 2" descr="https://t1.daumcdn.net/cfile/tistory/998580395B7A426A31"/>
                <p:cNvPicPr>
                  <a:picLocks noChangeArrowheads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862" t="17648" r="58623" b="9770"/>
                <a:stretch/>
              </p:blipFill>
              <p:spPr bwMode="auto">
                <a:xfrm>
                  <a:off x="643204" y="1882141"/>
                  <a:ext cx="2204368" cy="37511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4" name="Picture 2" descr="https://t1.daumcdn.net/cfile/tistory/998580395B7A426A31"/>
                <p:cNvPicPr>
                  <a:picLocks noChangeArrowheads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8635" t="18111" r="14650" b="10107"/>
                <a:stretch/>
              </p:blipFill>
              <p:spPr bwMode="auto">
                <a:xfrm>
                  <a:off x="3238918" y="1932754"/>
                  <a:ext cx="2203200" cy="3751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2" name="群組 11"/>
              <p:cNvGrpSpPr/>
              <p:nvPr/>
            </p:nvGrpSpPr>
            <p:grpSpPr>
              <a:xfrm>
                <a:off x="6133274" y="1185812"/>
                <a:ext cx="5320216" cy="5016485"/>
                <a:chOff x="6098202" y="1300112"/>
                <a:chExt cx="5320216" cy="5016485"/>
              </a:xfrm>
            </p:grpSpPr>
            <p:grpSp>
              <p:nvGrpSpPr>
                <p:cNvPr id="17" name="群組 16"/>
                <p:cNvGrpSpPr/>
                <p:nvPr/>
              </p:nvGrpSpPr>
              <p:grpSpPr>
                <a:xfrm>
                  <a:off x="6098202" y="1300113"/>
                  <a:ext cx="2700000" cy="5016484"/>
                  <a:chOff x="6197287" y="765017"/>
                  <a:chExt cx="2700000" cy="5404075"/>
                </a:xfrm>
              </p:grpSpPr>
              <p:grpSp>
                <p:nvGrpSpPr>
                  <p:cNvPr id="31" name="群組 30"/>
                  <p:cNvGrpSpPr/>
                  <p:nvPr/>
                </p:nvGrpSpPr>
                <p:grpSpPr>
                  <a:xfrm>
                    <a:off x="6197287" y="765017"/>
                    <a:ext cx="2700000" cy="5404075"/>
                    <a:chOff x="2807986" y="327583"/>
                    <a:chExt cx="2700000" cy="5404075"/>
                  </a:xfrm>
                </p:grpSpPr>
                <p:grpSp>
                  <p:nvGrpSpPr>
                    <p:cNvPr id="33" name="群組 32"/>
                    <p:cNvGrpSpPr/>
                    <p:nvPr/>
                  </p:nvGrpSpPr>
                  <p:grpSpPr>
                    <a:xfrm>
                      <a:off x="2807986" y="327583"/>
                      <a:ext cx="2700000" cy="5404075"/>
                      <a:chOff x="1776885" y="865748"/>
                      <a:chExt cx="2655507" cy="5404075"/>
                    </a:xfrm>
                  </p:grpSpPr>
                  <p:grpSp>
                    <p:nvGrpSpPr>
                      <p:cNvPr id="35" name="群組 34"/>
                      <p:cNvGrpSpPr/>
                      <p:nvPr/>
                    </p:nvGrpSpPr>
                    <p:grpSpPr>
                      <a:xfrm>
                        <a:off x="1776885" y="865748"/>
                        <a:ext cx="2655507" cy="5404075"/>
                        <a:chOff x="190288" y="-191103"/>
                        <a:chExt cx="3283782" cy="6363755"/>
                      </a:xfrm>
                    </p:grpSpPr>
                    <p:grpSp>
                      <p:nvGrpSpPr>
                        <p:cNvPr id="37" name="群組 36"/>
                        <p:cNvGrpSpPr/>
                        <p:nvPr/>
                      </p:nvGrpSpPr>
                      <p:grpSpPr>
                        <a:xfrm>
                          <a:off x="190288" y="-191103"/>
                          <a:ext cx="3283782" cy="6363755"/>
                          <a:chOff x="2903471" y="170656"/>
                          <a:chExt cx="3283782" cy="6363755"/>
                        </a:xfrm>
                      </p:grpSpPr>
                      <p:pic>
                        <p:nvPicPr>
                          <p:cNvPr id="39" name="圖片 38"/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2"/>
                          <a:srcRect l="51559"/>
                          <a:stretch/>
                        </p:blipFill>
                        <p:spPr>
                          <a:xfrm>
                            <a:off x="2903471" y="170656"/>
                            <a:ext cx="3283782" cy="6363755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40" name="Picture 2" descr="ãrevolut Acceleratorãçåçæå°çµæ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15816" y="1102516"/>
                            <a:ext cx="2547955" cy="458708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38" name="圖片 37"/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/>
                        <a:srcRect l="6928" t="4531" r="6719" b="7641"/>
                        <a:stretch/>
                      </p:blipFill>
                      <p:spPr>
                        <a:xfrm>
                          <a:off x="606628" y="949550"/>
                          <a:ext cx="2543959" cy="4378289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36" name="圖片 35"/>
                      <p:cNvPicPr>
                        <a:picLocks/>
                      </p:cNvPicPr>
                      <p:nvPr/>
                    </p:nvPicPr>
                    <p:blipFill rotWithShape="1">
                      <a:blip r:embed="rId5"/>
                      <a:srcRect l="5585" t="4365" r="8478" b="10178"/>
                      <a:stretch/>
                    </p:blipFill>
                    <p:spPr>
                      <a:xfrm>
                        <a:off x="2111600" y="1797425"/>
                        <a:ext cx="2059200" cy="3758621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34" name="圖片 33"/>
                    <p:cNvPicPr>
                      <a:picLocks/>
                    </p:cNvPicPr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3149421" y="1253610"/>
                      <a:ext cx="2098800" cy="375840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32" name="圖片 31"/>
                  <p:cNvPicPr>
                    <a:picLocks/>
                  </p:cNvPicPr>
                  <p:nvPr/>
                </p:nvPicPr>
                <p:blipFill rotWithShape="1">
                  <a:blip r:embed="rId12"/>
                  <a:srcRect l="1254" r="2638"/>
                  <a:stretch/>
                </p:blipFill>
                <p:spPr>
                  <a:xfrm>
                    <a:off x="6489700" y="1519771"/>
                    <a:ext cx="2206800" cy="3978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" name="群組 17"/>
                <p:cNvGrpSpPr/>
                <p:nvPr/>
              </p:nvGrpSpPr>
              <p:grpSpPr>
                <a:xfrm>
                  <a:off x="8718418" y="1300112"/>
                  <a:ext cx="2700000" cy="5016484"/>
                  <a:chOff x="8817503" y="765016"/>
                  <a:chExt cx="2700000" cy="5404075"/>
                </a:xfrm>
              </p:grpSpPr>
              <p:grpSp>
                <p:nvGrpSpPr>
                  <p:cNvPr id="21" name="群組 20"/>
                  <p:cNvGrpSpPr/>
                  <p:nvPr/>
                </p:nvGrpSpPr>
                <p:grpSpPr>
                  <a:xfrm>
                    <a:off x="8817503" y="765016"/>
                    <a:ext cx="2700000" cy="5404075"/>
                    <a:chOff x="6290338" y="327582"/>
                    <a:chExt cx="2700000" cy="5404075"/>
                  </a:xfrm>
                </p:grpSpPr>
                <p:grpSp>
                  <p:nvGrpSpPr>
                    <p:cNvPr id="23" name="群組 22"/>
                    <p:cNvGrpSpPr/>
                    <p:nvPr/>
                  </p:nvGrpSpPr>
                  <p:grpSpPr>
                    <a:xfrm>
                      <a:off x="6290338" y="327582"/>
                      <a:ext cx="2700000" cy="5404075"/>
                      <a:chOff x="1776885" y="865748"/>
                      <a:chExt cx="2655507" cy="5404075"/>
                    </a:xfrm>
                  </p:grpSpPr>
                  <p:grpSp>
                    <p:nvGrpSpPr>
                      <p:cNvPr id="25" name="群組 24"/>
                      <p:cNvGrpSpPr/>
                      <p:nvPr/>
                    </p:nvGrpSpPr>
                    <p:grpSpPr>
                      <a:xfrm>
                        <a:off x="1776885" y="865748"/>
                        <a:ext cx="2655507" cy="5404075"/>
                        <a:chOff x="190288" y="-191103"/>
                        <a:chExt cx="3283782" cy="6363755"/>
                      </a:xfrm>
                    </p:grpSpPr>
                    <p:grpSp>
                      <p:nvGrpSpPr>
                        <p:cNvPr id="27" name="群組 26"/>
                        <p:cNvGrpSpPr/>
                        <p:nvPr/>
                      </p:nvGrpSpPr>
                      <p:grpSpPr>
                        <a:xfrm>
                          <a:off x="190288" y="-191103"/>
                          <a:ext cx="3283782" cy="6363755"/>
                          <a:chOff x="2903471" y="170656"/>
                          <a:chExt cx="3283782" cy="6363755"/>
                        </a:xfrm>
                      </p:grpSpPr>
                      <p:pic>
                        <p:nvPicPr>
                          <p:cNvPr id="29" name="圖片 28"/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2"/>
                          <a:srcRect l="51559"/>
                          <a:stretch/>
                        </p:blipFill>
                        <p:spPr>
                          <a:xfrm>
                            <a:off x="2903471" y="170656"/>
                            <a:ext cx="3283782" cy="6363755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30" name="Picture 2" descr="ãrevolut Acceleratorãçåçæå°çµæ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15816" y="1102516"/>
                            <a:ext cx="2547955" cy="458708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28" name="圖片 27"/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/>
                        <a:srcRect l="6928" t="4531" r="6719" b="7641"/>
                        <a:stretch/>
                      </p:blipFill>
                      <p:spPr>
                        <a:xfrm>
                          <a:off x="606628" y="949550"/>
                          <a:ext cx="2543959" cy="4378289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26" name="圖片 25"/>
                      <p:cNvPicPr>
                        <a:picLocks/>
                      </p:cNvPicPr>
                      <p:nvPr/>
                    </p:nvPicPr>
                    <p:blipFill rotWithShape="1">
                      <a:blip r:embed="rId5"/>
                      <a:srcRect l="5585" t="4365" r="8478" b="10178"/>
                      <a:stretch/>
                    </p:blipFill>
                    <p:spPr>
                      <a:xfrm>
                        <a:off x="2111600" y="1797425"/>
                        <a:ext cx="2059200" cy="3758621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24" name="圖片 23"/>
                    <p:cNvPicPr>
                      <a:picLocks/>
                    </p:cNvPicPr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6629377" y="1253610"/>
                      <a:ext cx="2098800" cy="375840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2" name="圖片 21"/>
                  <p:cNvPicPr>
                    <a:picLocks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9118442" y="1510245"/>
                    <a:ext cx="2206800" cy="39780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9" name="Picture 2" descr="https://t1.daumcdn.net/cfile/tistory/99D755355B7A42AD05"/>
                <p:cNvPicPr>
                  <a:picLocks noChangeArrowheads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505" t="17790" r="58672" b="10361"/>
                <a:stretch/>
              </p:blipFill>
              <p:spPr bwMode="auto">
                <a:xfrm>
                  <a:off x="6390615" y="1935571"/>
                  <a:ext cx="2208419" cy="3751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Picture 2" descr="https://t1.daumcdn.net/cfile/tistory/99D755355B7A42AD05"/>
                <p:cNvPicPr>
                  <a:picLocks noChangeArrowheads="1"/>
                </p:cNvPicPr>
                <p:nvPr/>
              </p:nvPicPr>
              <p:blipFill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8914" t="18280" r="14922" b="10777"/>
                <a:stretch/>
              </p:blipFill>
              <p:spPr bwMode="auto">
                <a:xfrm>
                  <a:off x="9019357" y="1991891"/>
                  <a:ext cx="2203200" cy="3751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3" name="圖片 12"/>
              <p:cNvPicPr>
                <a:picLocks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94307" y="1827925"/>
                <a:ext cx="2203200" cy="3751200"/>
              </a:xfrm>
              <a:prstGeom prst="rect">
                <a:avLst/>
              </a:prstGeom>
            </p:spPr>
          </p:pic>
          <p:pic>
            <p:nvPicPr>
              <p:cNvPr id="14" name="圖片 13"/>
              <p:cNvPicPr>
                <a:picLocks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21015" y="1827925"/>
                <a:ext cx="2203200" cy="3751200"/>
              </a:xfrm>
              <a:prstGeom prst="rect">
                <a:avLst/>
              </a:prstGeom>
            </p:spPr>
          </p:pic>
          <p:pic>
            <p:nvPicPr>
              <p:cNvPr id="15" name="圖片 14"/>
              <p:cNvPicPr>
                <a:picLocks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443953" y="1848337"/>
                <a:ext cx="2203200" cy="3751200"/>
              </a:xfrm>
              <a:prstGeom prst="rect">
                <a:avLst/>
              </a:prstGeom>
            </p:spPr>
          </p:pic>
          <p:pic>
            <p:nvPicPr>
              <p:cNvPr id="16" name="圖片 15"/>
              <p:cNvPicPr>
                <a:picLocks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050829" y="1848337"/>
                <a:ext cx="2203200" cy="3751200"/>
              </a:xfrm>
              <a:prstGeom prst="rect">
                <a:avLst/>
              </a:prstGeom>
            </p:spPr>
          </p:pic>
        </p:grpSp>
        <p:pic>
          <p:nvPicPr>
            <p:cNvPr id="6" name="圖片 5"/>
            <p:cNvPicPr>
              <a:picLocks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191911" y="1848337"/>
              <a:ext cx="2203200" cy="3751200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797417" y="1860309"/>
              <a:ext cx="2203200" cy="3751200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415267" y="1827925"/>
              <a:ext cx="2235540" cy="3751200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9056692" y="1851464"/>
              <a:ext cx="2203200" cy="3751200"/>
            </a:xfrm>
            <a:prstGeom prst="rect">
              <a:avLst/>
            </a:prstGeom>
          </p:spPr>
        </p:pic>
      </p:grpSp>
      <p:sp>
        <p:nvSpPr>
          <p:cNvPr id="68" name="框架 67"/>
          <p:cNvSpPr/>
          <p:nvPr/>
        </p:nvSpPr>
        <p:spPr>
          <a:xfrm>
            <a:off x="2909516" y="3937000"/>
            <a:ext cx="614498" cy="381000"/>
          </a:xfrm>
          <a:prstGeom prst="frame">
            <a:avLst/>
          </a:prstGeom>
          <a:solidFill>
            <a:srgbClr val="E34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4111821" y="6172376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確認資訊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點擊發送貸款</a:t>
            </a:r>
          </a:p>
        </p:txBody>
      </p:sp>
      <p:sp>
        <p:nvSpPr>
          <p:cNvPr id="70" name="矩形 69"/>
          <p:cNvSpPr/>
          <p:nvPr/>
        </p:nvSpPr>
        <p:spPr>
          <a:xfrm>
            <a:off x="8261036" y="801091"/>
            <a:ext cx="3214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貨款支付時間 ： 每日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06-23)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1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extBox 12"/>
          <p:cNvSpPr txBox="1"/>
          <p:nvPr/>
        </p:nvSpPr>
        <p:spPr>
          <a:xfrm>
            <a:off x="2878191" y="301913"/>
            <a:ext cx="14487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>
                <a:latin typeface="微軟正黑體" panose="020B0604030504040204" pitchFamily="34" charset="-120"/>
                <a:ea typeface="微軟正黑體" panose="020B0604030504040204" pitchFamily="34" charset="-120"/>
              </a:rPr>
              <a:t>─申請</a:t>
            </a:r>
            <a:endParaRPr lang="en-US" altLang="zh-TW" sz="2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4" name="TextBox 12"/>
          <p:cNvSpPr txBox="1"/>
          <p:nvPr/>
        </p:nvSpPr>
        <p:spPr>
          <a:xfrm>
            <a:off x="1142205" y="257342"/>
            <a:ext cx="1992881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月球保證金貸款</a:t>
            </a:r>
            <a:endParaRPr lang="en-US" altLang="zh-TW" sz="2000" b="1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54343" y="434220"/>
            <a:ext cx="1005403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8322456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1696641"/>
            <a:ext cx="6677025" cy="488601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18070" y="986272"/>
            <a:ext cx="6907660" cy="584775"/>
          </a:xfrm>
          <a:prstGeom prst="rect">
            <a:avLst/>
          </a:prstGeom>
          <a:solidFill>
            <a:srgbClr val="E34A5F"/>
          </a:solidFill>
          <a:ln w="19050">
            <a:solidFill>
              <a:srgbClr val="E34A5F"/>
            </a:solidFill>
          </a:ln>
        </p:spPr>
        <p:txBody>
          <a:bodyPr wrap="none">
            <a:spAutoFit/>
          </a:bodyPr>
          <a:lstStyle/>
          <a:p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49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天內達到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1000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億韓元的貸款需求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!!!</a:t>
            </a:r>
            <a:endParaRPr lang="zh-TW" altLang="en-US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225730" y="2116859"/>
            <a:ext cx="477577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平均每日貸款約為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億韓元，月成長率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2.99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％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30~40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歲客戶佔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89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％，而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歲和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歲的客戶分別為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％和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％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非銀行營業時間（包括週末和例假日）申請數量佔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46~63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％，金額佔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％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→對假期貸款的需求得到了確認</a:t>
            </a:r>
          </a:p>
        </p:txBody>
      </p:sp>
      <p:sp>
        <p:nvSpPr>
          <p:cNvPr id="8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2"/>
          <p:cNvSpPr txBox="1"/>
          <p:nvPr/>
        </p:nvSpPr>
        <p:spPr>
          <a:xfrm>
            <a:off x="1142205" y="257342"/>
            <a:ext cx="1992881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月球保證金貸款</a:t>
            </a:r>
            <a:endParaRPr lang="en-US" altLang="zh-TW" sz="2000" b="1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4343" y="434220"/>
            <a:ext cx="1005403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970943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35185" y="831752"/>
            <a:ext cx="75930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名顧客將獲贈一套感謝禮品套裝：搬家後的必備物品。 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185" y="1497101"/>
            <a:ext cx="7146925" cy="5070113"/>
          </a:xfrm>
          <a:prstGeom prst="rect">
            <a:avLst/>
          </a:prstGeom>
        </p:spPr>
      </p:pic>
      <p:sp>
        <p:nvSpPr>
          <p:cNvPr id="4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12"/>
          <p:cNvSpPr txBox="1"/>
          <p:nvPr/>
        </p:nvSpPr>
        <p:spPr>
          <a:xfrm>
            <a:off x="1142205" y="257342"/>
            <a:ext cx="1992881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月球保證金貸款</a:t>
            </a:r>
            <a:endParaRPr lang="en-US" altLang="zh-TW" sz="2000" b="1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4343" y="434220"/>
            <a:ext cx="1005403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0636849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222" y="1171124"/>
            <a:ext cx="7459059" cy="545827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135086" y="31562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自由職業者可以從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Kakao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Bank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借款！</a:t>
            </a:r>
          </a:p>
        </p:txBody>
      </p:sp>
      <p:sp>
        <p:nvSpPr>
          <p:cNvPr id="6" name="矩形 5"/>
          <p:cNvSpPr/>
          <p:nvPr/>
        </p:nvSpPr>
        <p:spPr>
          <a:xfrm>
            <a:off x="10938882" y="149036"/>
            <a:ext cx="11208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/>
              <a:t>2019.05.28</a:t>
            </a:r>
            <a:endParaRPr lang="zh-TW" altLang="en-US" sz="1600" dirty="0"/>
          </a:p>
        </p:txBody>
      </p:sp>
      <p:sp>
        <p:nvSpPr>
          <p:cNvPr id="8" name="TextBox 12"/>
          <p:cNvSpPr txBox="1"/>
          <p:nvPr/>
        </p:nvSpPr>
        <p:spPr>
          <a:xfrm>
            <a:off x="1142205" y="257342"/>
            <a:ext cx="1992881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個人商業貸款</a:t>
            </a:r>
          </a:p>
        </p:txBody>
      </p:sp>
      <p:sp>
        <p:nvSpPr>
          <p:cNvPr id="9" name="矩形 8"/>
          <p:cNvSpPr/>
          <p:nvPr/>
        </p:nvSpPr>
        <p:spPr>
          <a:xfrm>
            <a:off x="154343" y="434220"/>
            <a:ext cx="1005403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209304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12"/>
          <p:cNvSpPr txBox="1"/>
          <p:nvPr/>
        </p:nvSpPr>
        <p:spPr>
          <a:xfrm>
            <a:off x="294607" y="785702"/>
            <a:ext cx="221636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>
                <a:latin typeface="微軟正黑體" panose="020B0604030504040204" pitchFamily="34" charset="-120"/>
                <a:ea typeface="微軟正黑體" panose="020B0604030504040204" pitchFamily="34" charset="-120"/>
              </a:rPr>
              <a:t>01.</a:t>
            </a:r>
            <a:r>
              <a:rPr lang="zh-TW" altLang="en-US" sz="2000">
                <a:latin typeface="微軟正黑體" panose="020B0604030504040204" pitchFamily="34" charset="-120"/>
                <a:ea typeface="微軟正黑體" panose="020B0604030504040204" pitchFamily="34" charset="-120"/>
              </a:rPr>
              <a:t>限制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利率查詢</a:t>
            </a:r>
          </a:p>
        </p:txBody>
      </p:sp>
      <p:grpSp>
        <p:nvGrpSpPr>
          <p:cNvPr id="42" name="群組 41"/>
          <p:cNvGrpSpPr/>
          <p:nvPr/>
        </p:nvGrpSpPr>
        <p:grpSpPr>
          <a:xfrm>
            <a:off x="346449" y="1185812"/>
            <a:ext cx="8005687" cy="5016484"/>
            <a:chOff x="346449" y="1185812"/>
            <a:chExt cx="8005687" cy="5016484"/>
          </a:xfrm>
        </p:grpSpPr>
        <p:grpSp>
          <p:nvGrpSpPr>
            <p:cNvPr id="41" name="群組 40"/>
            <p:cNvGrpSpPr/>
            <p:nvPr/>
          </p:nvGrpSpPr>
          <p:grpSpPr>
            <a:xfrm>
              <a:off x="346449" y="1185812"/>
              <a:ext cx="8005687" cy="5016484"/>
              <a:chOff x="346449" y="1185812"/>
              <a:chExt cx="8005687" cy="5016484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346449" y="1185812"/>
                <a:ext cx="5320216" cy="5016484"/>
                <a:chOff x="346449" y="1185812"/>
                <a:chExt cx="5320216" cy="5016484"/>
              </a:xfrm>
            </p:grpSpPr>
            <p:grpSp>
              <p:nvGrpSpPr>
                <p:cNvPr id="11" name="群組 10"/>
                <p:cNvGrpSpPr/>
                <p:nvPr/>
              </p:nvGrpSpPr>
              <p:grpSpPr>
                <a:xfrm>
                  <a:off x="346449" y="1185812"/>
                  <a:ext cx="5320216" cy="5016484"/>
                  <a:chOff x="346449" y="1300112"/>
                  <a:chExt cx="5320216" cy="5016484"/>
                </a:xfrm>
              </p:grpSpPr>
              <p:grpSp>
                <p:nvGrpSpPr>
                  <p:cNvPr id="14" name="群組 13"/>
                  <p:cNvGrpSpPr/>
                  <p:nvPr/>
                </p:nvGrpSpPr>
                <p:grpSpPr>
                  <a:xfrm>
                    <a:off x="346449" y="1300112"/>
                    <a:ext cx="2700000" cy="5016484"/>
                    <a:chOff x="956855" y="718913"/>
                    <a:chExt cx="2700000" cy="5404075"/>
                  </a:xfrm>
                </p:grpSpPr>
                <p:grpSp>
                  <p:nvGrpSpPr>
                    <p:cNvPr id="30" name="群組 29"/>
                    <p:cNvGrpSpPr/>
                    <p:nvPr/>
                  </p:nvGrpSpPr>
                  <p:grpSpPr>
                    <a:xfrm>
                      <a:off x="956855" y="718913"/>
                      <a:ext cx="2700000" cy="5404075"/>
                      <a:chOff x="303996" y="765016"/>
                      <a:chExt cx="2700000" cy="5404075"/>
                    </a:xfrm>
                  </p:grpSpPr>
                  <p:grpSp>
                    <p:nvGrpSpPr>
                      <p:cNvPr id="32" name="群組 31"/>
                      <p:cNvGrpSpPr/>
                      <p:nvPr/>
                    </p:nvGrpSpPr>
                    <p:grpSpPr>
                      <a:xfrm>
                        <a:off x="303996" y="765016"/>
                        <a:ext cx="2700000" cy="5404075"/>
                        <a:chOff x="1776885" y="865748"/>
                        <a:chExt cx="2655507" cy="5404075"/>
                      </a:xfrm>
                    </p:grpSpPr>
                    <p:grpSp>
                      <p:nvGrpSpPr>
                        <p:cNvPr id="34" name="群組 33"/>
                        <p:cNvGrpSpPr/>
                        <p:nvPr/>
                      </p:nvGrpSpPr>
                      <p:grpSpPr>
                        <a:xfrm>
                          <a:off x="1776885" y="865748"/>
                          <a:ext cx="2655507" cy="5404075"/>
                          <a:chOff x="190288" y="-191103"/>
                          <a:chExt cx="3283782" cy="6363755"/>
                        </a:xfrm>
                      </p:grpSpPr>
                      <p:grpSp>
                        <p:nvGrpSpPr>
                          <p:cNvPr id="36" name="群組 35"/>
                          <p:cNvGrpSpPr/>
                          <p:nvPr/>
                        </p:nvGrpSpPr>
                        <p:grpSpPr>
                          <a:xfrm>
                            <a:off x="190288" y="-191103"/>
                            <a:ext cx="3283782" cy="6363755"/>
                            <a:chOff x="2903471" y="170656"/>
                            <a:chExt cx="3283782" cy="6363755"/>
                          </a:xfrm>
                        </p:grpSpPr>
                        <p:pic>
                          <p:nvPicPr>
                            <p:cNvPr id="38" name="圖片 37"/>
                            <p:cNvPicPr>
                              <a:picLocks noChangeAspect="1"/>
                            </p:cNvPicPr>
                            <p:nvPr/>
                          </p:nvPicPr>
                          <p:blipFill rotWithShape="1">
                            <a:blip r:embed="rId2"/>
                            <a:srcRect l="51559"/>
                            <a:stretch/>
                          </p:blipFill>
                          <p:spPr>
                            <a:xfrm>
                              <a:off x="2903471" y="170656"/>
                              <a:ext cx="3283782" cy="6363755"/>
                            </a:xfrm>
                            <a:prstGeom prst="rect">
                              <a:avLst/>
                            </a:prstGeom>
                          </p:spPr>
                        </p:pic>
                        <p:pic>
                          <p:nvPicPr>
                            <p:cNvPr id="39" name="Picture 2" descr="ãrevolut Acceleratorãçåçæå°çµæ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315816" y="1102516"/>
                              <a:ext cx="2547955" cy="4587083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37" name="圖片 36"/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4"/>
                          <a:srcRect l="6928" t="4531" r="6719" b="7641"/>
                          <a:stretch/>
                        </p:blipFill>
                        <p:spPr>
                          <a:xfrm>
                            <a:off x="606628" y="949550"/>
                            <a:ext cx="2543959" cy="4378289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pic>
                      <p:nvPicPr>
                        <p:cNvPr id="35" name="圖片 34"/>
                        <p:cNvPicPr>
                          <a:picLocks/>
                        </p:cNvPicPr>
                        <p:nvPr/>
                      </p:nvPicPr>
                      <p:blipFill rotWithShape="1">
                        <a:blip r:embed="rId5"/>
                        <a:srcRect l="5585" t="4365" r="8478" b="10178"/>
                        <a:stretch/>
                      </p:blipFill>
                      <p:spPr>
                        <a:xfrm>
                          <a:off x="2111600" y="1797425"/>
                          <a:ext cx="2059200" cy="3758621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33" name="圖片 32" descr="ãrevolut add contactãçåçæå°çµæ"/>
                      <p:cNvPicPr/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153" y="1556348"/>
                        <a:ext cx="2116800" cy="38987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grpSp>
                <p:pic>
                  <p:nvPicPr>
                    <p:cNvPr id="31" name="圖片 30"/>
                    <p:cNvPicPr>
                      <a:picLocks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1252394" y="1478053"/>
                      <a:ext cx="2206800" cy="397800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5" name="群組 14"/>
                  <p:cNvGrpSpPr/>
                  <p:nvPr/>
                </p:nvGrpSpPr>
                <p:grpSpPr>
                  <a:xfrm>
                    <a:off x="2966665" y="1300112"/>
                    <a:ext cx="2700000" cy="5016484"/>
                    <a:chOff x="3577071" y="718913"/>
                    <a:chExt cx="2700000" cy="5404075"/>
                  </a:xfrm>
                </p:grpSpPr>
                <p:grpSp>
                  <p:nvGrpSpPr>
                    <p:cNvPr id="18" name="群組 17"/>
                    <p:cNvGrpSpPr/>
                    <p:nvPr/>
                  </p:nvGrpSpPr>
                  <p:grpSpPr>
                    <a:xfrm>
                      <a:off x="3577071" y="718913"/>
                      <a:ext cx="2700000" cy="5404075"/>
                      <a:chOff x="2993963" y="765015"/>
                      <a:chExt cx="2700000" cy="5404075"/>
                    </a:xfrm>
                  </p:grpSpPr>
                  <p:grpSp>
                    <p:nvGrpSpPr>
                      <p:cNvPr id="20" name="群組 19"/>
                      <p:cNvGrpSpPr/>
                      <p:nvPr/>
                    </p:nvGrpSpPr>
                    <p:grpSpPr>
                      <a:xfrm>
                        <a:off x="2993963" y="765015"/>
                        <a:ext cx="2700000" cy="5404075"/>
                        <a:chOff x="303996" y="765016"/>
                        <a:chExt cx="2700000" cy="5404075"/>
                      </a:xfrm>
                    </p:grpSpPr>
                    <p:grpSp>
                      <p:nvGrpSpPr>
                        <p:cNvPr id="22" name="群組 21"/>
                        <p:cNvGrpSpPr/>
                        <p:nvPr/>
                      </p:nvGrpSpPr>
                      <p:grpSpPr>
                        <a:xfrm>
                          <a:off x="303996" y="765016"/>
                          <a:ext cx="2700000" cy="5404075"/>
                          <a:chOff x="1776885" y="865748"/>
                          <a:chExt cx="2655507" cy="5404075"/>
                        </a:xfrm>
                      </p:grpSpPr>
                      <p:grpSp>
                        <p:nvGrpSpPr>
                          <p:cNvPr id="24" name="群組 23"/>
                          <p:cNvGrpSpPr/>
                          <p:nvPr/>
                        </p:nvGrpSpPr>
                        <p:grpSpPr>
                          <a:xfrm>
                            <a:off x="1776885" y="865748"/>
                            <a:ext cx="2655507" cy="5404075"/>
                            <a:chOff x="190288" y="-191103"/>
                            <a:chExt cx="3283782" cy="6363755"/>
                          </a:xfrm>
                        </p:grpSpPr>
                        <p:grpSp>
                          <p:nvGrpSpPr>
                            <p:cNvPr id="26" name="群組 25"/>
                            <p:cNvGrpSpPr/>
                            <p:nvPr/>
                          </p:nvGrpSpPr>
                          <p:grpSpPr>
                            <a:xfrm>
                              <a:off x="190288" y="-191103"/>
                              <a:ext cx="3283782" cy="6363755"/>
                              <a:chOff x="2903471" y="170656"/>
                              <a:chExt cx="3283782" cy="6363755"/>
                            </a:xfrm>
                          </p:grpSpPr>
                          <p:pic>
                            <p:nvPicPr>
                              <p:cNvPr id="28" name="圖片 27"/>
                              <p:cNvPicPr>
                                <a:picLocks noChangeAspect="1"/>
                              </p:cNvPicPr>
                              <p:nvPr/>
                            </p:nvPicPr>
                            <p:blipFill rotWithShape="1">
                              <a:blip r:embed="rId2"/>
                              <a:srcRect l="51559"/>
                              <a:stretch/>
                            </p:blipFill>
                            <p:spPr>
                              <a:xfrm>
                                <a:off x="2903471" y="170656"/>
                                <a:ext cx="3283782" cy="6363755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  <p:pic>
                            <p:nvPicPr>
                              <p:cNvPr id="29" name="Picture 2" descr="ãrevolut Acceleratorãçåçæå°çµæ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315816" y="1102516"/>
                                <a:ext cx="2547955" cy="4587083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27" name="圖片 26"/>
                            <p:cNvPicPr>
                              <a:picLocks noChangeAspect="1"/>
                            </p:cNvPicPr>
                            <p:nvPr/>
                          </p:nvPicPr>
                          <p:blipFill rotWithShape="1">
                            <a:blip r:embed="rId4"/>
                            <a:srcRect l="6928" t="4531" r="6719" b="7641"/>
                            <a:stretch/>
                          </p:blipFill>
                          <p:spPr>
                            <a:xfrm>
                              <a:off x="606628" y="949550"/>
                              <a:ext cx="2543959" cy="4378289"/>
                            </a:xfrm>
                            <a:prstGeom prst="rect">
                              <a:avLst/>
                            </a:prstGeom>
                          </p:spPr>
                        </p:pic>
                      </p:grpSp>
                      <p:pic>
                        <p:nvPicPr>
                          <p:cNvPr id="25" name="圖片 24"/>
                          <p:cNvPicPr>
                            <a:picLocks/>
                          </p:cNvPicPr>
                          <p:nvPr/>
                        </p:nvPicPr>
                        <p:blipFill rotWithShape="1">
                          <a:blip r:embed="rId5"/>
                          <a:srcRect l="5585" t="4365" r="8478" b="10178"/>
                          <a:stretch/>
                        </p:blipFill>
                        <p:spPr>
                          <a:xfrm>
                            <a:off x="2111600" y="1797425"/>
                            <a:ext cx="2059200" cy="3758621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pic>
                      <p:nvPicPr>
                        <p:cNvPr id="23" name="圖片 22" descr="ãrevolut add contactãçåçæå°çµæ"/>
                        <p:cNvPicPr/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2153" y="1556348"/>
                          <a:ext cx="2116800" cy="38987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grpSp>
                  <p:pic>
                    <p:nvPicPr>
                      <p:cNvPr id="21" name="圖片 20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8"/>
                      <a:srcRect l="11301" t="7765" r="15366" b="14332"/>
                      <a:stretch/>
                    </p:blipFill>
                    <p:spPr>
                      <a:xfrm>
                        <a:off x="3296713" y="1704840"/>
                        <a:ext cx="2142207" cy="375840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19" name="圖片 18"/>
                    <p:cNvPicPr>
                      <a:picLocks/>
                    </p:cNvPicPr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3866873" y="1478053"/>
                      <a:ext cx="2206800" cy="397800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6" name="Picture 2" descr="https://t1.daumcdn.net/cfile/tistory/998580395B7A426A31"/>
                  <p:cNvPicPr>
                    <a:picLocks noChangeArrowheads="1"/>
                  </p:cNvPicPr>
                  <p:nvPr/>
                </p:nvPicPr>
                <p:blipFill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862" t="17648" r="58623" b="9770"/>
                  <a:stretch/>
                </p:blipFill>
                <p:spPr bwMode="auto">
                  <a:xfrm>
                    <a:off x="643204" y="1882141"/>
                    <a:ext cx="2204368" cy="375118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" name="Picture 2" descr="https://t1.daumcdn.net/cfile/tistory/998580395B7A426A31"/>
                  <p:cNvPicPr>
                    <a:picLocks noChangeArrowheads="1"/>
                  </p:cNvPicPr>
                  <p:nvPr/>
                </p:nvPicPr>
                <p:blipFill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8635" t="18111" r="14650" b="10107"/>
                  <a:stretch/>
                </p:blipFill>
                <p:spPr bwMode="auto">
                  <a:xfrm>
                    <a:off x="3238918" y="1932754"/>
                    <a:ext cx="2203200" cy="37512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2" name="Picture 2" descr="https://t1.daumcdn.net/cfile/tistory/99AB663C5B7A436113"/>
                <p:cNvPicPr>
                  <a:picLocks noChangeArrowheads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118" t="17388" r="58431" b="10411"/>
                <a:stretch/>
              </p:blipFill>
              <p:spPr bwMode="auto">
                <a:xfrm>
                  <a:off x="632057" y="1825225"/>
                  <a:ext cx="2203200" cy="3751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" name="Picture 2" descr="https://t1.daumcdn.net/cfile/tistory/99AB663C5B7A436113"/>
                <p:cNvPicPr>
                  <a:picLocks noChangeArrowheads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8353" t="17388" r="14510" b="10411"/>
                <a:stretch/>
              </p:blipFill>
              <p:spPr bwMode="auto">
                <a:xfrm>
                  <a:off x="3262068" y="1825225"/>
                  <a:ext cx="2203200" cy="3751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0" name="圖片 39"/>
              <p:cNvPicPr>
                <a:picLocks noChangeAspect="1"/>
              </p:cNvPicPr>
              <p:nvPr/>
            </p:nvPicPr>
            <p:blipFill rotWithShape="1">
              <a:blip r:embed="rId2"/>
              <a:srcRect l="51559"/>
              <a:stretch/>
            </p:blipFill>
            <p:spPr>
              <a:xfrm>
                <a:off x="5652136" y="1185812"/>
                <a:ext cx="2700000" cy="5016484"/>
              </a:xfrm>
              <a:prstGeom prst="rect">
                <a:avLst/>
              </a:prstGeom>
            </p:spPr>
          </p:pic>
        </p:grpSp>
        <p:pic>
          <p:nvPicPr>
            <p:cNvPr id="7" name="圖片 6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08907" y="1829496"/>
              <a:ext cx="2226350" cy="3751200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238917" y="1825225"/>
              <a:ext cx="2224350" cy="3751200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/>
            </p:cNvPicPr>
            <p:nvPr/>
          </p:nvPicPr>
          <p:blipFill rotWithShape="1">
            <a:blip r:embed="rId14"/>
            <a:srcRect l="5146" r="2801" b="1385"/>
            <a:stretch/>
          </p:blipFill>
          <p:spPr>
            <a:xfrm>
              <a:off x="5915321" y="1844275"/>
              <a:ext cx="2288522" cy="3738920"/>
            </a:xfrm>
            <a:prstGeom prst="rect">
              <a:avLst/>
            </a:prstGeom>
          </p:spPr>
        </p:pic>
      </p:grpSp>
      <p:sp>
        <p:nvSpPr>
          <p:cNvPr id="43" name="矩形 42"/>
          <p:cNvSpPr/>
          <p:nvPr/>
        </p:nvSpPr>
        <p:spPr>
          <a:xfrm>
            <a:off x="426607" y="6158437"/>
            <a:ext cx="27126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輸入個人商業登記號、營業開始日期和年收入</a:t>
            </a:r>
          </a:p>
        </p:txBody>
      </p:sp>
      <p:sp>
        <p:nvSpPr>
          <p:cNvPr id="44" name="矩形 43"/>
          <p:cNvSpPr/>
          <p:nvPr/>
        </p:nvSpPr>
        <p:spPr>
          <a:xfrm>
            <a:off x="8562154" y="2084977"/>
            <a:ext cx="3293033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商業登記號</a:t>
            </a:r>
            <a:r>
              <a:rPr lang="zh-TW" altLang="en-US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須期限為</a:t>
            </a:r>
            <a:r>
              <a:rPr lang="en-US" altLang="zh-TW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個月以上</a:t>
            </a:r>
            <a:endParaRPr lang="en-US" altLang="zh-TW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根據</a:t>
            </a:r>
            <a:r>
              <a:rPr lang="en-US" altLang="zh-TW" b="0" i="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hometax</a:t>
            </a:r>
            <a:r>
              <a:rPr lang="zh-TW" altLang="en-US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宣布的收入金額，年收入為</a:t>
            </a:r>
            <a:r>
              <a:rPr lang="en-US" altLang="zh-TW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1000</a:t>
            </a:r>
            <a:r>
              <a:rPr lang="zh-TW" altLang="en-US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萬韓元或以上</a:t>
            </a:r>
            <a:endParaRPr lang="en-US" altLang="zh-TW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貸款審查的信用信息查詢不影響信用評分</a:t>
            </a:r>
          </a:p>
        </p:txBody>
      </p:sp>
      <p:sp>
        <p:nvSpPr>
          <p:cNvPr id="45" name="矩形 44"/>
          <p:cNvSpPr/>
          <p:nvPr/>
        </p:nvSpPr>
        <p:spPr>
          <a:xfrm>
            <a:off x="2977933" y="6209067"/>
            <a:ext cx="27126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驗證存款</a:t>
            </a:r>
          </a:p>
        </p:txBody>
      </p:sp>
      <p:sp>
        <p:nvSpPr>
          <p:cNvPr id="47" name="矩形 46"/>
          <p:cNvSpPr/>
          <p:nvPr/>
        </p:nvSpPr>
        <p:spPr>
          <a:xfrm>
            <a:off x="6101889" y="6209067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得知限額和利率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8609"/>
          <a:stretch/>
        </p:blipFill>
        <p:spPr>
          <a:xfrm>
            <a:off x="7982932" y="5663857"/>
            <a:ext cx="4628023" cy="1196902"/>
          </a:xfrm>
          <a:prstGeom prst="rect">
            <a:avLst/>
          </a:prstGeom>
        </p:spPr>
      </p:pic>
      <p:sp>
        <p:nvSpPr>
          <p:cNvPr id="48" name="TextBox 12"/>
          <p:cNvSpPr txBox="1"/>
          <p:nvPr/>
        </p:nvSpPr>
        <p:spPr>
          <a:xfrm>
            <a:off x="1142205" y="257342"/>
            <a:ext cx="1992881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個人商業貸款</a:t>
            </a:r>
          </a:p>
        </p:txBody>
      </p:sp>
      <p:sp>
        <p:nvSpPr>
          <p:cNvPr id="49" name="TextBox 12"/>
          <p:cNvSpPr txBox="1"/>
          <p:nvPr/>
        </p:nvSpPr>
        <p:spPr>
          <a:xfrm>
            <a:off x="2878191" y="287399"/>
            <a:ext cx="144878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>
                <a:latin typeface="微軟正黑體" panose="020B0604030504040204" pitchFamily="34" charset="-120"/>
                <a:ea typeface="微軟正黑體" panose="020B0604030504040204" pitchFamily="34" charset="-120"/>
              </a:rPr>
              <a:t>─申請</a:t>
            </a:r>
            <a:endParaRPr lang="en-US" altLang="zh-TW" sz="2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54343" y="434220"/>
            <a:ext cx="1005403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3039094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12"/>
          <p:cNvSpPr txBox="1"/>
          <p:nvPr/>
        </p:nvSpPr>
        <p:spPr>
          <a:xfrm>
            <a:off x="294607" y="785702"/>
            <a:ext cx="250678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>
                <a:latin typeface="微軟正黑體" panose="020B0604030504040204" pitchFamily="34" charset="-120"/>
                <a:ea typeface="微軟正黑體" panose="020B0604030504040204" pitchFamily="34" charset="-120"/>
              </a:rPr>
              <a:t>02.</a:t>
            </a:r>
            <a:r>
              <a:rPr lang="zh-TW" altLang="en-US" sz="2000">
                <a:latin typeface="微軟正黑體" panose="020B0604030504040204" pitchFamily="34" charset="-120"/>
                <a:ea typeface="微軟正黑體" panose="020B0604030504040204" pitchFamily="34" charset="-120"/>
              </a:rPr>
              <a:t>創建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並執行貸款</a:t>
            </a:r>
          </a:p>
        </p:txBody>
      </p:sp>
      <p:grpSp>
        <p:nvGrpSpPr>
          <p:cNvPr id="45" name="群組 44"/>
          <p:cNvGrpSpPr/>
          <p:nvPr/>
        </p:nvGrpSpPr>
        <p:grpSpPr>
          <a:xfrm>
            <a:off x="346449" y="1185812"/>
            <a:ext cx="8005687" cy="5016484"/>
            <a:chOff x="346449" y="1185812"/>
            <a:chExt cx="8005687" cy="5016484"/>
          </a:xfrm>
        </p:grpSpPr>
        <p:grpSp>
          <p:nvGrpSpPr>
            <p:cNvPr id="9" name="群組 8"/>
            <p:cNvGrpSpPr/>
            <p:nvPr/>
          </p:nvGrpSpPr>
          <p:grpSpPr>
            <a:xfrm>
              <a:off x="346449" y="1185812"/>
              <a:ext cx="8005687" cy="5016484"/>
              <a:chOff x="346449" y="1185812"/>
              <a:chExt cx="8005687" cy="5016484"/>
            </a:xfrm>
          </p:grpSpPr>
          <p:grpSp>
            <p:nvGrpSpPr>
              <p:cNvPr id="10" name="群組 9"/>
              <p:cNvGrpSpPr/>
              <p:nvPr/>
            </p:nvGrpSpPr>
            <p:grpSpPr>
              <a:xfrm>
                <a:off x="346449" y="1185812"/>
                <a:ext cx="8005687" cy="5016484"/>
                <a:chOff x="346449" y="1185812"/>
                <a:chExt cx="8005687" cy="5016484"/>
              </a:xfrm>
            </p:grpSpPr>
            <p:grpSp>
              <p:nvGrpSpPr>
                <p:cNvPr id="14" name="群組 13"/>
                <p:cNvGrpSpPr/>
                <p:nvPr/>
              </p:nvGrpSpPr>
              <p:grpSpPr>
                <a:xfrm>
                  <a:off x="346449" y="1185812"/>
                  <a:ext cx="5320216" cy="5016484"/>
                  <a:chOff x="346449" y="1185812"/>
                  <a:chExt cx="5320216" cy="5016484"/>
                </a:xfrm>
              </p:grpSpPr>
              <p:grpSp>
                <p:nvGrpSpPr>
                  <p:cNvPr id="16" name="群組 15"/>
                  <p:cNvGrpSpPr/>
                  <p:nvPr/>
                </p:nvGrpSpPr>
                <p:grpSpPr>
                  <a:xfrm>
                    <a:off x="346449" y="1185812"/>
                    <a:ext cx="5320216" cy="5016484"/>
                    <a:chOff x="346449" y="1300112"/>
                    <a:chExt cx="5320216" cy="5016484"/>
                  </a:xfrm>
                </p:grpSpPr>
                <p:grpSp>
                  <p:nvGrpSpPr>
                    <p:cNvPr id="19" name="群組 18"/>
                    <p:cNvGrpSpPr/>
                    <p:nvPr/>
                  </p:nvGrpSpPr>
                  <p:grpSpPr>
                    <a:xfrm>
                      <a:off x="346449" y="1300112"/>
                      <a:ext cx="2700000" cy="5016484"/>
                      <a:chOff x="956855" y="718913"/>
                      <a:chExt cx="2700000" cy="5404075"/>
                    </a:xfrm>
                  </p:grpSpPr>
                  <p:grpSp>
                    <p:nvGrpSpPr>
                      <p:cNvPr id="35" name="群組 34"/>
                      <p:cNvGrpSpPr/>
                      <p:nvPr/>
                    </p:nvGrpSpPr>
                    <p:grpSpPr>
                      <a:xfrm>
                        <a:off x="956855" y="718913"/>
                        <a:ext cx="2700000" cy="5404075"/>
                        <a:chOff x="303996" y="765016"/>
                        <a:chExt cx="2700000" cy="5404075"/>
                      </a:xfrm>
                    </p:grpSpPr>
                    <p:grpSp>
                      <p:nvGrpSpPr>
                        <p:cNvPr id="37" name="群組 36"/>
                        <p:cNvGrpSpPr/>
                        <p:nvPr/>
                      </p:nvGrpSpPr>
                      <p:grpSpPr>
                        <a:xfrm>
                          <a:off x="303996" y="765016"/>
                          <a:ext cx="2700000" cy="5404075"/>
                          <a:chOff x="1776885" y="865748"/>
                          <a:chExt cx="2655507" cy="5404075"/>
                        </a:xfrm>
                      </p:grpSpPr>
                      <p:grpSp>
                        <p:nvGrpSpPr>
                          <p:cNvPr id="39" name="群組 38"/>
                          <p:cNvGrpSpPr/>
                          <p:nvPr/>
                        </p:nvGrpSpPr>
                        <p:grpSpPr>
                          <a:xfrm>
                            <a:off x="1776885" y="865748"/>
                            <a:ext cx="2655507" cy="5404075"/>
                            <a:chOff x="190288" y="-191103"/>
                            <a:chExt cx="3283782" cy="6363755"/>
                          </a:xfrm>
                        </p:grpSpPr>
                        <p:grpSp>
                          <p:nvGrpSpPr>
                            <p:cNvPr id="41" name="群組 40"/>
                            <p:cNvGrpSpPr/>
                            <p:nvPr/>
                          </p:nvGrpSpPr>
                          <p:grpSpPr>
                            <a:xfrm>
                              <a:off x="190288" y="-191103"/>
                              <a:ext cx="3283782" cy="6363755"/>
                              <a:chOff x="2903471" y="170656"/>
                              <a:chExt cx="3283782" cy="6363755"/>
                            </a:xfrm>
                          </p:grpSpPr>
                          <p:pic>
                            <p:nvPicPr>
                              <p:cNvPr id="43" name="圖片 42"/>
                              <p:cNvPicPr>
                                <a:picLocks noChangeAspect="1"/>
                              </p:cNvPicPr>
                              <p:nvPr/>
                            </p:nvPicPr>
                            <p:blipFill rotWithShape="1">
                              <a:blip r:embed="rId2"/>
                              <a:srcRect l="51559"/>
                              <a:stretch/>
                            </p:blipFill>
                            <p:spPr>
                              <a:xfrm>
                                <a:off x="2903471" y="170656"/>
                                <a:ext cx="3283782" cy="6363755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  <p:pic>
                            <p:nvPicPr>
                              <p:cNvPr id="44" name="Picture 2" descr="ãrevolut Acceleratorãçåçæå°çµæ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315816" y="1102516"/>
                                <a:ext cx="2547955" cy="4587083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42" name="圖片 41"/>
                            <p:cNvPicPr>
                              <a:picLocks noChangeAspect="1"/>
                            </p:cNvPicPr>
                            <p:nvPr/>
                          </p:nvPicPr>
                          <p:blipFill rotWithShape="1">
                            <a:blip r:embed="rId4"/>
                            <a:srcRect l="6928" t="4531" r="6719" b="7641"/>
                            <a:stretch/>
                          </p:blipFill>
                          <p:spPr>
                            <a:xfrm>
                              <a:off x="606628" y="949550"/>
                              <a:ext cx="2543959" cy="4378289"/>
                            </a:xfrm>
                            <a:prstGeom prst="rect">
                              <a:avLst/>
                            </a:prstGeom>
                          </p:spPr>
                        </p:pic>
                      </p:grpSp>
                      <p:pic>
                        <p:nvPicPr>
                          <p:cNvPr id="40" name="圖片 39"/>
                          <p:cNvPicPr>
                            <a:picLocks/>
                          </p:cNvPicPr>
                          <p:nvPr/>
                        </p:nvPicPr>
                        <p:blipFill rotWithShape="1">
                          <a:blip r:embed="rId5"/>
                          <a:srcRect l="5585" t="4365" r="8478" b="10178"/>
                          <a:stretch/>
                        </p:blipFill>
                        <p:spPr>
                          <a:xfrm>
                            <a:off x="2111600" y="1797425"/>
                            <a:ext cx="2059200" cy="3758621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pic>
                      <p:nvPicPr>
                        <p:cNvPr id="38" name="圖片 37" descr="ãrevolut add contactãçåçæå°çµæ"/>
                        <p:cNvPicPr/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2153" y="1556348"/>
                          <a:ext cx="2116800" cy="38987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grpSp>
                  <p:pic>
                    <p:nvPicPr>
                      <p:cNvPr id="36" name="圖片 35"/>
                      <p:cNvPicPr>
                        <a:picLocks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252394" y="1478053"/>
                        <a:ext cx="2206800" cy="39780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20" name="群組 19"/>
                    <p:cNvGrpSpPr/>
                    <p:nvPr/>
                  </p:nvGrpSpPr>
                  <p:grpSpPr>
                    <a:xfrm>
                      <a:off x="2966665" y="1300112"/>
                      <a:ext cx="2700000" cy="5016484"/>
                      <a:chOff x="3577071" y="718913"/>
                      <a:chExt cx="2700000" cy="5404075"/>
                    </a:xfrm>
                  </p:grpSpPr>
                  <p:grpSp>
                    <p:nvGrpSpPr>
                      <p:cNvPr id="23" name="群組 22"/>
                      <p:cNvGrpSpPr/>
                      <p:nvPr/>
                    </p:nvGrpSpPr>
                    <p:grpSpPr>
                      <a:xfrm>
                        <a:off x="3577071" y="718913"/>
                        <a:ext cx="2700000" cy="5404075"/>
                        <a:chOff x="2993963" y="765015"/>
                        <a:chExt cx="2700000" cy="5404075"/>
                      </a:xfrm>
                    </p:grpSpPr>
                    <p:grpSp>
                      <p:nvGrpSpPr>
                        <p:cNvPr id="25" name="群組 24"/>
                        <p:cNvGrpSpPr/>
                        <p:nvPr/>
                      </p:nvGrpSpPr>
                      <p:grpSpPr>
                        <a:xfrm>
                          <a:off x="2993963" y="765015"/>
                          <a:ext cx="2700000" cy="5404075"/>
                          <a:chOff x="303996" y="765016"/>
                          <a:chExt cx="2700000" cy="5404075"/>
                        </a:xfrm>
                      </p:grpSpPr>
                      <p:grpSp>
                        <p:nvGrpSpPr>
                          <p:cNvPr id="27" name="群組 26"/>
                          <p:cNvGrpSpPr/>
                          <p:nvPr/>
                        </p:nvGrpSpPr>
                        <p:grpSpPr>
                          <a:xfrm>
                            <a:off x="303996" y="765016"/>
                            <a:ext cx="2700000" cy="5404075"/>
                            <a:chOff x="1776885" y="865748"/>
                            <a:chExt cx="2655507" cy="5404075"/>
                          </a:xfrm>
                        </p:grpSpPr>
                        <p:grpSp>
                          <p:nvGrpSpPr>
                            <p:cNvPr id="29" name="群組 28"/>
                            <p:cNvGrpSpPr/>
                            <p:nvPr/>
                          </p:nvGrpSpPr>
                          <p:grpSpPr>
                            <a:xfrm>
                              <a:off x="1776885" y="865748"/>
                              <a:ext cx="2655507" cy="5404075"/>
                              <a:chOff x="190288" y="-191103"/>
                              <a:chExt cx="3283782" cy="6363755"/>
                            </a:xfrm>
                          </p:grpSpPr>
                          <p:grpSp>
                            <p:nvGrpSpPr>
                              <p:cNvPr id="31" name="群組 30"/>
                              <p:cNvGrpSpPr/>
                              <p:nvPr/>
                            </p:nvGrpSpPr>
                            <p:grpSpPr>
                              <a:xfrm>
                                <a:off x="190288" y="-191103"/>
                                <a:ext cx="3283782" cy="6363755"/>
                                <a:chOff x="2903471" y="170656"/>
                                <a:chExt cx="3283782" cy="6363755"/>
                              </a:xfrm>
                            </p:grpSpPr>
                            <p:pic>
                              <p:nvPicPr>
                                <p:cNvPr id="33" name="圖片 32"/>
                                <p:cNvPicPr>
                                  <a:picLocks noChangeAspect="1"/>
                                </p:cNvPicPr>
                                <p:nvPr/>
                              </p:nvPicPr>
                              <p:blipFill rotWithShape="1">
                                <a:blip r:embed="rId2"/>
                                <a:srcRect l="51559"/>
                                <a:stretch/>
                              </p:blipFill>
                              <p:spPr>
                                <a:xfrm>
                                  <a:off x="2903471" y="170656"/>
                                  <a:ext cx="3283782" cy="6363755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  <p:pic>
                              <p:nvPicPr>
                                <p:cNvPr id="34" name="Picture 2" descr="ãrevolut Acceleratorãçåçæå°çµæ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3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3315816" y="1102516"/>
                                  <a:ext cx="2547955" cy="4587083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</p:grpSp>
                          <p:pic>
                            <p:nvPicPr>
                              <p:cNvPr id="32" name="圖片 31"/>
                              <p:cNvPicPr>
                                <a:picLocks noChangeAspect="1"/>
                              </p:cNvPicPr>
                              <p:nvPr/>
                            </p:nvPicPr>
                            <p:blipFill rotWithShape="1">
                              <a:blip r:embed="rId4"/>
                              <a:srcRect l="6928" t="4531" r="6719" b="7641"/>
                              <a:stretch/>
                            </p:blipFill>
                            <p:spPr>
                              <a:xfrm>
                                <a:off x="606628" y="949550"/>
                                <a:ext cx="2543959" cy="4378289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grpSp>
                        <p:pic>
                          <p:nvPicPr>
                            <p:cNvPr id="30" name="圖片 29"/>
                            <p:cNvPicPr>
                              <a:picLocks/>
                            </p:cNvPicPr>
                            <p:nvPr/>
                          </p:nvPicPr>
                          <p:blipFill rotWithShape="1">
                            <a:blip r:embed="rId5"/>
                            <a:srcRect l="5585" t="4365" r="8478" b="10178"/>
                            <a:stretch/>
                          </p:blipFill>
                          <p:spPr>
                            <a:xfrm>
                              <a:off x="2111600" y="1797425"/>
                              <a:ext cx="2059200" cy="3758621"/>
                            </a:xfrm>
                            <a:prstGeom prst="rect">
                              <a:avLst/>
                            </a:prstGeom>
                          </p:spPr>
                        </p:pic>
                      </p:grpSp>
                      <p:pic>
                        <p:nvPicPr>
                          <p:cNvPr id="28" name="圖片 27" descr="ãrevolut add contactãçåçæå°çµæ"/>
                          <p:cNvPicPr/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2153" y="1556348"/>
                            <a:ext cx="2116800" cy="389874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grpSp>
                    <p:pic>
                      <p:nvPicPr>
                        <p:cNvPr id="26" name="圖片 25"/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8"/>
                        <a:srcRect l="11301" t="7765" r="15366" b="14332"/>
                        <a:stretch/>
                      </p:blipFill>
                      <p:spPr>
                        <a:xfrm>
                          <a:off x="3296713" y="1704840"/>
                          <a:ext cx="2142207" cy="3758400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24" name="圖片 23"/>
                      <p:cNvPicPr>
                        <a:picLocks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66873" y="1478053"/>
                        <a:ext cx="2206800" cy="397800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21" name="Picture 2" descr="https://t1.daumcdn.net/cfile/tistory/998580395B7A426A31"/>
                    <p:cNvPicPr>
                      <a:picLocks noChangeArrowheads="1"/>
                    </p:cNvPicPr>
                    <p:nvPr/>
                  </p:nvPicPr>
                  <p:blipFill rotWithShape="1"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4862" t="17648" r="58623" b="9770"/>
                    <a:stretch/>
                  </p:blipFill>
                  <p:spPr bwMode="auto">
                    <a:xfrm>
                      <a:off x="643204" y="1882141"/>
                      <a:ext cx="2204368" cy="375118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2" name="Picture 2" descr="https://t1.daumcdn.net/cfile/tistory/998580395B7A426A31"/>
                    <p:cNvPicPr>
                      <a:picLocks noChangeArrowheads="1"/>
                    </p:cNvPicPr>
                    <p:nvPr/>
                  </p:nvPicPr>
                  <p:blipFill rotWithShape="1"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8635" t="18111" r="14650" b="10107"/>
                    <a:stretch/>
                  </p:blipFill>
                  <p:spPr bwMode="auto">
                    <a:xfrm>
                      <a:off x="3238918" y="1932754"/>
                      <a:ext cx="2203200" cy="37512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17" name="Picture 2" descr="https://t1.daumcdn.net/cfile/tistory/99AB663C5B7A436113"/>
                  <p:cNvPicPr>
                    <a:picLocks noChangeArrowheads="1"/>
                  </p:cNvPicPr>
                  <p:nvPr/>
                </p:nvPicPr>
                <p:blipFill rotWithShape="1"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18" t="17388" r="58431" b="10411"/>
                  <a:stretch/>
                </p:blipFill>
                <p:spPr bwMode="auto">
                  <a:xfrm>
                    <a:off x="632057" y="1825225"/>
                    <a:ext cx="2203200" cy="37512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8" name="Picture 2" descr="https://t1.daumcdn.net/cfile/tistory/99AB663C5B7A436113"/>
                  <p:cNvPicPr>
                    <a:picLocks noChangeArrowheads="1"/>
                  </p:cNvPicPr>
                  <p:nvPr/>
                </p:nvPicPr>
                <p:blipFill rotWithShape="1"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8353" t="17388" r="14510" b="10411"/>
                  <a:stretch/>
                </p:blipFill>
                <p:spPr bwMode="auto">
                  <a:xfrm>
                    <a:off x="3262068" y="1825225"/>
                    <a:ext cx="2203200" cy="37512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5" name="圖片 14"/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51559"/>
                <a:stretch/>
              </p:blipFill>
              <p:spPr>
                <a:xfrm>
                  <a:off x="5652136" y="1185812"/>
                  <a:ext cx="2700000" cy="5016484"/>
                </a:xfrm>
                <a:prstGeom prst="rect">
                  <a:avLst/>
                </a:prstGeom>
              </p:spPr>
            </p:pic>
          </p:grpSp>
          <p:pic>
            <p:nvPicPr>
              <p:cNvPr id="11" name="圖片 10"/>
              <p:cNvPicPr>
                <a:picLocks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8907" y="1829496"/>
                <a:ext cx="2226350" cy="3751200"/>
              </a:xfrm>
              <a:prstGeom prst="rect">
                <a:avLst/>
              </a:prstGeom>
            </p:spPr>
          </p:pic>
          <p:pic>
            <p:nvPicPr>
              <p:cNvPr id="12" name="圖片 11"/>
              <p:cNvPicPr>
                <a:picLocks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38917" y="1825225"/>
                <a:ext cx="2224350" cy="3751200"/>
              </a:xfrm>
              <a:prstGeom prst="rect">
                <a:avLst/>
              </a:prstGeom>
            </p:spPr>
          </p:pic>
          <p:pic>
            <p:nvPicPr>
              <p:cNvPr id="13" name="圖片 12"/>
              <p:cNvPicPr>
                <a:picLocks/>
              </p:cNvPicPr>
              <p:nvPr/>
            </p:nvPicPr>
            <p:blipFill rotWithShape="1">
              <a:blip r:embed="rId14"/>
              <a:srcRect l="5146" r="2801" b="1385"/>
              <a:stretch/>
            </p:blipFill>
            <p:spPr>
              <a:xfrm>
                <a:off x="5915321" y="1844275"/>
                <a:ext cx="2288522" cy="3738920"/>
              </a:xfrm>
              <a:prstGeom prst="rect">
                <a:avLst/>
              </a:prstGeom>
            </p:spPr>
          </p:pic>
        </p:grpSp>
        <p:pic>
          <p:nvPicPr>
            <p:cNvPr id="5" name="圖片 4"/>
            <p:cNvPicPr>
              <a:picLocks/>
            </p:cNvPicPr>
            <p:nvPr/>
          </p:nvPicPr>
          <p:blipFill rotWithShape="1">
            <a:blip r:embed="rId15"/>
            <a:srcRect l="12985" r="2919"/>
            <a:stretch/>
          </p:blipFill>
          <p:spPr>
            <a:xfrm>
              <a:off x="608907" y="1774845"/>
              <a:ext cx="2224800" cy="3751200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262068" y="1795871"/>
              <a:ext cx="2224800" cy="3751200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889562" y="1795871"/>
              <a:ext cx="2276317" cy="3751200"/>
            </a:xfrm>
            <a:prstGeom prst="rect">
              <a:avLst/>
            </a:prstGeom>
          </p:spPr>
        </p:pic>
      </p:grpSp>
      <p:sp>
        <p:nvSpPr>
          <p:cNvPr id="46" name="矩形 45"/>
          <p:cNvSpPr/>
          <p:nvPr/>
        </p:nvSpPr>
        <p:spPr>
          <a:xfrm>
            <a:off x="170078" y="6251764"/>
            <a:ext cx="31506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輸入金額、還款方式和期限</a:t>
            </a:r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 rotWithShape="1"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777" t="14404" r="14337" b="13723"/>
          <a:stretch/>
        </p:blipFill>
        <p:spPr>
          <a:xfrm>
            <a:off x="8595748" y="2640259"/>
            <a:ext cx="3272630" cy="2361500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8517404" y="1767841"/>
            <a:ext cx="3429318" cy="872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年收入低於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3000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萬韓元的商業收入者，將免除第一個月利息</a:t>
            </a:r>
          </a:p>
        </p:txBody>
      </p:sp>
      <p:pic>
        <p:nvPicPr>
          <p:cNvPr id="49" name="圖片 48"/>
          <p:cNvPicPr>
            <a:picLocks noChangeAspect="1"/>
          </p:cNvPicPr>
          <p:nvPr/>
        </p:nvPicPr>
        <p:blipFill rotWithShape="1"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8609"/>
          <a:stretch/>
        </p:blipFill>
        <p:spPr>
          <a:xfrm>
            <a:off x="7982932" y="5663857"/>
            <a:ext cx="4628023" cy="1196902"/>
          </a:xfrm>
          <a:prstGeom prst="rect">
            <a:avLst/>
          </a:prstGeom>
        </p:spPr>
      </p:pic>
      <p:sp>
        <p:nvSpPr>
          <p:cNvPr id="51" name="TextBox 12"/>
          <p:cNvSpPr txBox="1"/>
          <p:nvPr/>
        </p:nvSpPr>
        <p:spPr>
          <a:xfrm>
            <a:off x="1142205" y="257342"/>
            <a:ext cx="1992881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個人商業貸款</a:t>
            </a:r>
          </a:p>
        </p:txBody>
      </p:sp>
      <p:sp>
        <p:nvSpPr>
          <p:cNvPr id="52" name="TextBox 12"/>
          <p:cNvSpPr txBox="1"/>
          <p:nvPr/>
        </p:nvSpPr>
        <p:spPr>
          <a:xfrm>
            <a:off x="2878191" y="287399"/>
            <a:ext cx="144878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>
                <a:latin typeface="微軟正黑體" panose="020B0604030504040204" pitchFamily="34" charset="-120"/>
                <a:ea typeface="微軟正黑體" panose="020B0604030504040204" pitchFamily="34" charset="-120"/>
              </a:rPr>
              <a:t>─申請</a:t>
            </a:r>
            <a:endParaRPr lang="en-US" altLang="zh-TW" sz="2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54343" y="434220"/>
            <a:ext cx="1005403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254750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12"/>
          <p:cNvSpPr txBox="1"/>
          <p:nvPr/>
        </p:nvSpPr>
        <p:spPr>
          <a:xfrm>
            <a:off x="1142205" y="257342"/>
            <a:ext cx="1992881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投資帳戶</a:t>
            </a:r>
          </a:p>
        </p:txBody>
      </p:sp>
      <p:sp>
        <p:nvSpPr>
          <p:cNvPr id="4" name="矩形 3"/>
          <p:cNvSpPr/>
          <p:nvPr/>
        </p:nvSpPr>
        <p:spPr>
          <a:xfrm>
            <a:off x="154343" y="434220"/>
            <a:ext cx="1005403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5" name="群組 44"/>
          <p:cNvGrpSpPr/>
          <p:nvPr/>
        </p:nvGrpSpPr>
        <p:grpSpPr>
          <a:xfrm>
            <a:off x="1142205" y="895791"/>
            <a:ext cx="9900746" cy="5403555"/>
            <a:chOff x="1142205" y="895791"/>
            <a:chExt cx="9900746" cy="5403555"/>
          </a:xfrm>
        </p:grpSpPr>
        <p:grpSp>
          <p:nvGrpSpPr>
            <p:cNvPr id="8" name="群組 7"/>
            <p:cNvGrpSpPr/>
            <p:nvPr/>
          </p:nvGrpSpPr>
          <p:grpSpPr>
            <a:xfrm>
              <a:off x="1142205" y="895791"/>
              <a:ext cx="9900746" cy="5403555"/>
              <a:chOff x="346449" y="1185812"/>
              <a:chExt cx="9512311" cy="5016484"/>
            </a:xfrm>
          </p:grpSpPr>
          <p:pic>
            <p:nvPicPr>
              <p:cNvPr id="11" name="圖片 10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38917" y="1825225"/>
                <a:ext cx="2224350" cy="3751200"/>
              </a:xfrm>
              <a:prstGeom prst="rect">
                <a:avLst/>
              </a:prstGeom>
            </p:spPr>
          </p:pic>
          <p:grpSp>
            <p:nvGrpSpPr>
              <p:cNvPr id="9" name="群組 8"/>
              <p:cNvGrpSpPr/>
              <p:nvPr/>
            </p:nvGrpSpPr>
            <p:grpSpPr>
              <a:xfrm>
                <a:off x="346449" y="1185812"/>
                <a:ext cx="9512311" cy="5016484"/>
                <a:chOff x="346449" y="1185812"/>
                <a:chExt cx="9512311" cy="5016484"/>
              </a:xfrm>
            </p:grpSpPr>
            <p:grpSp>
              <p:nvGrpSpPr>
                <p:cNvPr id="13" name="群組 12"/>
                <p:cNvGrpSpPr/>
                <p:nvPr/>
              </p:nvGrpSpPr>
              <p:grpSpPr>
                <a:xfrm>
                  <a:off x="346449" y="1185812"/>
                  <a:ext cx="5320216" cy="5016484"/>
                  <a:chOff x="346449" y="1185812"/>
                  <a:chExt cx="5320216" cy="5016484"/>
                </a:xfrm>
              </p:grpSpPr>
              <p:grpSp>
                <p:nvGrpSpPr>
                  <p:cNvPr id="15" name="群組 14"/>
                  <p:cNvGrpSpPr/>
                  <p:nvPr/>
                </p:nvGrpSpPr>
                <p:grpSpPr>
                  <a:xfrm>
                    <a:off x="346449" y="1185812"/>
                    <a:ext cx="5320216" cy="5016484"/>
                    <a:chOff x="346449" y="1300112"/>
                    <a:chExt cx="5320216" cy="5016484"/>
                  </a:xfrm>
                </p:grpSpPr>
                <p:grpSp>
                  <p:nvGrpSpPr>
                    <p:cNvPr id="18" name="群組 17"/>
                    <p:cNvGrpSpPr/>
                    <p:nvPr/>
                  </p:nvGrpSpPr>
                  <p:grpSpPr>
                    <a:xfrm>
                      <a:off x="346449" y="1300112"/>
                      <a:ext cx="2700000" cy="5016484"/>
                      <a:chOff x="956855" y="718913"/>
                      <a:chExt cx="2700000" cy="5404075"/>
                    </a:xfrm>
                  </p:grpSpPr>
                  <p:grpSp>
                    <p:nvGrpSpPr>
                      <p:cNvPr id="34" name="群組 33"/>
                      <p:cNvGrpSpPr/>
                      <p:nvPr/>
                    </p:nvGrpSpPr>
                    <p:grpSpPr>
                      <a:xfrm>
                        <a:off x="956855" y="718913"/>
                        <a:ext cx="2700000" cy="5404075"/>
                        <a:chOff x="303996" y="765016"/>
                        <a:chExt cx="2700000" cy="5404075"/>
                      </a:xfrm>
                    </p:grpSpPr>
                    <p:grpSp>
                      <p:nvGrpSpPr>
                        <p:cNvPr id="36" name="群組 35"/>
                        <p:cNvGrpSpPr/>
                        <p:nvPr/>
                      </p:nvGrpSpPr>
                      <p:grpSpPr>
                        <a:xfrm>
                          <a:off x="303996" y="765016"/>
                          <a:ext cx="2700000" cy="5404075"/>
                          <a:chOff x="1776885" y="865748"/>
                          <a:chExt cx="2655507" cy="5404075"/>
                        </a:xfrm>
                      </p:grpSpPr>
                      <p:grpSp>
                        <p:nvGrpSpPr>
                          <p:cNvPr id="38" name="群組 37"/>
                          <p:cNvGrpSpPr/>
                          <p:nvPr/>
                        </p:nvGrpSpPr>
                        <p:grpSpPr>
                          <a:xfrm>
                            <a:off x="1776885" y="865748"/>
                            <a:ext cx="2655507" cy="5404075"/>
                            <a:chOff x="190288" y="-191103"/>
                            <a:chExt cx="3283782" cy="6363755"/>
                          </a:xfrm>
                        </p:grpSpPr>
                        <p:grpSp>
                          <p:nvGrpSpPr>
                            <p:cNvPr id="40" name="群組 39"/>
                            <p:cNvGrpSpPr/>
                            <p:nvPr/>
                          </p:nvGrpSpPr>
                          <p:grpSpPr>
                            <a:xfrm>
                              <a:off x="190288" y="-191103"/>
                              <a:ext cx="3283782" cy="6363755"/>
                              <a:chOff x="2903471" y="170656"/>
                              <a:chExt cx="3283782" cy="6363755"/>
                            </a:xfrm>
                          </p:grpSpPr>
                          <p:pic>
                            <p:nvPicPr>
                              <p:cNvPr id="42" name="圖片 41"/>
                              <p:cNvPicPr>
                                <a:picLocks noChangeAspect="1"/>
                              </p:cNvPicPr>
                              <p:nvPr/>
                            </p:nvPicPr>
                            <p:blipFill rotWithShape="1">
                              <a:blip r:embed="rId3"/>
                              <a:srcRect l="51559"/>
                              <a:stretch/>
                            </p:blipFill>
                            <p:spPr>
                              <a:xfrm>
                                <a:off x="2903471" y="170656"/>
                                <a:ext cx="3283782" cy="6363755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  <p:pic>
                            <p:nvPicPr>
                              <p:cNvPr id="43" name="Picture 2" descr="ãrevolut Acceleratorãçåçæå°çµæ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315816" y="1102516"/>
                                <a:ext cx="2547955" cy="4587083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41" name="圖片 40"/>
                            <p:cNvPicPr>
                              <a:picLocks noChangeAspect="1"/>
                            </p:cNvPicPr>
                            <p:nvPr/>
                          </p:nvPicPr>
                          <p:blipFill rotWithShape="1">
                            <a:blip r:embed="rId5"/>
                            <a:srcRect l="6928" t="4531" r="6719" b="7641"/>
                            <a:stretch/>
                          </p:blipFill>
                          <p:spPr>
                            <a:xfrm>
                              <a:off x="606628" y="949550"/>
                              <a:ext cx="2543959" cy="4378289"/>
                            </a:xfrm>
                            <a:prstGeom prst="rect">
                              <a:avLst/>
                            </a:prstGeom>
                          </p:spPr>
                        </p:pic>
                      </p:grpSp>
                      <p:pic>
                        <p:nvPicPr>
                          <p:cNvPr id="39" name="圖片 38"/>
                          <p:cNvPicPr>
                            <a:picLocks/>
                          </p:cNvPicPr>
                          <p:nvPr/>
                        </p:nvPicPr>
                        <p:blipFill rotWithShape="1">
                          <a:blip r:embed="rId6"/>
                          <a:srcRect l="5585" t="4365" r="8478" b="10178"/>
                          <a:stretch/>
                        </p:blipFill>
                        <p:spPr>
                          <a:xfrm>
                            <a:off x="2111600" y="1797425"/>
                            <a:ext cx="2059200" cy="3758621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pic>
                      <p:nvPicPr>
                        <p:cNvPr id="37" name="圖片 36" descr="ãrevolut add contactãçåçæå°çµæ"/>
                        <p:cNvPicPr/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2153" y="1556348"/>
                          <a:ext cx="2116800" cy="38987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grpSp>
                  <p:pic>
                    <p:nvPicPr>
                      <p:cNvPr id="35" name="圖片 34"/>
                      <p:cNvPicPr>
                        <a:picLocks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52394" y="1478053"/>
                        <a:ext cx="2206800" cy="3978000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9" name="群組 18"/>
                    <p:cNvGrpSpPr/>
                    <p:nvPr/>
                  </p:nvGrpSpPr>
                  <p:grpSpPr>
                    <a:xfrm>
                      <a:off x="2966665" y="1300112"/>
                      <a:ext cx="2700000" cy="5016484"/>
                      <a:chOff x="3577071" y="718913"/>
                      <a:chExt cx="2700000" cy="5404075"/>
                    </a:xfrm>
                  </p:grpSpPr>
                  <p:grpSp>
                    <p:nvGrpSpPr>
                      <p:cNvPr id="22" name="群組 21"/>
                      <p:cNvGrpSpPr/>
                      <p:nvPr/>
                    </p:nvGrpSpPr>
                    <p:grpSpPr>
                      <a:xfrm>
                        <a:off x="3577071" y="718913"/>
                        <a:ext cx="2700000" cy="5404075"/>
                        <a:chOff x="2993963" y="765015"/>
                        <a:chExt cx="2700000" cy="5404075"/>
                      </a:xfrm>
                    </p:grpSpPr>
                    <p:grpSp>
                      <p:nvGrpSpPr>
                        <p:cNvPr id="24" name="群組 23"/>
                        <p:cNvGrpSpPr/>
                        <p:nvPr/>
                      </p:nvGrpSpPr>
                      <p:grpSpPr>
                        <a:xfrm>
                          <a:off x="2993963" y="765015"/>
                          <a:ext cx="2700000" cy="5404075"/>
                          <a:chOff x="303996" y="765016"/>
                          <a:chExt cx="2700000" cy="5404075"/>
                        </a:xfrm>
                      </p:grpSpPr>
                      <p:grpSp>
                        <p:nvGrpSpPr>
                          <p:cNvPr id="26" name="群組 25"/>
                          <p:cNvGrpSpPr/>
                          <p:nvPr/>
                        </p:nvGrpSpPr>
                        <p:grpSpPr>
                          <a:xfrm>
                            <a:off x="303996" y="765016"/>
                            <a:ext cx="2700000" cy="5404075"/>
                            <a:chOff x="1776885" y="865748"/>
                            <a:chExt cx="2655507" cy="5404075"/>
                          </a:xfrm>
                        </p:grpSpPr>
                        <p:grpSp>
                          <p:nvGrpSpPr>
                            <p:cNvPr id="28" name="群組 27"/>
                            <p:cNvGrpSpPr/>
                            <p:nvPr/>
                          </p:nvGrpSpPr>
                          <p:grpSpPr>
                            <a:xfrm>
                              <a:off x="1776885" y="865748"/>
                              <a:ext cx="2655507" cy="5404075"/>
                              <a:chOff x="190288" y="-191103"/>
                              <a:chExt cx="3283782" cy="6363755"/>
                            </a:xfrm>
                          </p:grpSpPr>
                          <p:grpSp>
                            <p:nvGrpSpPr>
                              <p:cNvPr id="30" name="群組 29"/>
                              <p:cNvGrpSpPr/>
                              <p:nvPr/>
                            </p:nvGrpSpPr>
                            <p:grpSpPr>
                              <a:xfrm>
                                <a:off x="190288" y="-191103"/>
                                <a:ext cx="3283782" cy="6363755"/>
                                <a:chOff x="2903471" y="170656"/>
                                <a:chExt cx="3283782" cy="6363755"/>
                              </a:xfrm>
                            </p:grpSpPr>
                            <p:pic>
                              <p:nvPicPr>
                                <p:cNvPr id="32" name="圖片 31"/>
                                <p:cNvPicPr>
                                  <a:picLocks noChangeAspect="1"/>
                                </p:cNvPicPr>
                                <p:nvPr/>
                              </p:nvPicPr>
                              <p:blipFill rotWithShape="1">
                                <a:blip r:embed="rId3"/>
                                <a:srcRect l="51559"/>
                                <a:stretch/>
                              </p:blipFill>
                              <p:spPr>
                                <a:xfrm>
                                  <a:off x="2903471" y="170656"/>
                                  <a:ext cx="3283782" cy="6363755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  <p:pic>
                              <p:nvPicPr>
                                <p:cNvPr id="33" name="Picture 2" descr="ãrevolut Acceleratorãçåçæå°çµæ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4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3315816" y="1102516"/>
                                  <a:ext cx="2547955" cy="4587083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</p:grpSp>
                          <p:pic>
                            <p:nvPicPr>
                              <p:cNvPr id="31" name="圖片 30"/>
                              <p:cNvPicPr>
                                <a:picLocks noChangeAspect="1"/>
                              </p:cNvPicPr>
                              <p:nvPr/>
                            </p:nvPicPr>
                            <p:blipFill rotWithShape="1">
                              <a:blip r:embed="rId5"/>
                              <a:srcRect l="6928" t="4531" r="6719" b="7641"/>
                              <a:stretch/>
                            </p:blipFill>
                            <p:spPr>
                              <a:xfrm>
                                <a:off x="606628" y="949550"/>
                                <a:ext cx="2543959" cy="4378289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grpSp>
                        <p:pic>
                          <p:nvPicPr>
                            <p:cNvPr id="29" name="圖片 28"/>
                            <p:cNvPicPr>
                              <a:picLocks/>
                            </p:cNvPicPr>
                            <p:nvPr/>
                          </p:nvPicPr>
                          <p:blipFill rotWithShape="1">
                            <a:blip r:embed="rId6"/>
                            <a:srcRect l="5585" t="4365" r="8478" b="10178"/>
                            <a:stretch/>
                          </p:blipFill>
                          <p:spPr>
                            <a:xfrm>
                              <a:off x="2111600" y="1797425"/>
                              <a:ext cx="2059200" cy="3758621"/>
                            </a:xfrm>
                            <a:prstGeom prst="rect">
                              <a:avLst/>
                            </a:prstGeom>
                          </p:spPr>
                        </p:pic>
                      </p:grpSp>
                      <p:pic>
                        <p:nvPicPr>
                          <p:cNvPr id="27" name="圖片 26" descr="ãrevolut add contactãçåçæå°çµæ"/>
                          <p:cNvPicPr/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2153" y="1556348"/>
                            <a:ext cx="2116800" cy="389874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grpSp>
                    <p:pic>
                      <p:nvPicPr>
                        <p:cNvPr id="25" name="圖片 24"/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9"/>
                        <a:srcRect l="11301" t="7765" r="15366" b="14332"/>
                        <a:stretch/>
                      </p:blipFill>
                      <p:spPr>
                        <a:xfrm>
                          <a:off x="3296713" y="1704840"/>
                          <a:ext cx="2142207" cy="3758400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23" name="圖片 22"/>
                      <p:cNvPicPr>
                        <a:picLocks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66873" y="1478053"/>
                        <a:ext cx="2206800" cy="397800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20" name="Picture 2" descr="https://t1.daumcdn.net/cfile/tistory/998580395B7A426A31"/>
                    <p:cNvPicPr>
                      <a:picLocks noChangeArrowheads="1"/>
                    </p:cNvPicPr>
                    <p:nvPr/>
                  </p:nvPicPr>
                  <p:blipFill rotWithShape="1"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4862" t="17648" r="58623" b="9770"/>
                    <a:stretch/>
                  </p:blipFill>
                  <p:spPr bwMode="auto">
                    <a:xfrm>
                      <a:off x="643204" y="1882141"/>
                      <a:ext cx="2204368" cy="375118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1" name="Picture 2" descr="https://t1.daumcdn.net/cfile/tistory/998580395B7A426A31"/>
                    <p:cNvPicPr>
                      <a:picLocks noChangeArrowheads="1"/>
                    </p:cNvPicPr>
                    <p:nvPr/>
                  </p:nvPicPr>
                  <p:blipFill rotWithShape="1"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8635" t="18111" r="14650" b="10107"/>
                    <a:stretch/>
                  </p:blipFill>
                  <p:spPr bwMode="auto">
                    <a:xfrm>
                      <a:off x="3238918" y="1932754"/>
                      <a:ext cx="2203200" cy="37512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16" name="Picture 2" descr="https://t1.daumcdn.net/cfile/tistory/99AB663C5B7A436113"/>
                  <p:cNvPicPr>
                    <a:picLocks noChangeArrowheads="1"/>
                  </p:cNvPicPr>
                  <p:nvPr/>
                </p:nvPicPr>
                <p:blipFill rotWithShape="1"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4118" t="17388" r="58431" b="10411"/>
                  <a:stretch/>
                </p:blipFill>
                <p:spPr bwMode="auto">
                  <a:xfrm>
                    <a:off x="632057" y="1825225"/>
                    <a:ext cx="2203200" cy="37512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7" name="Picture 2" descr="https://t1.daumcdn.net/cfile/tistory/99AB663C5B7A436113"/>
                  <p:cNvPicPr>
                    <a:picLocks noChangeArrowheads="1"/>
                  </p:cNvPicPr>
                  <p:nvPr/>
                </p:nvPicPr>
                <p:blipFill rotWithShape="1"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8353" t="17388" r="14510" b="10411"/>
                  <a:stretch/>
                </p:blipFill>
                <p:spPr bwMode="auto">
                  <a:xfrm>
                    <a:off x="3262068" y="1825225"/>
                    <a:ext cx="2203200" cy="37512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4" name="圖片 13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1559"/>
                <a:stretch/>
              </p:blipFill>
              <p:spPr>
                <a:xfrm>
                  <a:off x="7158760" y="1185812"/>
                  <a:ext cx="2700000" cy="5016484"/>
                </a:xfrm>
                <a:prstGeom prst="rect">
                  <a:avLst/>
                </a:prstGeom>
              </p:spPr>
            </p:pic>
          </p:grpSp>
          <p:pic>
            <p:nvPicPr>
              <p:cNvPr id="10" name="圖片 9"/>
              <p:cNvPicPr>
                <a:picLocks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8907" y="1829496"/>
                <a:ext cx="2226350" cy="3751200"/>
              </a:xfrm>
              <a:prstGeom prst="rect">
                <a:avLst/>
              </a:prstGeom>
            </p:spPr>
          </p:pic>
        </p:grpSp>
        <p:pic>
          <p:nvPicPr>
            <p:cNvPr id="5" name="圖片 4"/>
            <p:cNvPicPr>
              <a:picLocks/>
            </p:cNvPicPr>
            <p:nvPr/>
          </p:nvPicPr>
          <p:blipFill rotWithShape="1">
            <a:blip r:embed="rId14"/>
            <a:srcRect l="3701" t="17601" r="67484" b="13559"/>
            <a:stretch/>
          </p:blipFill>
          <p:spPr>
            <a:xfrm>
              <a:off x="1380698" y="1582251"/>
              <a:ext cx="2383200" cy="4028400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/>
            </p:cNvPicPr>
            <p:nvPr/>
          </p:nvPicPr>
          <p:blipFill rotWithShape="1">
            <a:blip r:embed="rId14"/>
            <a:srcRect l="35385" t="17601" r="35573" b="13559"/>
            <a:stretch/>
          </p:blipFill>
          <p:spPr>
            <a:xfrm>
              <a:off x="4121017" y="1629466"/>
              <a:ext cx="2383200" cy="4028400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/>
            </p:cNvPicPr>
            <p:nvPr/>
          </p:nvPicPr>
          <p:blipFill rotWithShape="1">
            <a:blip r:embed="rId14"/>
            <a:srcRect l="67296" t="17601" r="3972" b="13559"/>
            <a:stretch/>
          </p:blipFill>
          <p:spPr>
            <a:xfrm>
              <a:off x="8480927" y="1605061"/>
              <a:ext cx="2383200" cy="4028400"/>
            </a:xfrm>
            <a:prstGeom prst="rect">
              <a:avLst/>
            </a:prstGeom>
          </p:spPr>
        </p:pic>
      </p:grpSp>
      <p:sp>
        <p:nvSpPr>
          <p:cNvPr id="44" name="TextBox 12"/>
          <p:cNvSpPr txBox="1"/>
          <p:nvPr/>
        </p:nvSpPr>
        <p:spPr>
          <a:xfrm>
            <a:off x="2878191" y="287399"/>
            <a:ext cx="144878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>
                <a:latin typeface="微軟正黑體" panose="020B0604030504040204" pitchFamily="34" charset="-120"/>
                <a:ea typeface="微軟正黑體" panose="020B0604030504040204" pitchFamily="34" charset="-120"/>
              </a:rPr>
              <a:t>─申請</a:t>
            </a:r>
            <a:endParaRPr lang="en-US" altLang="zh-TW" sz="2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9118529" y="631789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接受條款</a:t>
            </a:r>
          </a:p>
        </p:txBody>
      </p:sp>
      <p:sp>
        <p:nvSpPr>
          <p:cNvPr id="48" name="矩形 47"/>
          <p:cNvSpPr/>
          <p:nvPr/>
        </p:nvSpPr>
        <p:spPr>
          <a:xfrm>
            <a:off x="5637587" y="4232265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閱讀更多</a:t>
            </a:r>
          </a:p>
        </p:txBody>
      </p:sp>
      <p:sp>
        <p:nvSpPr>
          <p:cNvPr id="49" name="矩形 48"/>
          <p:cNvSpPr/>
          <p:nvPr/>
        </p:nvSpPr>
        <p:spPr>
          <a:xfrm>
            <a:off x="6318097" y="3217667"/>
            <a:ext cx="2545303" cy="1054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創立後每月贈</a:t>
            </a:r>
            <a:r>
              <a:rPr lang="en-US" altLang="zh-TW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5,000</a:t>
            </a:r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韓元，上限</a:t>
            </a:r>
            <a:r>
              <a:rPr lang="en-US" altLang="zh-TW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萬韓元</a:t>
            </a:r>
            <a:endParaRPr lang="en-US" altLang="zh-TW" sz="1600" dirty="0">
              <a:solidFill>
                <a:srgbClr val="E34A5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交易費用 終身免費</a:t>
            </a:r>
          </a:p>
        </p:txBody>
      </p:sp>
      <p:sp>
        <p:nvSpPr>
          <p:cNvPr id="50" name="矩形 49"/>
          <p:cNvSpPr/>
          <p:nvPr/>
        </p:nvSpPr>
        <p:spPr>
          <a:xfrm>
            <a:off x="2303913" y="5214852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證券股票帳戶</a:t>
            </a:r>
          </a:p>
        </p:txBody>
      </p:sp>
      <p:sp>
        <p:nvSpPr>
          <p:cNvPr id="51" name="矩形 50"/>
          <p:cNvSpPr/>
          <p:nvPr/>
        </p:nvSpPr>
        <p:spPr>
          <a:xfrm>
            <a:off x="3674523" y="6344271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開設韓國投資和證券股票帳戶</a:t>
            </a:r>
          </a:p>
        </p:txBody>
      </p:sp>
      <p:sp>
        <p:nvSpPr>
          <p:cNvPr id="52" name="矩形 51"/>
          <p:cNvSpPr/>
          <p:nvPr/>
        </p:nvSpPr>
        <p:spPr>
          <a:xfrm>
            <a:off x="5935104" y="2974151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E34A5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初期開業福利</a:t>
            </a:r>
          </a:p>
        </p:txBody>
      </p:sp>
      <p:sp>
        <p:nvSpPr>
          <p:cNvPr id="53" name="矩形 52"/>
          <p:cNvSpPr/>
          <p:nvPr/>
        </p:nvSpPr>
        <p:spPr>
          <a:xfrm>
            <a:off x="10864127" y="132149"/>
            <a:ext cx="11208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/>
              <a:t>2019.04.04</a:t>
            </a:r>
            <a:endParaRPr lang="zh-TW" altLang="en-US" sz="1600"/>
          </a:p>
        </p:txBody>
      </p:sp>
    </p:spTree>
    <p:extLst>
      <p:ext uri="{BB962C8B-B14F-4D97-AF65-F5344CB8AC3E}">
        <p14:creationId xmlns:p14="http://schemas.microsoft.com/office/powerpoint/2010/main" val="25125108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/>
        </p:nvSpPr>
        <p:spPr>
          <a:xfrm>
            <a:off x="0" y="170656"/>
            <a:ext cx="102870" cy="5943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12"/>
          <p:cNvSpPr txBox="1"/>
          <p:nvPr/>
        </p:nvSpPr>
        <p:spPr>
          <a:xfrm>
            <a:off x="1142205" y="257342"/>
            <a:ext cx="1992881" cy="400110"/>
          </a:xfrm>
          <a:prstGeom prst="rect">
            <a:avLst/>
          </a:prstGeom>
          <a:solidFill>
            <a:srgbClr val="E34A5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投資帳戶</a:t>
            </a:r>
          </a:p>
        </p:txBody>
      </p:sp>
      <p:sp>
        <p:nvSpPr>
          <p:cNvPr id="4" name="矩形 3"/>
          <p:cNvSpPr/>
          <p:nvPr/>
        </p:nvSpPr>
        <p:spPr>
          <a:xfrm>
            <a:off x="154343" y="434220"/>
            <a:ext cx="1005403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500"/>
              </a:lnSpc>
            </a:pPr>
            <a:r>
              <a:rPr lang="zh-TW" altLang="en-US" sz="320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TextBox 12"/>
          <p:cNvSpPr txBox="1"/>
          <p:nvPr/>
        </p:nvSpPr>
        <p:spPr>
          <a:xfrm>
            <a:off x="2878191" y="287399"/>
            <a:ext cx="144878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>
                <a:latin typeface="微軟正黑體" panose="020B0604030504040204" pitchFamily="34" charset="-120"/>
                <a:ea typeface="微軟正黑體" panose="020B0604030504040204" pitchFamily="34" charset="-120"/>
              </a:rPr>
              <a:t>─申請</a:t>
            </a:r>
            <a:endParaRPr lang="en-US" altLang="zh-TW" sz="20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9" name="群組 48"/>
          <p:cNvGrpSpPr/>
          <p:nvPr/>
        </p:nvGrpSpPr>
        <p:grpSpPr>
          <a:xfrm>
            <a:off x="361460" y="765016"/>
            <a:ext cx="8332599" cy="5403555"/>
            <a:chOff x="1142205" y="895791"/>
            <a:chExt cx="8332599" cy="5403555"/>
          </a:xfrm>
        </p:grpSpPr>
        <p:grpSp>
          <p:nvGrpSpPr>
            <p:cNvPr id="7" name="群組 6"/>
            <p:cNvGrpSpPr/>
            <p:nvPr/>
          </p:nvGrpSpPr>
          <p:grpSpPr>
            <a:xfrm>
              <a:off x="1142205" y="895791"/>
              <a:ext cx="8332599" cy="5403555"/>
              <a:chOff x="1142205" y="895791"/>
              <a:chExt cx="8332599" cy="5403555"/>
            </a:xfrm>
          </p:grpSpPr>
          <p:grpSp>
            <p:nvGrpSpPr>
              <p:cNvPr id="8" name="群組 7"/>
              <p:cNvGrpSpPr/>
              <p:nvPr/>
            </p:nvGrpSpPr>
            <p:grpSpPr>
              <a:xfrm>
                <a:off x="1142205" y="895791"/>
                <a:ext cx="8332599" cy="5403555"/>
                <a:chOff x="346449" y="1185812"/>
                <a:chExt cx="8005687" cy="5016484"/>
              </a:xfrm>
            </p:grpSpPr>
            <p:pic>
              <p:nvPicPr>
                <p:cNvPr id="12" name="圖片 11"/>
                <p:cNvPicPr>
                  <a:picLocks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238917" y="1825225"/>
                  <a:ext cx="2224350" cy="3751200"/>
                </a:xfrm>
                <a:prstGeom prst="rect">
                  <a:avLst/>
                </a:prstGeom>
              </p:spPr>
            </p:pic>
            <p:grpSp>
              <p:nvGrpSpPr>
                <p:cNvPr id="13" name="群組 12"/>
                <p:cNvGrpSpPr/>
                <p:nvPr/>
              </p:nvGrpSpPr>
              <p:grpSpPr>
                <a:xfrm>
                  <a:off x="346449" y="1185812"/>
                  <a:ext cx="8005687" cy="5016484"/>
                  <a:chOff x="346449" y="1185812"/>
                  <a:chExt cx="8005687" cy="5016484"/>
                </a:xfrm>
              </p:grpSpPr>
              <p:grpSp>
                <p:nvGrpSpPr>
                  <p:cNvPr id="16" name="群組 15"/>
                  <p:cNvGrpSpPr/>
                  <p:nvPr/>
                </p:nvGrpSpPr>
                <p:grpSpPr>
                  <a:xfrm>
                    <a:off x="346449" y="1185812"/>
                    <a:ext cx="5320217" cy="5016484"/>
                    <a:chOff x="346449" y="1185812"/>
                    <a:chExt cx="5320217" cy="5016484"/>
                  </a:xfrm>
                </p:grpSpPr>
                <p:grpSp>
                  <p:nvGrpSpPr>
                    <p:cNvPr id="18" name="群組 17"/>
                    <p:cNvGrpSpPr/>
                    <p:nvPr/>
                  </p:nvGrpSpPr>
                  <p:grpSpPr>
                    <a:xfrm>
                      <a:off x="346449" y="1185812"/>
                      <a:ext cx="5320217" cy="5016484"/>
                      <a:chOff x="346449" y="1300112"/>
                      <a:chExt cx="5320217" cy="5016484"/>
                    </a:xfrm>
                  </p:grpSpPr>
                  <p:grpSp>
                    <p:nvGrpSpPr>
                      <p:cNvPr id="21" name="群組 20"/>
                      <p:cNvGrpSpPr/>
                      <p:nvPr/>
                    </p:nvGrpSpPr>
                    <p:grpSpPr>
                      <a:xfrm>
                        <a:off x="346449" y="1300112"/>
                        <a:ext cx="2700000" cy="5016484"/>
                        <a:chOff x="956855" y="718913"/>
                        <a:chExt cx="2700000" cy="5404075"/>
                      </a:xfrm>
                    </p:grpSpPr>
                    <p:grpSp>
                      <p:nvGrpSpPr>
                        <p:cNvPr id="37" name="群組 36"/>
                        <p:cNvGrpSpPr/>
                        <p:nvPr/>
                      </p:nvGrpSpPr>
                      <p:grpSpPr>
                        <a:xfrm>
                          <a:off x="956855" y="718913"/>
                          <a:ext cx="2700000" cy="5404075"/>
                          <a:chOff x="303996" y="765016"/>
                          <a:chExt cx="2700000" cy="5404075"/>
                        </a:xfrm>
                      </p:grpSpPr>
                      <p:grpSp>
                        <p:nvGrpSpPr>
                          <p:cNvPr id="39" name="群組 38"/>
                          <p:cNvGrpSpPr/>
                          <p:nvPr/>
                        </p:nvGrpSpPr>
                        <p:grpSpPr>
                          <a:xfrm>
                            <a:off x="303996" y="765016"/>
                            <a:ext cx="2700000" cy="5404075"/>
                            <a:chOff x="1776885" y="865748"/>
                            <a:chExt cx="2655507" cy="5404075"/>
                          </a:xfrm>
                        </p:grpSpPr>
                        <p:grpSp>
                          <p:nvGrpSpPr>
                            <p:cNvPr id="41" name="群組 40"/>
                            <p:cNvGrpSpPr/>
                            <p:nvPr/>
                          </p:nvGrpSpPr>
                          <p:grpSpPr>
                            <a:xfrm>
                              <a:off x="1776885" y="865748"/>
                              <a:ext cx="2655507" cy="5404075"/>
                              <a:chOff x="190288" y="-191103"/>
                              <a:chExt cx="3283782" cy="6363755"/>
                            </a:xfrm>
                          </p:grpSpPr>
                          <p:grpSp>
                            <p:nvGrpSpPr>
                              <p:cNvPr id="43" name="群組 42"/>
                              <p:cNvGrpSpPr/>
                              <p:nvPr/>
                            </p:nvGrpSpPr>
                            <p:grpSpPr>
                              <a:xfrm>
                                <a:off x="190288" y="-191103"/>
                                <a:ext cx="3283782" cy="6363755"/>
                                <a:chOff x="2903471" y="170656"/>
                                <a:chExt cx="3283782" cy="6363755"/>
                              </a:xfrm>
                            </p:grpSpPr>
                            <p:pic>
                              <p:nvPicPr>
                                <p:cNvPr id="45" name="圖片 44"/>
                                <p:cNvPicPr>
                                  <a:picLocks noChangeAspect="1"/>
                                </p:cNvPicPr>
                                <p:nvPr/>
                              </p:nvPicPr>
                              <p:blipFill rotWithShape="1">
                                <a:blip r:embed="rId3"/>
                                <a:srcRect l="51559"/>
                                <a:stretch/>
                              </p:blipFill>
                              <p:spPr>
                                <a:xfrm>
                                  <a:off x="2903471" y="170656"/>
                                  <a:ext cx="3283782" cy="6363755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  <p:pic>
                              <p:nvPicPr>
                                <p:cNvPr id="46" name="Picture 2" descr="ãrevolut Acceleratorãçåçæå°çµæ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4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3315816" y="1102516"/>
                                  <a:ext cx="2547955" cy="4587083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</p:grpSp>
                          <p:pic>
                            <p:nvPicPr>
                              <p:cNvPr id="44" name="圖片 43"/>
                              <p:cNvPicPr>
                                <a:picLocks noChangeAspect="1"/>
                              </p:cNvPicPr>
                              <p:nvPr/>
                            </p:nvPicPr>
                            <p:blipFill rotWithShape="1">
                              <a:blip r:embed="rId5"/>
                              <a:srcRect l="6928" t="4531" r="6719" b="7641"/>
                              <a:stretch/>
                            </p:blipFill>
                            <p:spPr>
                              <a:xfrm>
                                <a:off x="606628" y="949550"/>
                                <a:ext cx="2543959" cy="4378289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grpSp>
                        <p:pic>
                          <p:nvPicPr>
                            <p:cNvPr id="42" name="圖片 41"/>
                            <p:cNvPicPr>
                              <a:picLocks/>
                            </p:cNvPicPr>
                            <p:nvPr/>
                          </p:nvPicPr>
                          <p:blipFill rotWithShape="1">
                            <a:blip r:embed="rId6"/>
                            <a:srcRect l="5585" t="4365" r="8478" b="10178"/>
                            <a:stretch/>
                          </p:blipFill>
                          <p:spPr>
                            <a:xfrm>
                              <a:off x="2111600" y="1797425"/>
                              <a:ext cx="2059200" cy="3758621"/>
                            </a:xfrm>
                            <a:prstGeom prst="rect">
                              <a:avLst/>
                            </a:prstGeom>
                          </p:spPr>
                        </p:pic>
                      </p:grpSp>
                      <p:pic>
                        <p:nvPicPr>
                          <p:cNvPr id="40" name="圖片 39" descr="ãrevolut add contactãçåçæå°çµæ"/>
                          <p:cNvPicPr/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32153" y="1556348"/>
                            <a:ext cx="2116800" cy="389874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grpSp>
                    <p:pic>
                      <p:nvPicPr>
                        <p:cNvPr id="38" name="圖片 37"/>
                        <p:cNvPicPr>
                          <a:picLocks/>
                        </p:cNvPicPr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252394" y="1478053"/>
                          <a:ext cx="2206800" cy="3978000"/>
                        </a:xfrm>
                        <a:prstGeom prst="rect">
                          <a:avLst/>
                        </a:prstGeom>
                      </p:spPr>
                    </p:pic>
                  </p:grpSp>
                  <p:grpSp>
                    <p:nvGrpSpPr>
                      <p:cNvPr id="22" name="群組 21"/>
                      <p:cNvGrpSpPr/>
                      <p:nvPr/>
                    </p:nvGrpSpPr>
                    <p:grpSpPr>
                      <a:xfrm>
                        <a:off x="2966667" y="1300112"/>
                        <a:ext cx="2699999" cy="5016484"/>
                        <a:chOff x="3577073" y="718913"/>
                        <a:chExt cx="2699999" cy="5404075"/>
                      </a:xfrm>
                    </p:grpSpPr>
                    <p:grpSp>
                      <p:nvGrpSpPr>
                        <p:cNvPr id="25" name="群組 24"/>
                        <p:cNvGrpSpPr/>
                        <p:nvPr/>
                      </p:nvGrpSpPr>
                      <p:grpSpPr>
                        <a:xfrm>
                          <a:off x="3577073" y="718913"/>
                          <a:ext cx="2699999" cy="5404075"/>
                          <a:chOff x="2993965" y="765015"/>
                          <a:chExt cx="2699999" cy="5404075"/>
                        </a:xfrm>
                      </p:grpSpPr>
                      <p:grpSp>
                        <p:nvGrpSpPr>
                          <p:cNvPr id="27" name="群組 26"/>
                          <p:cNvGrpSpPr/>
                          <p:nvPr/>
                        </p:nvGrpSpPr>
                        <p:grpSpPr>
                          <a:xfrm>
                            <a:off x="2993965" y="765015"/>
                            <a:ext cx="2699999" cy="5404075"/>
                            <a:chOff x="303998" y="765016"/>
                            <a:chExt cx="2699999" cy="5404075"/>
                          </a:xfrm>
                        </p:grpSpPr>
                        <p:grpSp>
                          <p:nvGrpSpPr>
                            <p:cNvPr id="29" name="群組 28"/>
                            <p:cNvGrpSpPr/>
                            <p:nvPr/>
                          </p:nvGrpSpPr>
                          <p:grpSpPr>
                            <a:xfrm>
                              <a:off x="303998" y="765016"/>
                              <a:ext cx="2699999" cy="5404075"/>
                              <a:chOff x="1776887" y="865748"/>
                              <a:chExt cx="2655506" cy="5404075"/>
                            </a:xfrm>
                          </p:grpSpPr>
                          <p:grpSp>
                            <p:nvGrpSpPr>
                              <p:cNvPr id="31" name="群組 30"/>
                              <p:cNvGrpSpPr/>
                              <p:nvPr/>
                            </p:nvGrpSpPr>
                            <p:grpSpPr>
                              <a:xfrm>
                                <a:off x="1776887" y="865748"/>
                                <a:ext cx="2655506" cy="5404075"/>
                                <a:chOff x="190291" y="-191104"/>
                                <a:chExt cx="3283780" cy="6363755"/>
                              </a:xfrm>
                            </p:grpSpPr>
                            <p:grpSp>
                              <p:nvGrpSpPr>
                                <p:cNvPr id="33" name="群組 32"/>
                                <p:cNvGrpSpPr/>
                                <p:nvPr/>
                              </p:nvGrpSpPr>
                              <p:grpSpPr>
                                <a:xfrm>
                                  <a:off x="190291" y="-191104"/>
                                  <a:ext cx="3283780" cy="6363755"/>
                                  <a:chOff x="2903474" y="170655"/>
                                  <a:chExt cx="3283780" cy="6363755"/>
                                </a:xfrm>
                              </p:grpSpPr>
                              <p:pic>
                                <p:nvPicPr>
                                  <p:cNvPr id="35" name="圖片 34"/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 rotWithShape="1">
                                  <a:blip r:embed="rId3"/>
                                  <a:srcRect l="51559"/>
                                  <a:stretch/>
                                </p:blipFill>
                                <p:spPr>
                                  <a:xfrm>
                                    <a:off x="2903474" y="170655"/>
                                    <a:ext cx="3283780" cy="6363755"/>
                                  </a:xfrm>
                                  <a:prstGeom prst="rect">
                                    <a:avLst/>
                                  </a:prstGeom>
                                </p:spPr>
                              </p:pic>
                              <p:pic>
                                <p:nvPicPr>
                                  <p:cNvPr id="36" name="Picture 2" descr="ãrevolut Acceleratorãçåçæå°çµæ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4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</a:extLst>
                                  </a:blip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3315816" y="1102516"/>
                                    <a:ext cx="2547955" cy="4587083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grpSp>
                            <p:pic>
                              <p:nvPicPr>
                                <p:cNvPr id="34" name="圖片 33"/>
                                <p:cNvPicPr>
                                  <a:picLocks noChangeAspect="1"/>
                                </p:cNvPicPr>
                                <p:nvPr/>
                              </p:nvPicPr>
                              <p:blipFill rotWithShape="1">
                                <a:blip r:embed="rId5"/>
                                <a:srcRect l="6928" t="4531" r="6719" b="7641"/>
                                <a:stretch/>
                              </p:blipFill>
                              <p:spPr>
                                <a:xfrm>
                                  <a:off x="606628" y="949550"/>
                                  <a:ext cx="2543959" cy="4378289"/>
                                </a:xfrm>
                                <a:prstGeom prst="rect">
                                  <a:avLst/>
                                </a:prstGeom>
                              </p:spPr>
                            </p:pic>
                          </p:grpSp>
                          <p:pic>
                            <p:nvPicPr>
                              <p:cNvPr id="32" name="圖片 31"/>
                              <p:cNvPicPr>
                                <a:picLocks/>
                              </p:cNvPicPr>
                              <p:nvPr/>
                            </p:nvPicPr>
                            <p:blipFill rotWithShape="1">
                              <a:blip r:embed="rId6"/>
                              <a:srcRect l="5585" t="4365" r="8478" b="10178"/>
                              <a:stretch/>
                            </p:blipFill>
                            <p:spPr>
                              <a:xfrm>
                                <a:off x="2111600" y="1797425"/>
                                <a:ext cx="2059200" cy="3758621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grpSp>
                        <p:pic>
                          <p:nvPicPr>
                            <p:cNvPr id="30" name="圖片 29" descr="ãrevolut add contactãçåçæå°çµæ"/>
                            <p:cNvPicPr/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32153" y="1556348"/>
                              <a:ext cx="2116800" cy="389874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</p:pic>
                      </p:grpSp>
                      <p:pic>
                        <p:nvPicPr>
                          <p:cNvPr id="28" name="圖片 27"/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9"/>
                          <a:srcRect l="11301" t="7765" r="15366" b="14332"/>
                          <a:stretch/>
                        </p:blipFill>
                        <p:spPr>
                          <a:xfrm>
                            <a:off x="3296713" y="1704840"/>
                            <a:ext cx="2142207" cy="3758400"/>
                          </a:xfrm>
                          <a:prstGeom prst="rect">
                            <a:avLst/>
                          </a:prstGeom>
                        </p:spPr>
                      </p:pic>
                    </p:grpSp>
                    <p:pic>
                      <p:nvPicPr>
                        <p:cNvPr id="26" name="圖片 25"/>
                        <p:cNvPicPr>
                          <a:picLocks/>
                        </p:cNvPicPr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866873" y="1478053"/>
                          <a:ext cx="2206800" cy="3978000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23" name="Picture 2" descr="https://t1.daumcdn.net/cfile/tistory/998580395B7A426A31"/>
                      <p:cNvPicPr>
                        <a:picLocks noChangeArrowheads="1"/>
                      </p:cNvPicPr>
                      <p:nvPr/>
                    </p:nvPicPr>
                    <p:blipFill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4862" t="17648" r="58623" b="9770"/>
                      <a:stretch/>
                    </p:blipFill>
                    <p:spPr bwMode="auto">
                      <a:xfrm>
                        <a:off x="643204" y="1882141"/>
                        <a:ext cx="2204368" cy="37511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24" name="Picture 2" descr="https://t1.daumcdn.net/cfile/tistory/998580395B7A426A31"/>
                      <p:cNvPicPr>
                        <a:picLocks noChangeArrowheads="1"/>
                      </p:cNvPicPr>
                      <p:nvPr/>
                    </p:nvPicPr>
                    <p:blipFill rotWithShape="1"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8635" t="18111" r="14650" b="10107"/>
                      <a:stretch/>
                    </p:blipFill>
                    <p:spPr bwMode="auto">
                      <a:xfrm>
                        <a:off x="3238918" y="1932754"/>
                        <a:ext cx="2203200" cy="375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19" name="Picture 2" descr="https://t1.daumcdn.net/cfile/tistory/99AB663C5B7A436113"/>
                    <p:cNvPicPr>
                      <a:picLocks noChangeArrowheads="1"/>
                    </p:cNvPicPr>
                    <p:nvPr/>
                  </p:nvPicPr>
                  <p:blipFill rotWithShape="1"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4118" t="17388" r="58431" b="10411"/>
                    <a:stretch/>
                  </p:blipFill>
                  <p:spPr bwMode="auto">
                    <a:xfrm>
                      <a:off x="632057" y="1825225"/>
                      <a:ext cx="2203200" cy="37512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0" name="Picture 2" descr="https://t1.daumcdn.net/cfile/tistory/99AB663C5B7A436113"/>
                    <p:cNvPicPr>
                      <a:picLocks noChangeArrowheads="1"/>
                    </p:cNvPicPr>
                    <p:nvPr/>
                  </p:nvPicPr>
                  <p:blipFill rotWithShape="1"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8353" t="17388" r="14510" b="10411"/>
                    <a:stretch/>
                  </p:blipFill>
                  <p:spPr bwMode="auto">
                    <a:xfrm>
                      <a:off x="3262068" y="1825225"/>
                      <a:ext cx="2203200" cy="375120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17" name="圖片 16"/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1559"/>
                  <a:stretch/>
                </p:blipFill>
                <p:spPr>
                  <a:xfrm>
                    <a:off x="5652136" y="1185812"/>
                    <a:ext cx="2700000" cy="501648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4" name="圖片 13"/>
                <p:cNvPicPr>
                  <a:picLocks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8907" y="1829496"/>
                  <a:ext cx="2226350" cy="3751200"/>
                </a:xfrm>
                <a:prstGeom prst="rect">
                  <a:avLst/>
                </a:prstGeom>
              </p:spPr>
            </p:pic>
            <p:pic>
              <p:nvPicPr>
                <p:cNvPr id="15" name="圖片 14"/>
                <p:cNvPicPr>
                  <a:picLocks/>
                </p:cNvPicPr>
                <p:nvPr/>
              </p:nvPicPr>
              <p:blipFill rotWithShape="1">
                <a:blip r:embed="rId14"/>
                <a:srcRect l="5146" r="2801" b="1385"/>
                <a:stretch/>
              </p:blipFill>
              <p:spPr>
                <a:xfrm>
                  <a:off x="5915321" y="1844275"/>
                  <a:ext cx="2288522" cy="3738920"/>
                </a:xfrm>
                <a:prstGeom prst="rect">
                  <a:avLst/>
                </a:prstGeom>
              </p:spPr>
            </p:pic>
          </p:grpSp>
          <p:pic>
            <p:nvPicPr>
              <p:cNvPr id="9" name="圖片 8"/>
              <p:cNvPicPr>
                <a:picLocks/>
              </p:cNvPicPr>
              <p:nvPr/>
            </p:nvPicPr>
            <p:blipFill rotWithShape="1">
              <a:blip r:embed="rId15"/>
              <a:srcRect l="3701" t="17601" r="67484" b="13559"/>
              <a:stretch/>
            </p:blipFill>
            <p:spPr>
              <a:xfrm>
                <a:off x="1380698" y="1582251"/>
                <a:ext cx="2383200" cy="4028400"/>
              </a:xfrm>
              <a:prstGeom prst="rect">
                <a:avLst/>
              </a:prstGeom>
            </p:spPr>
          </p:pic>
          <p:pic>
            <p:nvPicPr>
              <p:cNvPr id="10" name="圖片 9"/>
              <p:cNvPicPr>
                <a:picLocks/>
              </p:cNvPicPr>
              <p:nvPr/>
            </p:nvPicPr>
            <p:blipFill rotWithShape="1">
              <a:blip r:embed="rId15"/>
              <a:srcRect l="35385" t="17601" r="35573" b="13559"/>
              <a:stretch/>
            </p:blipFill>
            <p:spPr>
              <a:xfrm>
                <a:off x="4121017" y="1629466"/>
                <a:ext cx="2383200" cy="4028400"/>
              </a:xfrm>
              <a:prstGeom prst="rect">
                <a:avLst/>
              </a:prstGeom>
            </p:spPr>
          </p:pic>
          <p:pic>
            <p:nvPicPr>
              <p:cNvPr id="11" name="圖片 10"/>
              <p:cNvPicPr>
                <a:picLocks/>
              </p:cNvPicPr>
              <p:nvPr/>
            </p:nvPicPr>
            <p:blipFill rotWithShape="1">
              <a:blip r:embed="rId15"/>
              <a:srcRect l="67296" t="17601" r="3972" b="13559"/>
              <a:stretch/>
            </p:blipFill>
            <p:spPr>
              <a:xfrm>
                <a:off x="6912780" y="1605061"/>
                <a:ext cx="2383200" cy="4028400"/>
              </a:xfrm>
              <a:prstGeom prst="rect">
                <a:avLst/>
              </a:prstGeom>
            </p:spPr>
          </p:pic>
        </p:grpSp>
        <p:pic>
          <p:nvPicPr>
            <p:cNvPr id="5" name="圖片 4"/>
            <p:cNvPicPr>
              <a:picLocks/>
            </p:cNvPicPr>
            <p:nvPr/>
          </p:nvPicPr>
          <p:blipFill rotWithShape="1">
            <a:blip r:embed="rId16"/>
            <a:srcRect l="3524" t="18053" r="67365" b="13597"/>
            <a:stretch/>
          </p:blipFill>
          <p:spPr>
            <a:xfrm>
              <a:off x="1374980" y="1603674"/>
              <a:ext cx="2383200" cy="4028400"/>
            </a:xfrm>
            <a:prstGeom prst="rect">
              <a:avLst/>
            </a:prstGeom>
          </p:spPr>
        </p:pic>
        <p:pic>
          <p:nvPicPr>
            <p:cNvPr id="47" name="圖片 46"/>
            <p:cNvPicPr>
              <a:picLocks/>
            </p:cNvPicPr>
            <p:nvPr/>
          </p:nvPicPr>
          <p:blipFill rotWithShape="1">
            <a:blip r:embed="rId16"/>
            <a:srcRect l="35751" t="18053" r="35566" b="13597"/>
            <a:stretch/>
          </p:blipFill>
          <p:spPr>
            <a:xfrm>
              <a:off x="4118777" y="1596802"/>
              <a:ext cx="2383200" cy="4028400"/>
            </a:xfrm>
            <a:prstGeom prst="rect">
              <a:avLst/>
            </a:prstGeom>
          </p:spPr>
        </p:pic>
        <p:pic>
          <p:nvPicPr>
            <p:cNvPr id="48" name="圖片 47"/>
            <p:cNvPicPr>
              <a:picLocks/>
            </p:cNvPicPr>
            <p:nvPr/>
          </p:nvPicPr>
          <p:blipFill rotWithShape="1">
            <a:blip r:embed="rId16"/>
            <a:srcRect l="67300" t="18053" r="3794" b="13597"/>
            <a:stretch/>
          </p:blipFill>
          <p:spPr>
            <a:xfrm>
              <a:off x="6907105" y="1594192"/>
              <a:ext cx="2383200" cy="4028400"/>
            </a:xfrm>
            <a:prstGeom prst="rect">
              <a:avLst/>
            </a:prstGeom>
          </p:spPr>
        </p:pic>
      </p:grpSp>
      <p:sp>
        <p:nvSpPr>
          <p:cNvPr id="50" name="矩形 49"/>
          <p:cNvSpPr/>
          <p:nvPr/>
        </p:nvSpPr>
        <p:spPr>
          <a:xfrm>
            <a:off x="1065062" y="6143586"/>
            <a:ext cx="16200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選擇關聯帳戶</a:t>
            </a:r>
          </a:p>
        </p:txBody>
      </p:sp>
      <p:sp>
        <p:nvSpPr>
          <p:cNvPr id="51" name="矩形 50"/>
          <p:cNvSpPr/>
          <p:nvPr/>
        </p:nvSpPr>
        <p:spPr>
          <a:xfrm>
            <a:off x="3531612" y="6143586"/>
            <a:ext cx="21190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設立股票帳戶密碼</a:t>
            </a:r>
          </a:p>
        </p:txBody>
      </p:sp>
      <p:sp>
        <p:nvSpPr>
          <p:cNvPr id="52" name="矩形 51"/>
          <p:cNvSpPr/>
          <p:nvPr/>
        </p:nvSpPr>
        <p:spPr>
          <a:xfrm>
            <a:off x="6333061" y="6120399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輸入股票帳戶密碼</a:t>
            </a:r>
          </a:p>
        </p:txBody>
      </p:sp>
      <p:sp>
        <p:nvSpPr>
          <p:cNvPr id="54" name="矩形 53"/>
          <p:cNvSpPr/>
          <p:nvPr/>
        </p:nvSpPr>
        <p:spPr>
          <a:xfrm>
            <a:off x="8921491" y="1838069"/>
            <a:ext cx="283028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base" latinLnBrk="1">
              <a:lnSpc>
                <a:spcPct val="150000"/>
              </a:lnSpc>
              <a:buFont typeface="+mj-lt"/>
              <a:buAutoNum type="arabicPeriod"/>
            </a:pPr>
            <a:r>
              <a:rPr lang="zh-TW" altLang="en-US">
                <a:solidFill>
                  <a:srgbClr val="4444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可申請者：</a:t>
            </a:r>
            <a:r>
              <a:rPr lang="en-US" altLang="zh-TW">
                <a:solidFill>
                  <a:srgbClr val="4444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19</a:t>
            </a:r>
            <a:r>
              <a:rPr lang="zh-TW" altLang="en-US">
                <a:solidFill>
                  <a:srgbClr val="4444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歲以上的國內居民</a:t>
            </a:r>
          </a:p>
          <a:p>
            <a:pPr marL="342900" indent="-342900" algn="just" fontAlgn="base" latinLnBrk="1">
              <a:lnSpc>
                <a:spcPct val="150000"/>
              </a:lnSpc>
              <a:buFont typeface="+mj-lt"/>
              <a:buAutoNum type="arabicPeriod"/>
            </a:pPr>
            <a:r>
              <a:rPr lang="zh-TW" altLang="en-US">
                <a:solidFill>
                  <a:srgbClr val="4444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可交易商品：國內外股票、債券、</a:t>
            </a:r>
            <a:r>
              <a:rPr lang="en-US" altLang="zh-TW">
                <a:solidFill>
                  <a:srgbClr val="4444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ETF</a:t>
            </a:r>
            <a:endParaRPr lang="zh-TW" altLang="en-US">
              <a:solidFill>
                <a:srgbClr val="44444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22764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8114</TotalTime>
  <Words>4773</Words>
  <Application>Microsoft Office PowerPoint</Application>
  <PresentationFormat>寬螢幕</PresentationFormat>
  <Paragraphs>1366</Paragraphs>
  <Slides>103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103</vt:i4>
      </vt:variant>
    </vt:vector>
  </HeadingPairs>
  <TitlesOfParts>
    <vt:vector size="113" baseType="lpstr">
      <vt:lpstr>宋体</vt:lpstr>
      <vt:lpstr>Microsoft JhengHei</vt:lpstr>
      <vt:lpstr>Microsoft JhengHei</vt:lpstr>
      <vt:lpstr>新細明體</vt:lpstr>
      <vt:lpstr>Arial</vt:lpstr>
      <vt:lpstr>Calibri</vt:lpstr>
      <vt:lpstr>Calibri Light</vt:lpstr>
      <vt:lpstr>Times New Roman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Kelly Chen</dc:creator>
  <cp:lastModifiedBy>陳芝涵-平台發展部-銀行</cp:lastModifiedBy>
  <cp:revision>245</cp:revision>
  <dcterms:created xsi:type="dcterms:W3CDTF">2019-08-04T04:31:04Z</dcterms:created>
  <dcterms:modified xsi:type="dcterms:W3CDTF">2020-07-16T01:38:18Z</dcterms:modified>
</cp:coreProperties>
</file>